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5" r:id="rId4"/>
  </p:sldMasterIdLst>
  <p:notesMasterIdLst>
    <p:notesMasterId r:id="rId17"/>
  </p:notesMasterIdLst>
  <p:sldIdLst>
    <p:sldId id="256" r:id="rId5"/>
    <p:sldId id="274" r:id="rId6"/>
    <p:sldId id="276" r:id="rId7"/>
    <p:sldId id="275" r:id="rId8"/>
    <p:sldId id="285" r:id="rId9"/>
    <p:sldId id="280" r:id="rId10"/>
    <p:sldId id="281" r:id="rId11"/>
    <p:sldId id="282" r:id="rId12"/>
    <p:sldId id="277" r:id="rId13"/>
    <p:sldId id="286" r:id="rId14"/>
    <p:sldId id="284" r:id="rId15"/>
    <p:sldId id="262" r:id="rId16"/>
  </p:sldIdLst>
  <p:sldSz cx="9144000" cy="5143500" type="screen16x9"/>
  <p:notesSz cx="6858000" cy="9144000"/>
  <p:embeddedFontLst>
    <p:embeddedFont>
      <p:font typeface="Montserrat" panose="00000500000000000000" pitchFamily="2" charset="0"/>
      <p:regular r:id="rId18"/>
      <p:bold r:id="rId19"/>
      <p:italic r:id="rId20"/>
      <p:boldItalic r:id="rId21"/>
    </p:embeddedFont>
    <p:embeddedFont>
      <p:font typeface="Montserrat Medium" panose="00000600000000000000" pitchFamily="2" charset="0"/>
      <p:regular r:id="rId22"/>
      <p:bold r:id="rId23"/>
      <p:italic r:id="rId24"/>
      <p:boldItalic r:id="rId25"/>
    </p:embeddedFont>
    <p:embeddedFont>
      <p:font typeface="Nunito" pitchFamily="2" charset="0"/>
      <p:regular r:id="rId26"/>
      <p:bold r:id="rId27"/>
      <p:italic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LLI Tommaso (CNECT-BUCHAREST-EXT)" initials="GT(" lastIdx="9" clrIdx="0">
    <p:extLst>
      <p:ext uri="{19B8F6BF-5375-455C-9EA6-DF929625EA0E}">
        <p15:presenceInfo xmlns:p15="http://schemas.microsoft.com/office/powerpoint/2012/main" userId="S-1-5-21-1606980848-2025429265-839522115-1476111" providerId="AD"/>
      </p:ext>
    </p:extLst>
  </p:cmAuthor>
  <p:cmAuthor id="2" name="BULARDA Daniela (CNECT-BUCHAREST-EXT)" initials="BD(BE" lastIdx="4" clrIdx="1">
    <p:extLst>
      <p:ext uri="{19B8F6BF-5375-455C-9EA6-DF929625EA0E}">
        <p15:presenceInfo xmlns:p15="http://schemas.microsoft.com/office/powerpoint/2012/main" userId="S::Daniela.BULARDA@ec.europa.eu::94f3f6a9-1467-4aad-a992-304f5db966f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56C4C4-1450-41F4-BE21-64E57E331222}" v="2" dt="2024-10-21T16:39:44.0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127" autoAdjust="0"/>
  </p:normalViewPr>
  <p:slideViewPr>
    <p:cSldViewPr snapToGrid="0">
      <p:cViewPr varScale="1">
        <p:scale>
          <a:sx n="93" d="100"/>
          <a:sy n="93" d="100"/>
        </p:scale>
        <p:origin x="537" y="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customXml" Target="../customXml/item3.xml"/><Relationship Id="rId21" Type="http://schemas.openxmlformats.org/officeDocument/2006/relationships/font" Target="fonts/font4.fntdata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3.fntdata"/><Relationship Id="rId29" Type="http://schemas.openxmlformats.org/officeDocument/2006/relationships/font" Target="fonts/font12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7.fntdata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6.fntdata"/><Relationship Id="rId28" Type="http://schemas.openxmlformats.org/officeDocument/2006/relationships/font" Target="fonts/font11.fntdata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font" Target="fonts/font2.fntdata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5.fntdata"/><Relationship Id="rId27" Type="http://schemas.openxmlformats.org/officeDocument/2006/relationships/font" Target="fonts/font10.fntdata"/><Relationship Id="rId30" Type="http://schemas.openxmlformats.org/officeDocument/2006/relationships/commentAuthors" Target="commentAuthors.xml"/><Relationship Id="rId35" Type="http://schemas.microsoft.com/office/2016/11/relationships/changesInfo" Target="changesInfos/changesInfo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a BULARDA" userId="f9b07533-d761-4c46-a75b-1acdf3b9229b" providerId="ADAL" clId="{CC56C4C4-1450-41F4-BE21-64E57E331222}"/>
    <pc:docChg chg="undo custSel delSld modSld">
      <pc:chgData name="Daniela BULARDA" userId="f9b07533-d761-4c46-a75b-1acdf3b9229b" providerId="ADAL" clId="{CC56C4C4-1450-41F4-BE21-64E57E331222}" dt="2024-10-21T16:44:36.826" v="188" actId="6549"/>
      <pc:docMkLst>
        <pc:docMk/>
      </pc:docMkLst>
      <pc:sldChg chg="modSp mod">
        <pc:chgData name="Daniela BULARDA" userId="f9b07533-d761-4c46-a75b-1acdf3b9229b" providerId="ADAL" clId="{CC56C4C4-1450-41F4-BE21-64E57E331222}" dt="2024-10-18T15:25:29.739" v="25" actId="20577"/>
        <pc:sldMkLst>
          <pc:docMk/>
          <pc:sldMk cId="0" sldId="256"/>
        </pc:sldMkLst>
        <pc:spChg chg="mod">
          <ac:chgData name="Daniela BULARDA" userId="f9b07533-d761-4c46-a75b-1acdf3b9229b" providerId="ADAL" clId="{CC56C4C4-1450-41F4-BE21-64E57E331222}" dt="2024-10-18T15:25:29.739" v="25" actId="20577"/>
          <ac:spMkLst>
            <pc:docMk/>
            <pc:sldMk cId="0" sldId="256"/>
            <ac:spMk id="89" creationId="{00000000-0000-0000-0000-000000000000}"/>
          </ac:spMkLst>
        </pc:spChg>
      </pc:sldChg>
      <pc:sldChg chg="modSp mod">
        <pc:chgData name="Daniela BULARDA" userId="f9b07533-d761-4c46-a75b-1acdf3b9229b" providerId="ADAL" clId="{CC56C4C4-1450-41F4-BE21-64E57E331222}" dt="2024-10-21T16:41:52.376" v="187" actId="20577"/>
        <pc:sldMkLst>
          <pc:docMk/>
          <pc:sldMk cId="1277924070" sldId="274"/>
        </pc:sldMkLst>
        <pc:spChg chg="mod">
          <ac:chgData name="Daniela BULARDA" userId="f9b07533-d761-4c46-a75b-1acdf3b9229b" providerId="ADAL" clId="{CC56C4C4-1450-41F4-BE21-64E57E331222}" dt="2024-10-21T16:41:52.376" v="187" actId="20577"/>
          <ac:spMkLst>
            <pc:docMk/>
            <pc:sldMk cId="1277924070" sldId="274"/>
            <ac:spMk id="7" creationId="{00000000-0000-0000-0000-000000000000}"/>
          </ac:spMkLst>
        </pc:spChg>
      </pc:sldChg>
      <pc:sldChg chg="modSp mod">
        <pc:chgData name="Daniela BULARDA" userId="f9b07533-d761-4c46-a75b-1acdf3b9229b" providerId="ADAL" clId="{CC56C4C4-1450-41F4-BE21-64E57E331222}" dt="2024-10-19T13:21:53.064" v="33" actId="20577"/>
        <pc:sldMkLst>
          <pc:docMk/>
          <pc:sldMk cId="720020952" sldId="275"/>
        </pc:sldMkLst>
        <pc:spChg chg="mod">
          <ac:chgData name="Daniela BULARDA" userId="f9b07533-d761-4c46-a75b-1acdf3b9229b" providerId="ADAL" clId="{CC56C4C4-1450-41F4-BE21-64E57E331222}" dt="2024-10-19T13:21:53.064" v="33" actId="20577"/>
          <ac:spMkLst>
            <pc:docMk/>
            <pc:sldMk cId="720020952" sldId="275"/>
            <ac:spMk id="5" creationId="{00000000-0000-0000-0000-000000000000}"/>
          </ac:spMkLst>
        </pc:spChg>
      </pc:sldChg>
      <pc:sldChg chg="modSp mod">
        <pc:chgData name="Daniela BULARDA" userId="f9b07533-d761-4c46-a75b-1acdf3b9229b" providerId="ADAL" clId="{CC56C4C4-1450-41F4-BE21-64E57E331222}" dt="2024-10-21T16:35:18.220" v="45" actId="1076"/>
        <pc:sldMkLst>
          <pc:docMk/>
          <pc:sldMk cId="2492661721" sldId="276"/>
        </pc:sldMkLst>
        <pc:graphicFrameChg chg="mod modGraphic">
          <ac:chgData name="Daniela BULARDA" userId="f9b07533-d761-4c46-a75b-1acdf3b9229b" providerId="ADAL" clId="{CC56C4C4-1450-41F4-BE21-64E57E331222}" dt="2024-10-21T16:35:18.220" v="45" actId="1076"/>
          <ac:graphicFrameMkLst>
            <pc:docMk/>
            <pc:sldMk cId="2492661721" sldId="276"/>
            <ac:graphicFrameMk id="8" creationId="{00000000-0000-0000-0000-000000000000}"/>
          </ac:graphicFrameMkLst>
        </pc:graphicFrameChg>
      </pc:sldChg>
      <pc:sldChg chg="delSp modSp mod">
        <pc:chgData name="Daniela BULARDA" userId="f9b07533-d761-4c46-a75b-1acdf3b9229b" providerId="ADAL" clId="{CC56C4C4-1450-41F4-BE21-64E57E331222}" dt="2024-10-19T13:41:46.969" v="38" actId="14100"/>
        <pc:sldMkLst>
          <pc:docMk/>
          <pc:sldMk cId="2870713257" sldId="277"/>
        </pc:sldMkLst>
        <pc:spChg chg="del">
          <ac:chgData name="Daniela BULARDA" userId="f9b07533-d761-4c46-a75b-1acdf3b9229b" providerId="ADAL" clId="{CC56C4C4-1450-41F4-BE21-64E57E331222}" dt="2024-10-18T15:27:44.044" v="26" actId="478"/>
          <ac:spMkLst>
            <pc:docMk/>
            <pc:sldMk cId="2870713257" sldId="277"/>
            <ac:spMk id="2" creationId="{00000000-0000-0000-0000-000000000000}"/>
          </ac:spMkLst>
        </pc:spChg>
        <pc:spChg chg="mod">
          <ac:chgData name="Daniela BULARDA" userId="f9b07533-d761-4c46-a75b-1acdf3b9229b" providerId="ADAL" clId="{CC56C4C4-1450-41F4-BE21-64E57E331222}" dt="2024-10-19T13:41:46.969" v="38" actId="14100"/>
          <ac:spMkLst>
            <pc:docMk/>
            <pc:sldMk cId="2870713257" sldId="277"/>
            <ac:spMk id="7" creationId="{00000000-0000-0000-0000-000000000000}"/>
          </ac:spMkLst>
        </pc:spChg>
      </pc:sldChg>
      <pc:sldChg chg="modSp mod">
        <pc:chgData name="Daniela BULARDA" userId="f9b07533-d761-4c46-a75b-1acdf3b9229b" providerId="ADAL" clId="{CC56C4C4-1450-41F4-BE21-64E57E331222}" dt="2024-10-19T13:38:47.648" v="37" actId="20577"/>
        <pc:sldMkLst>
          <pc:docMk/>
          <pc:sldMk cId="4044233713" sldId="280"/>
        </pc:sldMkLst>
        <pc:spChg chg="mod">
          <ac:chgData name="Daniela BULARDA" userId="f9b07533-d761-4c46-a75b-1acdf3b9229b" providerId="ADAL" clId="{CC56C4C4-1450-41F4-BE21-64E57E331222}" dt="2024-10-19T13:38:47.648" v="37" actId="20577"/>
          <ac:spMkLst>
            <pc:docMk/>
            <pc:sldMk cId="4044233713" sldId="280"/>
            <ac:spMk id="9" creationId="{00000000-0000-0000-0000-000000000000}"/>
          </ac:spMkLst>
        </pc:spChg>
      </pc:sldChg>
      <pc:sldChg chg="modSp mod">
        <pc:chgData name="Daniela BULARDA" userId="f9b07533-d761-4c46-a75b-1acdf3b9229b" providerId="ADAL" clId="{CC56C4C4-1450-41F4-BE21-64E57E331222}" dt="2024-10-21T16:40:31.555" v="186" actId="255"/>
        <pc:sldMkLst>
          <pc:docMk/>
          <pc:sldMk cId="1420750231" sldId="281"/>
        </pc:sldMkLst>
        <pc:spChg chg="mod">
          <ac:chgData name="Daniela BULARDA" userId="f9b07533-d761-4c46-a75b-1acdf3b9229b" providerId="ADAL" clId="{CC56C4C4-1450-41F4-BE21-64E57E331222}" dt="2024-10-21T16:40:31.555" v="186" actId="255"/>
          <ac:spMkLst>
            <pc:docMk/>
            <pc:sldMk cId="1420750231" sldId="281"/>
            <ac:spMk id="8" creationId="{00000000-0000-0000-0000-000000000000}"/>
          </ac:spMkLst>
        </pc:spChg>
        <pc:spChg chg="mod">
          <ac:chgData name="Daniela BULARDA" userId="f9b07533-d761-4c46-a75b-1acdf3b9229b" providerId="ADAL" clId="{CC56C4C4-1450-41F4-BE21-64E57E331222}" dt="2024-10-21T16:38:47.079" v="48" actId="14100"/>
          <ac:spMkLst>
            <pc:docMk/>
            <pc:sldMk cId="1420750231" sldId="281"/>
            <ac:spMk id="9" creationId="{00000000-0000-0000-0000-000000000000}"/>
          </ac:spMkLst>
        </pc:spChg>
      </pc:sldChg>
      <pc:sldChg chg="delSp mod">
        <pc:chgData name="Daniela BULARDA" userId="f9b07533-d761-4c46-a75b-1acdf3b9229b" providerId="ADAL" clId="{CC56C4C4-1450-41F4-BE21-64E57E331222}" dt="2024-10-18T15:28:13.755" v="30" actId="478"/>
        <pc:sldMkLst>
          <pc:docMk/>
          <pc:sldMk cId="2300754399" sldId="284"/>
        </pc:sldMkLst>
        <pc:spChg chg="del">
          <ac:chgData name="Daniela BULARDA" userId="f9b07533-d761-4c46-a75b-1acdf3b9229b" providerId="ADAL" clId="{CC56C4C4-1450-41F4-BE21-64E57E331222}" dt="2024-10-18T15:28:13.755" v="30" actId="478"/>
          <ac:spMkLst>
            <pc:docMk/>
            <pc:sldMk cId="2300754399" sldId="284"/>
            <ac:spMk id="2" creationId="{00000000-0000-0000-0000-000000000000}"/>
          </ac:spMkLst>
        </pc:spChg>
      </pc:sldChg>
      <pc:sldChg chg="delSp modSp mod">
        <pc:chgData name="Daniela BULARDA" userId="f9b07533-d761-4c46-a75b-1acdf3b9229b" providerId="ADAL" clId="{CC56C4C4-1450-41F4-BE21-64E57E331222}" dt="2024-10-21T16:44:36.826" v="188" actId="6549"/>
        <pc:sldMkLst>
          <pc:docMk/>
          <pc:sldMk cId="748283718" sldId="286"/>
        </pc:sldMkLst>
        <pc:spChg chg="del">
          <ac:chgData name="Daniela BULARDA" userId="f9b07533-d761-4c46-a75b-1acdf3b9229b" providerId="ADAL" clId="{CC56C4C4-1450-41F4-BE21-64E57E331222}" dt="2024-10-18T15:27:56.448" v="27" actId="478"/>
          <ac:spMkLst>
            <pc:docMk/>
            <pc:sldMk cId="748283718" sldId="286"/>
            <ac:spMk id="2" creationId="{00000000-0000-0000-0000-000000000000}"/>
          </ac:spMkLst>
        </pc:spChg>
        <pc:spChg chg="del mod">
          <ac:chgData name="Daniela BULARDA" userId="f9b07533-d761-4c46-a75b-1acdf3b9229b" providerId="ADAL" clId="{CC56C4C4-1450-41F4-BE21-64E57E331222}" dt="2024-10-18T15:27:59.542" v="29" actId="478"/>
          <ac:spMkLst>
            <pc:docMk/>
            <pc:sldMk cId="748283718" sldId="286"/>
            <ac:spMk id="4" creationId="{00000000-0000-0000-0000-000000000000}"/>
          </ac:spMkLst>
        </pc:spChg>
        <pc:spChg chg="mod">
          <ac:chgData name="Daniela BULARDA" userId="f9b07533-d761-4c46-a75b-1acdf3b9229b" providerId="ADAL" clId="{CC56C4C4-1450-41F4-BE21-64E57E331222}" dt="2024-10-21T16:44:36.826" v="188" actId="6549"/>
          <ac:spMkLst>
            <pc:docMk/>
            <pc:sldMk cId="748283718" sldId="286"/>
            <ac:spMk id="6" creationId="{00000000-0000-0000-0000-000000000000}"/>
          </ac:spMkLst>
        </pc:spChg>
      </pc:sldChg>
      <pc:sldChg chg="del">
        <pc:chgData name="Daniela BULARDA" userId="f9b07533-d761-4c46-a75b-1acdf3b9229b" providerId="ADAL" clId="{CC56C4C4-1450-41F4-BE21-64E57E331222}" dt="2024-10-21T16:34:34.067" v="40" actId="47"/>
        <pc:sldMkLst>
          <pc:docMk/>
          <pc:sldMk cId="1502851383" sldId="360"/>
        </pc:sldMkLst>
      </pc:sldChg>
      <pc:sldMasterChg chg="delSldLayout">
        <pc:chgData name="Daniela BULARDA" userId="f9b07533-d761-4c46-a75b-1acdf3b9229b" providerId="ADAL" clId="{CC56C4C4-1450-41F4-BE21-64E57E331222}" dt="2024-10-21T16:34:34.067" v="40" actId="47"/>
        <pc:sldMasterMkLst>
          <pc:docMk/>
          <pc:sldMasterMk cId="0" sldId="2147483655"/>
        </pc:sldMasterMkLst>
        <pc:sldLayoutChg chg="del">
          <pc:chgData name="Daniela BULARDA" userId="f9b07533-d761-4c46-a75b-1acdf3b9229b" providerId="ADAL" clId="{CC56C4C4-1450-41F4-BE21-64E57E331222}" dt="2024-10-21T16:34:34.067" v="40" actId="47"/>
          <pc:sldLayoutMkLst>
            <pc:docMk/>
            <pc:sldMasterMk cId="0" sldId="2147483655"/>
            <pc:sldLayoutMk cId="3199888620" sldId="2147483667"/>
          </pc:sldLayoutMkLst>
        </pc:sldLayoutChg>
      </pc:sldMasterChg>
    </pc:docChg>
  </pc:docChgLst>
  <pc:docChgLst>
    <pc:chgData name="Felicia CUTAS" userId="d954a239-210e-4efc-b761-44e64331fa96" providerId="ADAL" clId="{46C6BE2A-AEC5-4A84-B435-F55B859BA667}"/>
    <pc:docChg chg="custSel modSld">
      <pc:chgData name="Felicia CUTAS" userId="d954a239-210e-4efc-b761-44e64331fa96" providerId="ADAL" clId="{46C6BE2A-AEC5-4A84-B435-F55B859BA667}" dt="2024-09-17T09:22:16.926" v="69" actId="207"/>
      <pc:docMkLst>
        <pc:docMk/>
      </pc:docMkLst>
      <pc:sldChg chg="modSp mod">
        <pc:chgData name="Felicia CUTAS" userId="d954a239-210e-4efc-b761-44e64331fa96" providerId="ADAL" clId="{46C6BE2A-AEC5-4A84-B435-F55B859BA667}" dt="2024-09-12T12:40:39.088" v="35" actId="20577"/>
        <pc:sldMkLst>
          <pc:docMk/>
          <pc:sldMk cId="0" sldId="256"/>
        </pc:sldMkLst>
        <pc:spChg chg="mod">
          <ac:chgData name="Felicia CUTAS" userId="d954a239-210e-4efc-b761-44e64331fa96" providerId="ADAL" clId="{46C6BE2A-AEC5-4A84-B435-F55B859BA667}" dt="2024-09-12T12:40:16.948" v="34" actId="20577"/>
          <ac:spMkLst>
            <pc:docMk/>
            <pc:sldMk cId="0" sldId="256"/>
            <ac:spMk id="88" creationId="{00000000-0000-0000-0000-000000000000}"/>
          </ac:spMkLst>
        </pc:spChg>
        <pc:spChg chg="mod">
          <ac:chgData name="Felicia CUTAS" userId="d954a239-210e-4efc-b761-44e64331fa96" providerId="ADAL" clId="{46C6BE2A-AEC5-4A84-B435-F55B859BA667}" dt="2024-09-12T12:40:39.088" v="35" actId="20577"/>
          <ac:spMkLst>
            <pc:docMk/>
            <pc:sldMk cId="0" sldId="256"/>
            <ac:spMk id="89" creationId="{00000000-0000-0000-0000-000000000000}"/>
          </ac:spMkLst>
        </pc:spChg>
      </pc:sldChg>
      <pc:sldChg chg="modSp mod">
        <pc:chgData name="Felicia CUTAS" userId="d954a239-210e-4efc-b761-44e64331fa96" providerId="ADAL" clId="{46C6BE2A-AEC5-4A84-B435-F55B859BA667}" dt="2024-09-17T07:18:51.512" v="68" actId="1076"/>
        <pc:sldMkLst>
          <pc:docMk/>
          <pc:sldMk cId="1277924070" sldId="274"/>
        </pc:sldMkLst>
        <pc:spChg chg="mod">
          <ac:chgData name="Felicia CUTAS" userId="d954a239-210e-4efc-b761-44e64331fa96" providerId="ADAL" clId="{46C6BE2A-AEC5-4A84-B435-F55B859BA667}" dt="2024-09-17T07:18:51.512" v="68" actId="1076"/>
          <ac:spMkLst>
            <pc:docMk/>
            <pc:sldMk cId="1277924070" sldId="274"/>
            <ac:spMk id="7" creationId="{00000000-0000-0000-0000-000000000000}"/>
          </ac:spMkLst>
        </pc:spChg>
      </pc:sldChg>
      <pc:sldChg chg="modSp mod">
        <pc:chgData name="Felicia CUTAS" userId="d954a239-210e-4efc-b761-44e64331fa96" providerId="ADAL" clId="{46C6BE2A-AEC5-4A84-B435-F55B859BA667}" dt="2024-09-16T09:30:54.290" v="67" actId="1076"/>
        <pc:sldMkLst>
          <pc:docMk/>
          <pc:sldMk cId="720020952" sldId="275"/>
        </pc:sldMkLst>
        <pc:spChg chg="mod">
          <ac:chgData name="Felicia CUTAS" userId="d954a239-210e-4efc-b761-44e64331fa96" providerId="ADAL" clId="{46C6BE2A-AEC5-4A84-B435-F55B859BA667}" dt="2024-09-16T09:30:54.290" v="67" actId="1076"/>
          <ac:spMkLst>
            <pc:docMk/>
            <pc:sldMk cId="720020952" sldId="275"/>
            <ac:spMk id="7" creationId="{00000000-0000-0000-0000-000000000000}"/>
          </ac:spMkLst>
        </pc:spChg>
      </pc:sldChg>
      <pc:sldChg chg="modSp mod">
        <pc:chgData name="Felicia CUTAS" userId="d954a239-210e-4efc-b761-44e64331fa96" providerId="ADAL" clId="{46C6BE2A-AEC5-4A84-B435-F55B859BA667}" dt="2024-09-17T09:22:16.926" v="69" actId="207"/>
        <pc:sldMkLst>
          <pc:docMk/>
          <pc:sldMk cId="1502851383" sldId="360"/>
        </pc:sldMkLst>
        <pc:spChg chg="mod">
          <ac:chgData name="Felicia CUTAS" userId="d954a239-210e-4efc-b761-44e64331fa96" providerId="ADAL" clId="{46C6BE2A-AEC5-4A84-B435-F55B859BA667}" dt="2024-09-17T09:22:16.926" v="69" actId="207"/>
          <ac:spMkLst>
            <pc:docMk/>
            <pc:sldMk cId="1502851383" sldId="360"/>
            <ac:spMk id="11" creationId="{5CB912A7-771C-E8D8-BF65-809B0105EABB}"/>
          </ac:spMkLst>
        </pc:spChg>
        <pc:spChg chg="mod">
          <ac:chgData name="Felicia CUTAS" userId="d954a239-210e-4efc-b761-44e64331fa96" providerId="ADAL" clId="{46C6BE2A-AEC5-4A84-B435-F55B859BA667}" dt="2024-09-17T09:22:16.926" v="69" actId="207"/>
          <ac:spMkLst>
            <pc:docMk/>
            <pc:sldMk cId="1502851383" sldId="360"/>
            <ac:spMk id="23" creationId="{44A4A121-A9C6-2513-1272-6AE4E9D61C2C}"/>
          </ac:spMkLst>
        </pc:spChg>
        <pc:spChg chg="mod">
          <ac:chgData name="Felicia CUTAS" userId="d954a239-210e-4efc-b761-44e64331fa96" providerId="ADAL" clId="{46C6BE2A-AEC5-4A84-B435-F55B859BA667}" dt="2024-09-17T09:22:16.926" v="69" actId="207"/>
          <ac:spMkLst>
            <pc:docMk/>
            <pc:sldMk cId="1502851383" sldId="360"/>
            <ac:spMk id="25" creationId="{B527B0E5-A5DF-3D37-1B6E-58E9873B1B91}"/>
          </ac:spMkLst>
        </pc:spChg>
        <pc:spChg chg="mod">
          <ac:chgData name="Felicia CUTAS" userId="d954a239-210e-4efc-b761-44e64331fa96" providerId="ADAL" clId="{46C6BE2A-AEC5-4A84-B435-F55B859BA667}" dt="2024-09-17T09:22:16.926" v="69" actId="207"/>
          <ac:spMkLst>
            <pc:docMk/>
            <pc:sldMk cId="1502851383" sldId="360"/>
            <ac:spMk id="27" creationId="{37E8FD91-55AF-BAC7-A9B9-09A3ECD5C225}"/>
          </ac:spMkLst>
        </pc:spChg>
        <pc:spChg chg="mod">
          <ac:chgData name="Felicia CUTAS" userId="d954a239-210e-4efc-b761-44e64331fa96" providerId="ADAL" clId="{46C6BE2A-AEC5-4A84-B435-F55B859BA667}" dt="2024-09-17T09:22:16.926" v="69" actId="207"/>
          <ac:spMkLst>
            <pc:docMk/>
            <pc:sldMk cId="1502851383" sldId="360"/>
            <ac:spMk id="29" creationId="{7FF79369-BFB1-91A5-C2F3-98BE9B902AE4}"/>
          </ac:spMkLst>
        </pc:spChg>
        <pc:spChg chg="mod">
          <ac:chgData name="Felicia CUTAS" userId="d954a239-210e-4efc-b761-44e64331fa96" providerId="ADAL" clId="{46C6BE2A-AEC5-4A84-B435-F55B859BA667}" dt="2024-09-17T09:22:16.926" v="69" actId="207"/>
          <ac:spMkLst>
            <pc:docMk/>
            <pc:sldMk cId="1502851383" sldId="360"/>
            <ac:spMk id="31" creationId="{CF2C3F8F-D420-A01E-36C2-49BC97C298D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0a85b60320_0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0a85b60320_0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/>
          <p:cNvPicPr preferRelativeResize="0"/>
          <p:nvPr/>
        </p:nvPicPr>
        <p:blipFill rotWithShape="1">
          <a:blip r:embed="rId2">
            <a:alphaModFix/>
          </a:blip>
          <a:srcRect t="15871" b="15864"/>
          <a:stretch/>
        </p:blipFill>
        <p:spPr>
          <a:xfrm>
            <a:off x="0" y="1003424"/>
            <a:ext cx="9144003" cy="351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/>
          <p:nvPr/>
        </p:nvSpPr>
        <p:spPr>
          <a:xfrm>
            <a:off x="591850" y="679325"/>
            <a:ext cx="4206300" cy="2459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1231950" y="2251476"/>
            <a:ext cx="4206300" cy="18288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434500" y="2251475"/>
            <a:ext cx="3801300" cy="182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None/>
              <a:defRPr sz="2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600"/>
              <a:buFont typeface="Montserrat"/>
              <a:buNone/>
              <a:defRPr sz="2600"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600"/>
              <a:buFont typeface="Montserrat"/>
              <a:buNone/>
              <a:defRPr sz="2600"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600"/>
              <a:buFont typeface="Montserrat"/>
              <a:buNone/>
              <a:defRPr sz="2600"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600"/>
              <a:buFont typeface="Montserrat"/>
              <a:buNone/>
              <a:defRPr sz="2600"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600"/>
              <a:buFont typeface="Montserrat"/>
              <a:buNone/>
              <a:defRPr sz="2600"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600"/>
              <a:buFont typeface="Montserrat"/>
              <a:buNone/>
              <a:defRPr sz="2600"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600"/>
              <a:buFont typeface="Montserrat"/>
              <a:buNone/>
              <a:defRPr sz="2600"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600"/>
              <a:buFont typeface="Montserrat"/>
              <a:buNone/>
              <a:defRPr sz="2600"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390734" y="4599432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" name="Google Shape;15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31960" y="1072713"/>
            <a:ext cx="2926081" cy="96012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2"/>
          <p:cNvSpPr/>
          <p:nvPr/>
        </p:nvSpPr>
        <p:spPr>
          <a:xfrm>
            <a:off x="5438250" y="2873375"/>
            <a:ext cx="2377500" cy="1206900"/>
          </a:xfrm>
          <a:prstGeom prst="rect">
            <a:avLst/>
          </a:prstGeom>
          <a:solidFill>
            <a:srgbClr val="999999">
              <a:alpha val="782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5592600" y="2873475"/>
            <a:ext cx="2068800" cy="120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ontserrat"/>
              <a:buNone/>
              <a:defRPr sz="11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Slide 2" type="tx">
  <p:cSld name="TITLE_AND_BODY">
    <p:bg>
      <p:bgPr>
        <a:solidFill>
          <a:schemeClr val="dk2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/>
          <p:nvPr/>
        </p:nvSpPr>
        <p:spPr>
          <a:xfrm>
            <a:off x="0" y="4027675"/>
            <a:ext cx="2092500" cy="855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title"/>
          </p:nvPr>
        </p:nvSpPr>
        <p:spPr>
          <a:xfrm>
            <a:off x="2092500" y="4457700"/>
            <a:ext cx="4188300" cy="68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pic>
        <p:nvPicPr>
          <p:cNvPr id="42" name="Google Shape;42;p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99150" y="4226988"/>
            <a:ext cx="1395649" cy="456975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5"/>
          <p:cNvSpPr/>
          <p:nvPr/>
        </p:nvSpPr>
        <p:spPr>
          <a:xfrm>
            <a:off x="634500" y="0"/>
            <a:ext cx="8509500" cy="685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body" idx="1"/>
          </p:nvPr>
        </p:nvSpPr>
        <p:spPr>
          <a:xfrm>
            <a:off x="4638675" y="1386525"/>
            <a:ext cx="3686100" cy="248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2921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 sz="1000">
                <a:solidFill>
                  <a:schemeClr val="dk1"/>
                </a:solidFill>
              </a:defRPr>
            </a:lvl1pPr>
            <a:lvl2pPr marL="914400" lvl="1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○"/>
              <a:defRPr sz="800">
                <a:solidFill>
                  <a:schemeClr val="dk1"/>
                </a:solidFill>
              </a:defRPr>
            </a:lvl2pPr>
            <a:lvl3pPr marL="1371600" lvl="2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■"/>
              <a:defRPr sz="800">
                <a:solidFill>
                  <a:schemeClr val="dk1"/>
                </a:solidFill>
              </a:defRPr>
            </a:lvl3pPr>
            <a:lvl4pPr marL="1828800" lvl="3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  <a:defRPr sz="800">
                <a:solidFill>
                  <a:schemeClr val="dk1"/>
                </a:solidFill>
              </a:defRPr>
            </a:lvl4pPr>
            <a:lvl5pPr marL="2286000" lvl="4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○"/>
              <a:defRPr sz="800">
                <a:solidFill>
                  <a:schemeClr val="dk1"/>
                </a:solidFill>
              </a:defRPr>
            </a:lvl5pPr>
            <a:lvl6pPr marL="2743200" lvl="5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■"/>
              <a:defRPr sz="800">
                <a:solidFill>
                  <a:schemeClr val="dk1"/>
                </a:solidFill>
              </a:defRPr>
            </a:lvl6pPr>
            <a:lvl7pPr marL="3200400" lvl="6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  <a:defRPr sz="800">
                <a:solidFill>
                  <a:schemeClr val="dk1"/>
                </a:solidFill>
              </a:defRPr>
            </a:lvl7pPr>
            <a:lvl8pPr marL="3657600" lvl="7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○"/>
              <a:defRPr sz="800">
                <a:solidFill>
                  <a:schemeClr val="dk1"/>
                </a:solidFill>
              </a:defRPr>
            </a:lvl8pPr>
            <a:lvl9pPr marL="4114800" lvl="8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■"/>
              <a:defRPr sz="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body" idx="2"/>
          </p:nvPr>
        </p:nvSpPr>
        <p:spPr>
          <a:xfrm>
            <a:off x="6617900" y="4659350"/>
            <a:ext cx="2158200" cy="36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21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 sz="1000">
                <a:solidFill>
                  <a:schemeClr val="dk1"/>
                </a:solidFill>
              </a:defRPr>
            </a:lvl1pPr>
            <a:lvl2pPr marL="914400" lvl="1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○"/>
              <a:defRPr sz="800">
                <a:solidFill>
                  <a:schemeClr val="dk1"/>
                </a:solidFill>
              </a:defRPr>
            </a:lvl2pPr>
            <a:lvl3pPr marL="1371600" lvl="2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■"/>
              <a:defRPr sz="800">
                <a:solidFill>
                  <a:schemeClr val="dk1"/>
                </a:solidFill>
              </a:defRPr>
            </a:lvl3pPr>
            <a:lvl4pPr marL="1828800" lvl="3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  <a:defRPr sz="800">
                <a:solidFill>
                  <a:schemeClr val="dk1"/>
                </a:solidFill>
              </a:defRPr>
            </a:lvl4pPr>
            <a:lvl5pPr marL="2286000" lvl="4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○"/>
              <a:defRPr sz="800">
                <a:solidFill>
                  <a:schemeClr val="dk1"/>
                </a:solidFill>
              </a:defRPr>
            </a:lvl5pPr>
            <a:lvl6pPr marL="2743200" lvl="5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■"/>
              <a:defRPr sz="800">
                <a:solidFill>
                  <a:schemeClr val="dk1"/>
                </a:solidFill>
              </a:defRPr>
            </a:lvl6pPr>
            <a:lvl7pPr marL="3200400" lvl="6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  <a:defRPr sz="800">
                <a:solidFill>
                  <a:schemeClr val="dk1"/>
                </a:solidFill>
              </a:defRPr>
            </a:lvl7pPr>
            <a:lvl8pPr marL="3657600" lvl="7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○"/>
              <a:defRPr sz="800">
                <a:solidFill>
                  <a:schemeClr val="dk1"/>
                </a:solidFill>
              </a:defRPr>
            </a:lvl8pPr>
            <a:lvl9pPr marL="4114800" lvl="8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■"/>
              <a:defRPr sz="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title" idx="3"/>
          </p:nvPr>
        </p:nvSpPr>
        <p:spPr>
          <a:xfrm>
            <a:off x="895350" y="0"/>
            <a:ext cx="8064900" cy="68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5"/>
          <p:cNvSpPr txBox="1">
            <a:spLocks noGrp="1"/>
          </p:cNvSpPr>
          <p:nvPr>
            <p:ph type="subTitle" idx="4"/>
          </p:nvPr>
        </p:nvSpPr>
        <p:spPr>
          <a:xfrm>
            <a:off x="895350" y="852250"/>
            <a:ext cx="58599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 sz="14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body" idx="5"/>
          </p:nvPr>
        </p:nvSpPr>
        <p:spPr>
          <a:xfrm>
            <a:off x="895350" y="1386525"/>
            <a:ext cx="3686100" cy="248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2921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 sz="1000">
                <a:solidFill>
                  <a:schemeClr val="dk1"/>
                </a:solidFill>
              </a:defRPr>
            </a:lvl1pPr>
            <a:lvl2pPr marL="914400" lvl="1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○"/>
              <a:defRPr sz="800">
                <a:solidFill>
                  <a:schemeClr val="dk1"/>
                </a:solidFill>
              </a:defRPr>
            </a:lvl2pPr>
            <a:lvl3pPr marL="1371600" lvl="2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■"/>
              <a:defRPr sz="800">
                <a:solidFill>
                  <a:schemeClr val="dk1"/>
                </a:solidFill>
              </a:defRPr>
            </a:lvl3pPr>
            <a:lvl4pPr marL="1828800" lvl="3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  <a:defRPr sz="800">
                <a:solidFill>
                  <a:schemeClr val="dk1"/>
                </a:solidFill>
              </a:defRPr>
            </a:lvl4pPr>
            <a:lvl5pPr marL="2286000" lvl="4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○"/>
              <a:defRPr sz="800">
                <a:solidFill>
                  <a:schemeClr val="dk1"/>
                </a:solidFill>
              </a:defRPr>
            </a:lvl5pPr>
            <a:lvl6pPr marL="2743200" lvl="5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■"/>
              <a:defRPr sz="800">
                <a:solidFill>
                  <a:schemeClr val="dk1"/>
                </a:solidFill>
              </a:defRPr>
            </a:lvl6pPr>
            <a:lvl7pPr marL="3200400" lvl="6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  <a:defRPr sz="800">
                <a:solidFill>
                  <a:schemeClr val="dk1"/>
                </a:solidFill>
              </a:defRPr>
            </a:lvl7pPr>
            <a:lvl8pPr marL="3657600" lvl="7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○"/>
              <a:defRPr sz="800">
                <a:solidFill>
                  <a:schemeClr val="dk1"/>
                </a:solidFill>
              </a:defRPr>
            </a:lvl8pPr>
            <a:lvl9pPr marL="4114800" lvl="8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■"/>
              <a:defRPr sz="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 Cover">
  <p:cSld name="MAIN_POINT">
    <p:bg>
      <p:bgPr>
        <a:solidFill>
          <a:schemeClr val="dk2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8"/>
          <p:cNvSpPr/>
          <p:nvPr/>
        </p:nvSpPr>
        <p:spPr>
          <a:xfrm>
            <a:off x="0" y="4027675"/>
            <a:ext cx="2092500" cy="855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8"/>
          <p:cNvSpPr/>
          <p:nvPr/>
        </p:nvSpPr>
        <p:spPr>
          <a:xfrm>
            <a:off x="1780875" y="4457700"/>
            <a:ext cx="7363200" cy="685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2" name="Google Shape;72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99150" y="4226988"/>
            <a:ext cx="1395649" cy="456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98775" y="1697987"/>
            <a:ext cx="250350" cy="250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8"/>
          <p:cNvPicPr preferRelativeResize="0"/>
          <p:nvPr/>
        </p:nvPicPr>
        <p:blipFill rotWithShape="1">
          <a:blip r:embed="rId4">
            <a:alphaModFix/>
          </a:blip>
          <a:srcRect b="10"/>
          <a:stretch/>
        </p:blipFill>
        <p:spPr>
          <a:xfrm>
            <a:off x="2198775" y="2314275"/>
            <a:ext cx="250350" cy="250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8"/>
          <p:cNvPicPr preferRelativeResize="0"/>
          <p:nvPr/>
        </p:nvPicPr>
        <p:blipFill rotWithShape="1">
          <a:blip r:embed="rId5">
            <a:alphaModFix/>
          </a:blip>
          <a:srcRect b="10"/>
          <a:stretch/>
        </p:blipFill>
        <p:spPr>
          <a:xfrm>
            <a:off x="4406025" y="1697987"/>
            <a:ext cx="250350" cy="250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8"/>
          <p:cNvPicPr preferRelativeResize="0"/>
          <p:nvPr/>
        </p:nvPicPr>
        <p:blipFill rotWithShape="1">
          <a:blip r:embed="rId6">
            <a:alphaModFix/>
          </a:blip>
          <a:srcRect t="-21732" b="-21718"/>
          <a:stretch/>
        </p:blipFill>
        <p:spPr>
          <a:xfrm>
            <a:off x="4406025" y="2314287"/>
            <a:ext cx="250350" cy="25032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8"/>
          <p:cNvSpPr txBox="1">
            <a:spLocks noGrp="1"/>
          </p:cNvSpPr>
          <p:nvPr>
            <p:ph type="title"/>
          </p:nvPr>
        </p:nvSpPr>
        <p:spPr>
          <a:xfrm>
            <a:off x="2092500" y="4457700"/>
            <a:ext cx="4188300" cy="68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8" name="Google Shape;78;p8"/>
          <p:cNvSpPr txBox="1">
            <a:spLocks noGrp="1"/>
          </p:cNvSpPr>
          <p:nvPr>
            <p:ph type="body" idx="1"/>
          </p:nvPr>
        </p:nvSpPr>
        <p:spPr>
          <a:xfrm>
            <a:off x="6617900" y="4659350"/>
            <a:ext cx="2158200" cy="36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21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 sz="1000">
                <a:solidFill>
                  <a:schemeClr val="dk1"/>
                </a:solidFill>
              </a:defRPr>
            </a:lvl1pPr>
            <a:lvl2pPr marL="914400" lvl="1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○"/>
              <a:defRPr sz="800">
                <a:solidFill>
                  <a:schemeClr val="dk1"/>
                </a:solidFill>
              </a:defRPr>
            </a:lvl2pPr>
            <a:lvl3pPr marL="1371600" lvl="2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■"/>
              <a:defRPr sz="800">
                <a:solidFill>
                  <a:schemeClr val="dk1"/>
                </a:solidFill>
              </a:defRPr>
            </a:lvl3pPr>
            <a:lvl4pPr marL="1828800" lvl="3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  <a:defRPr sz="800">
                <a:solidFill>
                  <a:schemeClr val="dk1"/>
                </a:solidFill>
              </a:defRPr>
            </a:lvl4pPr>
            <a:lvl5pPr marL="2286000" lvl="4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○"/>
              <a:defRPr sz="800">
                <a:solidFill>
                  <a:schemeClr val="dk1"/>
                </a:solidFill>
              </a:defRPr>
            </a:lvl5pPr>
            <a:lvl6pPr marL="2743200" lvl="5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■"/>
              <a:defRPr sz="800">
                <a:solidFill>
                  <a:schemeClr val="dk1"/>
                </a:solidFill>
              </a:defRPr>
            </a:lvl6pPr>
            <a:lvl7pPr marL="3200400" lvl="6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  <a:defRPr sz="800">
                <a:solidFill>
                  <a:schemeClr val="dk1"/>
                </a:solidFill>
              </a:defRPr>
            </a:lvl7pPr>
            <a:lvl8pPr marL="3657600" lvl="7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○"/>
              <a:defRPr sz="800">
                <a:solidFill>
                  <a:schemeClr val="dk1"/>
                </a:solidFill>
              </a:defRPr>
            </a:lvl8pPr>
            <a:lvl9pPr marL="4114800" lvl="8" indent="-279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■"/>
              <a:defRPr sz="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8"/>
          <p:cNvSpPr txBox="1">
            <a:spLocks noGrp="1"/>
          </p:cNvSpPr>
          <p:nvPr>
            <p:ph type="subTitle" idx="2"/>
          </p:nvPr>
        </p:nvSpPr>
        <p:spPr>
          <a:xfrm>
            <a:off x="2473525" y="1632075"/>
            <a:ext cx="1903500" cy="40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"/>
          <p:cNvSpPr txBox="1">
            <a:spLocks noGrp="1"/>
          </p:cNvSpPr>
          <p:nvPr>
            <p:ph type="subTitle" idx="3"/>
          </p:nvPr>
        </p:nvSpPr>
        <p:spPr>
          <a:xfrm>
            <a:off x="4685375" y="1632075"/>
            <a:ext cx="1903500" cy="40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8"/>
          <p:cNvSpPr txBox="1">
            <a:spLocks noGrp="1"/>
          </p:cNvSpPr>
          <p:nvPr>
            <p:ph type="subTitle" idx="4"/>
          </p:nvPr>
        </p:nvSpPr>
        <p:spPr>
          <a:xfrm>
            <a:off x="2473525" y="2239338"/>
            <a:ext cx="1903500" cy="40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"/>
          <p:cNvSpPr txBox="1">
            <a:spLocks noGrp="1"/>
          </p:cNvSpPr>
          <p:nvPr>
            <p:ph type="subTitle" idx="5"/>
          </p:nvPr>
        </p:nvSpPr>
        <p:spPr>
          <a:xfrm>
            <a:off x="4685375" y="2239338"/>
            <a:ext cx="1903500" cy="40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"/>
          <p:cNvSpPr txBox="1">
            <a:spLocks noGrp="1"/>
          </p:cNvSpPr>
          <p:nvPr>
            <p:ph type="title" idx="6"/>
          </p:nvPr>
        </p:nvSpPr>
        <p:spPr>
          <a:xfrm>
            <a:off x="2209625" y="664575"/>
            <a:ext cx="4071300" cy="64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>
                <a:solidFill>
                  <a:schemeClr val="accent6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>
                <a:solidFill>
                  <a:schemeClr val="accent6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>
                <a:solidFill>
                  <a:schemeClr val="accent6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>
                <a:solidFill>
                  <a:schemeClr val="accent6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>
                <a:solidFill>
                  <a:schemeClr val="accent6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>
                <a:solidFill>
                  <a:schemeClr val="accent6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>
                <a:solidFill>
                  <a:schemeClr val="accent6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9219"/>
            <a:ext cx="8179274" cy="291142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350"/>
              </a:spcAft>
              <a:defRPr/>
            </a:lvl1pPr>
            <a:lvl2pPr>
              <a:lnSpc>
                <a:spcPct val="100000"/>
              </a:lnSpc>
              <a:spcAft>
                <a:spcPts val="1350"/>
              </a:spcAft>
              <a:defRPr/>
            </a:lvl2pPr>
            <a:lvl3pPr>
              <a:lnSpc>
                <a:spcPct val="100000"/>
              </a:lnSpc>
              <a:spcAft>
                <a:spcPts val="1350"/>
              </a:spcAft>
              <a:defRPr/>
            </a:lvl3pPr>
            <a:lvl4pPr>
              <a:lnSpc>
                <a:spcPct val="100000"/>
              </a:lnSpc>
              <a:spcAft>
                <a:spcPts val="1350"/>
              </a:spcAft>
              <a:defRPr/>
            </a:lvl4pPr>
            <a:lvl5pPr>
              <a:lnSpc>
                <a:spcPct val="100000"/>
              </a:lnSpc>
              <a:spcAft>
                <a:spcPts val="135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728042" y="362145"/>
            <a:ext cx="7886700" cy="586768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8952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hift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Montserrat"/>
              <a:buChar char="●"/>
              <a:defRPr sz="13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Montserrat"/>
              <a:buChar char="○"/>
              <a:defRPr sz="11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Montserrat"/>
              <a:buChar char="■"/>
              <a:defRPr sz="11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Montserrat"/>
              <a:buChar char="○"/>
              <a:defRPr sz="11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Montserrat"/>
              <a:buChar char="●"/>
              <a:defRPr sz="11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Montserrat"/>
              <a:buChar char="○"/>
              <a:defRPr sz="11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Montserrat"/>
              <a:buChar char="■"/>
              <a:defRPr sz="11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4" r:id="rId3"/>
    <p:sldLayoutId id="2147483664" r:id="rId4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info/funding-tenders/opportunities/portal/screen/support/faq?isExactMatch=true&amp;status=0&amp;frameworkProgramme=43152860&amp;type=0,1&amp;order=DESC&amp;pageNumber=1&amp;pageSize=50&amp;sortBy=publicationDate" TargetMode="External"/><Relationship Id="rId2" Type="http://schemas.openxmlformats.org/officeDocument/2006/relationships/hyperlink" Target="https://ec.europa.eu/info/funding-tenders/opportunities/portal/screen/opportunities/topic-details/digital-eccc-2024-deploy-cyber-06-strengthencra?order=DESC&amp;pageNumber=1&amp;pageSize=50&amp;sortBy=relevance&amp;keywords=eccc&amp;isExactMatch=true&amp;status=31094501,31094502,31094503&amp;frameworkProgramme=43152860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newsroom/ECCC/user-subscriptions/2744/create" TargetMode="External"/><Relationship Id="rId7" Type="http://schemas.openxmlformats.org/officeDocument/2006/relationships/hyperlink" Target="mailto:info@eccc.europa.e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cybersecurity-centre.europa.eu/index_en" TargetMode="External"/><Relationship Id="rId5" Type="http://schemas.openxmlformats.org/officeDocument/2006/relationships/hyperlink" Target="https://twitter.com/Cybersec_ECCC" TargetMode="External"/><Relationship Id="rId4" Type="http://schemas.openxmlformats.org/officeDocument/2006/relationships/hyperlink" Target="https://www.linkedin.com/company/cybersec-eccc/mycompany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info/funding-tenders/opportunities/docs/2021-2027/common/guidance/guidance-participation-in-dep-he-edf-cef-dig-restricted-calls_dep-he-edf-cef-dig_en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9"/>
          <p:cNvSpPr txBox="1">
            <a:spLocks noGrp="1"/>
          </p:cNvSpPr>
          <p:nvPr>
            <p:ph type="subTitle" idx="1"/>
          </p:nvPr>
        </p:nvSpPr>
        <p:spPr>
          <a:xfrm>
            <a:off x="5592600" y="2873475"/>
            <a:ext cx="2068800" cy="120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#DigitalEU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#ECCC</a:t>
            </a:r>
            <a:endParaRPr dirty="0"/>
          </a:p>
        </p:txBody>
      </p:sp>
      <p:sp>
        <p:nvSpPr>
          <p:cNvPr id="89" name="Google Shape;89;p9"/>
          <p:cNvSpPr txBox="1">
            <a:spLocks noGrp="1"/>
          </p:cNvSpPr>
          <p:nvPr>
            <p:ph type="ctrTitle"/>
          </p:nvPr>
        </p:nvSpPr>
        <p:spPr>
          <a:xfrm>
            <a:off x="1391728" y="2251575"/>
            <a:ext cx="3975700" cy="182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lvl="0" algn="l"/>
            <a:r>
              <a:rPr lang="en-IE" sz="1400" dirty="0"/>
              <a:t>Writing a DEP Cybersecurity proposal </a:t>
            </a:r>
            <a:br>
              <a:rPr lang="en-IE" sz="1400" dirty="0"/>
            </a:br>
            <a:br>
              <a:rPr lang="en-IE" sz="1400" dirty="0"/>
            </a:br>
            <a:r>
              <a:rPr lang="en-IE" sz="1400" dirty="0"/>
              <a:t>Tips &amp; Tricks </a:t>
            </a:r>
            <a:br>
              <a:rPr lang="en-IE" sz="1400" dirty="0"/>
            </a:br>
            <a:br>
              <a:rPr lang="en-IE" sz="1400" dirty="0"/>
            </a:br>
            <a:br>
              <a:rPr lang="en-IE" sz="1400" dirty="0"/>
            </a:br>
            <a:r>
              <a:rPr lang="en-IE" sz="1200" dirty="0"/>
              <a:t>Daniela Bularda </a:t>
            </a:r>
            <a:br>
              <a:rPr lang="en-IE" sz="1200" dirty="0"/>
            </a:br>
            <a:r>
              <a:rPr lang="en-IE" sz="1200" dirty="0"/>
              <a:t>Programme Officer</a:t>
            </a:r>
            <a:endParaRPr sz="1400" b="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1936" y="1533389"/>
            <a:ext cx="3971925" cy="2480100"/>
          </a:xfrm>
        </p:spPr>
        <p:txBody>
          <a:bodyPr/>
          <a:lstStyle/>
          <a:p>
            <a:pPr marL="165100" indent="0">
              <a:buNone/>
            </a:pPr>
            <a:r>
              <a:rPr lang="en-IE" sz="1100" dirty="0"/>
              <a:t>Topic Q&amp;A </a:t>
            </a:r>
            <a:r>
              <a:rPr lang="en-IE" dirty="0"/>
              <a:t>[example </a:t>
            </a:r>
            <a:r>
              <a:rPr lang="en-IE" dirty="0">
                <a:hlinkClick r:id="rId2"/>
              </a:rPr>
              <a:t>link</a:t>
            </a:r>
            <a:r>
              <a:rPr lang="en-IE" dirty="0"/>
              <a:t>]</a:t>
            </a:r>
            <a:endParaRPr lang="en-US" dirty="0"/>
          </a:p>
          <a:p>
            <a:pPr marL="165100" indent="0">
              <a:buNone/>
            </a:pP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 idx="3"/>
          </p:nvPr>
        </p:nvSpPr>
        <p:spPr/>
        <p:txBody>
          <a:bodyPr/>
          <a:lstStyle/>
          <a:p>
            <a:r>
              <a:rPr lang="en-IE" dirty="0"/>
              <a:t>Questions?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4"/>
          </p:nvPr>
        </p:nvSpPr>
        <p:spPr>
          <a:xfrm>
            <a:off x="895350" y="852249"/>
            <a:ext cx="5859900" cy="626275"/>
          </a:xfrm>
        </p:spPr>
        <p:txBody>
          <a:bodyPr>
            <a:normAutofit/>
          </a:bodyPr>
          <a:lstStyle/>
          <a:p>
            <a:pPr marL="488950" indent="-342900">
              <a:buAutoNum type="arabicPeriod"/>
            </a:pPr>
            <a:r>
              <a:rPr lang="en-IE" dirty="0"/>
              <a:t>Your NCC</a:t>
            </a:r>
          </a:p>
          <a:p>
            <a:pPr marL="488950" indent="-342900">
              <a:buAutoNum type="arabicPeriod"/>
            </a:pPr>
            <a:r>
              <a:rPr lang="en-IE" dirty="0"/>
              <a:t>Funding and Tender portal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5"/>
          </p:nvPr>
        </p:nvSpPr>
        <p:spPr>
          <a:xfrm>
            <a:off x="1100666" y="1566333"/>
            <a:ext cx="3480783" cy="2300292"/>
          </a:xfrm>
        </p:spPr>
        <p:txBody>
          <a:bodyPr/>
          <a:lstStyle/>
          <a:p>
            <a:pPr marL="165100" indent="0">
              <a:buNone/>
            </a:pPr>
            <a:r>
              <a:rPr lang="en-IE" sz="1200" dirty="0"/>
              <a:t>General FAQ </a:t>
            </a:r>
            <a:r>
              <a:rPr lang="en-IE" dirty="0"/>
              <a:t>[</a:t>
            </a:r>
            <a:r>
              <a:rPr lang="en-IE" dirty="0">
                <a:hlinkClick r:id="rId3"/>
              </a:rPr>
              <a:t>link</a:t>
            </a:r>
            <a:r>
              <a:rPr lang="en-IE" dirty="0"/>
              <a:t>];  </a:t>
            </a:r>
          </a:p>
          <a:p>
            <a:pPr marL="165100" indent="0">
              <a:buNone/>
            </a:pP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2500" y="1955458"/>
            <a:ext cx="2128705" cy="21447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05102" y="1955458"/>
            <a:ext cx="2963490" cy="220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283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165100" indent="0" algn="r">
              <a:buNone/>
            </a:pPr>
            <a:fld id="{BC3372F6-08C3-4C51-8882-BF6A0604D544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 idx="3"/>
          </p:nvPr>
        </p:nvSpPr>
        <p:spPr/>
        <p:txBody>
          <a:bodyPr/>
          <a:lstStyle/>
          <a:p>
            <a:r>
              <a:rPr lang="en-IE" dirty="0"/>
              <a:t>In summary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4"/>
          </p:nvPr>
        </p:nvSpPr>
        <p:spPr>
          <a:xfrm>
            <a:off x="1114425" y="883284"/>
            <a:ext cx="7283054" cy="393600"/>
          </a:xfrm>
        </p:spPr>
        <p:txBody>
          <a:bodyPr>
            <a:normAutofit lnSpcReduction="10000"/>
          </a:bodyPr>
          <a:lstStyle/>
          <a:p>
            <a:pPr algn="ctr"/>
            <a:r>
              <a:rPr lang="en-IE" dirty="0"/>
              <a:t>Proposals should be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5"/>
          </p:nvPr>
        </p:nvSpPr>
        <p:spPr>
          <a:xfrm>
            <a:off x="5261175" y="1474368"/>
            <a:ext cx="3686100" cy="2616775"/>
          </a:xfrm>
        </p:spPr>
        <p:txBody>
          <a:bodyPr>
            <a:noAutofit/>
          </a:bodyPr>
          <a:lstStyle/>
          <a:p>
            <a:pPr marL="165100" indent="0">
              <a:spcAft>
                <a:spcPts val="600"/>
              </a:spcAft>
              <a:buNone/>
            </a:pPr>
            <a:r>
              <a:rPr lang="en-IE" sz="2800" b="1" dirty="0"/>
              <a:t>E</a:t>
            </a:r>
            <a:r>
              <a:rPr lang="en-IE" sz="2000" dirty="0"/>
              <a:t>ligible</a:t>
            </a:r>
            <a:endParaRPr lang="en-US" sz="2000" dirty="0"/>
          </a:p>
          <a:p>
            <a:pPr marL="165100" indent="0">
              <a:spcAft>
                <a:spcPts val="600"/>
              </a:spcAft>
              <a:buNone/>
            </a:pPr>
            <a:r>
              <a:rPr lang="en-IE" sz="2800" b="1" dirty="0"/>
              <a:t>C</a:t>
            </a:r>
            <a:r>
              <a:rPr lang="en-IE" sz="2000" dirty="0"/>
              <a:t>lear</a:t>
            </a:r>
          </a:p>
          <a:p>
            <a:pPr marL="165100" indent="0">
              <a:spcAft>
                <a:spcPts val="600"/>
              </a:spcAft>
              <a:buNone/>
            </a:pPr>
            <a:r>
              <a:rPr lang="en-IE" sz="2800" b="1" dirty="0"/>
              <a:t>C</a:t>
            </a:r>
            <a:r>
              <a:rPr lang="en-IE" sz="2000" dirty="0"/>
              <a:t>onvincing</a:t>
            </a:r>
          </a:p>
          <a:p>
            <a:pPr marL="165100" indent="0">
              <a:spcAft>
                <a:spcPts val="600"/>
              </a:spcAft>
              <a:buNone/>
            </a:pPr>
            <a:r>
              <a:rPr lang="en-IE" sz="2800" b="1" dirty="0"/>
              <a:t>C</a:t>
            </a:r>
            <a:r>
              <a:rPr lang="en-IE" sz="2000" dirty="0"/>
              <a:t>omplete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250" y="2036502"/>
            <a:ext cx="3514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Aligned  Clear  Explained  References</a:t>
            </a:r>
            <a:endParaRPr lang="en-US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76250" y="2391391"/>
            <a:ext cx="3933826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r>
              <a:rPr lang="en-IE" b="0" dirty="0"/>
              <a:t>Maturity   Added-value   State-of-the-art   Experience</a:t>
            </a:r>
            <a:endParaRPr lang="en-US" b="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4675" y="2959114"/>
            <a:ext cx="4114801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r>
              <a:rPr lang="en-IE" b="0" dirty="0"/>
              <a:t>Logic   Interlinked   Balanced   Controllable  Measurable Complete   </a:t>
            </a:r>
            <a:endParaRPr lang="en-US" b="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44675" y="3434086"/>
            <a:ext cx="41883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r>
              <a:rPr lang="en-IE" b="0" dirty="0"/>
              <a:t>Scale  Impact   Audience   Impact  </a:t>
            </a:r>
            <a:endParaRPr lang="en-US" b="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82362" y="1408956"/>
            <a:ext cx="4013438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r>
              <a:rPr lang="en-IE" b="0" dirty="0"/>
              <a:t>Admissible  Eligible  Original</a:t>
            </a:r>
            <a:endParaRPr lang="en-US" b="0" dirty="0"/>
          </a:p>
        </p:txBody>
      </p:sp>
      <p:sp>
        <p:nvSpPr>
          <p:cNvPr id="13" name="Right Brace 12"/>
          <p:cNvSpPr/>
          <p:nvPr/>
        </p:nvSpPr>
        <p:spPr>
          <a:xfrm>
            <a:off x="4324350" y="1614698"/>
            <a:ext cx="603450" cy="2319127"/>
          </a:xfrm>
          <a:prstGeom prst="rightBrace">
            <a:avLst>
              <a:gd name="adj1" fmla="val 11490"/>
              <a:gd name="adj2" fmla="val 46303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00754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5"/>
          <p:cNvSpPr txBox="1">
            <a:spLocks noGrp="1"/>
          </p:cNvSpPr>
          <p:nvPr>
            <p:ph type="title"/>
          </p:nvPr>
        </p:nvSpPr>
        <p:spPr>
          <a:xfrm>
            <a:off x="2092500" y="4457700"/>
            <a:ext cx="4188300" cy="68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you!</a:t>
            </a:r>
            <a:endParaRPr/>
          </a:p>
        </p:txBody>
      </p:sp>
      <p:sp>
        <p:nvSpPr>
          <p:cNvPr id="140" name="Google Shape;140;p15"/>
          <p:cNvSpPr txBox="1">
            <a:spLocks noGrp="1"/>
          </p:cNvSpPr>
          <p:nvPr>
            <p:ph type="body" idx="1"/>
          </p:nvPr>
        </p:nvSpPr>
        <p:spPr>
          <a:xfrm>
            <a:off x="6617900" y="4659350"/>
            <a:ext cx="2158200" cy="36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IE" dirty="0"/>
              <a:t>Europe digitally secured</a:t>
            </a:r>
          </a:p>
        </p:txBody>
      </p:sp>
      <p:sp>
        <p:nvSpPr>
          <p:cNvPr id="141" name="Google Shape;141;p15"/>
          <p:cNvSpPr txBox="1">
            <a:spLocks noGrp="1"/>
          </p:cNvSpPr>
          <p:nvPr>
            <p:ph type="subTitle" idx="2"/>
          </p:nvPr>
        </p:nvSpPr>
        <p:spPr>
          <a:xfrm>
            <a:off x="2473525" y="1632075"/>
            <a:ext cx="1903500" cy="40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Aft>
                <a:spcPts val="1200"/>
              </a:spcAft>
            </a:pPr>
            <a:r>
              <a:rPr lang="en-US" u="sng" dirty="0">
                <a:hlinkClick r:id="rId3"/>
              </a:rPr>
              <a:t>ECCC Newsletter</a:t>
            </a:r>
            <a:endParaRPr sz="1000" dirty="0">
              <a:solidFill>
                <a:schemeClr val="tx1"/>
              </a:solidFill>
            </a:endParaRPr>
          </a:p>
        </p:txBody>
      </p:sp>
      <p:sp>
        <p:nvSpPr>
          <p:cNvPr id="142" name="Google Shape;142;p15"/>
          <p:cNvSpPr txBox="1">
            <a:spLocks noGrp="1"/>
          </p:cNvSpPr>
          <p:nvPr>
            <p:ph type="subTitle" idx="3"/>
          </p:nvPr>
        </p:nvSpPr>
        <p:spPr>
          <a:xfrm>
            <a:off x="4685375" y="1632075"/>
            <a:ext cx="1903500" cy="40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Aft>
                <a:spcPts val="1200"/>
              </a:spcAft>
            </a:pPr>
            <a:r>
              <a:rPr lang="en-US" u="sng" dirty="0">
                <a:hlinkClick r:id="rId4"/>
              </a:rPr>
              <a:t>ECCC LinkedIn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43" name="Google Shape;143;p15"/>
          <p:cNvSpPr txBox="1">
            <a:spLocks noGrp="1"/>
          </p:cNvSpPr>
          <p:nvPr>
            <p:ph type="subTitle" idx="4"/>
          </p:nvPr>
        </p:nvSpPr>
        <p:spPr>
          <a:xfrm>
            <a:off x="2473525" y="2239338"/>
            <a:ext cx="1903500" cy="40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Aft>
                <a:spcPts val="1200"/>
              </a:spcAft>
            </a:pPr>
            <a:r>
              <a:rPr lang="en-US" u="sng" dirty="0">
                <a:hlinkClick r:id="rId5"/>
              </a:rPr>
              <a:t>ECCC Twitter/X</a:t>
            </a:r>
            <a:endParaRPr lang="en-IE" sz="1000" dirty="0">
              <a:solidFill>
                <a:schemeClr val="tx1"/>
              </a:solidFill>
            </a:endParaRPr>
          </a:p>
        </p:txBody>
      </p:sp>
      <p:sp>
        <p:nvSpPr>
          <p:cNvPr id="144" name="Google Shape;144;p15"/>
          <p:cNvSpPr txBox="1">
            <a:spLocks noGrp="1"/>
          </p:cNvSpPr>
          <p:nvPr>
            <p:ph type="subTitle" idx="5"/>
          </p:nvPr>
        </p:nvSpPr>
        <p:spPr>
          <a:xfrm>
            <a:off x="4685375" y="2239338"/>
            <a:ext cx="1903500" cy="40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Aft>
                <a:spcPts val="1200"/>
              </a:spcAft>
            </a:pPr>
            <a:r>
              <a:rPr lang="en-US" u="sng" dirty="0">
                <a:hlinkClick r:id="rId6"/>
              </a:rPr>
              <a:t>ECCC Website</a:t>
            </a:r>
            <a:endParaRPr sz="1000" dirty="0">
              <a:solidFill>
                <a:schemeClr val="tx1"/>
              </a:solidFill>
            </a:endParaRPr>
          </a:p>
        </p:txBody>
      </p:sp>
      <p:sp>
        <p:nvSpPr>
          <p:cNvPr id="145" name="Google Shape;145;p15"/>
          <p:cNvSpPr txBox="1">
            <a:spLocks noGrp="1"/>
          </p:cNvSpPr>
          <p:nvPr>
            <p:ph type="title" idx="6"/>
          </p:nvPr>
        </p:nvSpPr>
        <p:spPr>
          <a:xfrm>
            <a:off x="2209625" y="664575"/>
            <a:ext cx="4071300" cy="64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Keep in touch</a:t>
            </a:r>
            <a:endParaRPr dirty="0"/>
          </a:p>
        </p:txBody>
      </p:sp>
      <p:sp>
        <p:nvSpPr>
          <p:cNvPr id="9" name="Rectangle 8"/>
          <p:cNvSpPr/>
          <p:nvPr/>
        </p:nvSpPr>
        <p:spPr>
          <a:xfrm>
            <a:off x="2286000" y="2763789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hlinkClick r:id="rId7"/>
              </a:rPr>
              <a:t>info@eccc.europa.eu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3"/>
          </p:nvPr>
        </p:nvSpPr>
        <p:spPr/>
        <p:txBody>
          <a:bodyPr/>
          <a:lstStyle/>
          <a:p>
            <a:r>
              <a:rPr lang="en-IE" dirty="0"/>
              <a:t>Overview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5"/>
          </p:nvPr>
        </p:nvSpPr>
        <p:spPr>
          <a:xfrm>
            <a:off x="1010646" y="923278"/>
            <a:ext cx="7378752" cy="292497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1400" dirty="0"/>
              <a:t>Horizon Europe vs. Digital Europe (Cyber) calls</a:t>
            </a:r>
          </a:p>
          <a:p>
            <a:pPr>
              <a:lnSpc>
                <a:spcPct val="150000"/>
              </a:lnSpc>
            </a:pPr>
            <a:r>
              <a:rPr lang="en-GB" sz="1400" dirty="0"/>
              <a:t>DEP Cybersecurity </a:t>
            </a:r>
          </a:p>
          <a:p>
            <a:pPr lvl="1">
              <a:lnSpc>
                <a:spcPct val="150000"/>
              </a:lnSpc>
            </a:pPr>
            <a:r>
              <a:rPr lang="en-GB" sz="1050" dirty="0"/>
              <a:t>General comments</a:t>
            </a:r>
          </a:p>
          <a:p>
            <a:pPr lvl="1">
              <a:lnSpc>
                <a:spcPct val="150000"/>
              </a:lnSpc>
            </a:pPr>
            <a:r>
              <a:rPr lang="en-US" sz="1050" dirty="0"/>
              <a:t>Criterion 1. RELEVANCE</a:t>
            </a:r>
          </a:p>
          <a:p>
            <a:pPr lvl="1">
              <a:lnSpc>
                <a:spcPct val="150000"/>
              </a:lnSpc>
            </a:pPr>
            <a:r>
              <a:rPr lang="en-US" sz="1050" dirty="0"/>
              <a:t>Criterion 2. IMPLEMENTATION</a:t>
            </a:r>
          </a:p>
          <a:p>
            <a:pPr lvl="1">
              <a:lnSpc>
                <a:spcPct val="150000"/>
              </a:lnSpc>
            </a:pPr>
            <a:r>
              <a:rPr lang="en-US" sz="1050" dirty="0"/>
              <a:t>Criterion 3. IMPACT</a:t>
            </a:r>
          </a:p>
          <a:p>
            <a:pPr lvl="1">
              <a:lnSpc>
                <a:spcPct val="150000"/>
              </a:lnSpc>
            </a:pPr>
            <a:r>
              <a:rPr lang="en-GB" sz="1050" dirty="0"/>
              <a:t>Projects at tie</a:t>
            </a:r>
          </a:p>
          <a:p>
            <a:pPr marL="165100" indent="0">
              <a:lnSpc>
                <a:spcPct val="150000"/>
              </a:lnSpc>
              <a:buNone/>
            </a:pPr>
            <a:endParaRPr lang="en-GB" sz="1200" dirty="0"/>
          </a:p>
          <a:p>
            <a:pPr>
              <a:lnSpc>
                <a:spcPct val="150000"/>
              </a:lnSpc>
            </a:pPr>
            <a:endParaRPr lang="en-GB" sz="1200" dirty="0"/>
          </a:p>
          <a:p>
            <a:pPr>
              <a:lnSpc>
                <a:spcPct val="150000"/>
              </a:lnSpc>
            </a:pPr>
            <a:endParaRPr lang="en-GB" sz="120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algn="r"/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924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165100" indent="0" algn="r">
              <a:buNone/>
            </a:pPr>
            <a:fld id="{0061F168-3E22-4477-AE2E-B17466A7027A}" type="slidenum">
              <a:rPr lang="en-US" smtClean="0"/>
              <a:pPr marL="165100" indent="0" algn="r">
                <a:buNone/>
              </a:pPr>
              <a:t>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 idx="3"/>
          </p:nvPr>
        </p:nvSpPr>
        <p:spPr>
          <a:xfrm>
            <a:off x="895349" y="0"/>
            <a:ext cx="8353425" cy="685800"/>
          </a:xfrm>
        </p:spPr>
        <p:txBody>
          <a:bodyPr>
            <a:normAutofit fontScale="90000"/>
          </a:bodyPr>
          <a:lstStyle/>
          <a:p>
            <a:r>
              <a:rPr lang="en-IE" dirty="0"/>
              <a:t>Horizon vs. Digital Europe Cyber calls </a:t>
            </a:r>
            <a:r>
              <a:rPr lang="en-IE" sz="2000" dirty="0"/>
              <a:t>(non exhaustive list)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925608"/>
              </p:ext>
            </p:extLst>
          </p:nvPr>
        </p:nvGraphicFramePr>
        <p:xfrm>
          <a:off x="693506" y="882505"/>
          <a:ext cx="8039527" cy="4069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9488">
                  <a:extLst>
                    <a:ext uri="{9D8B030D-6E8A-4147-A177-3AD203B41FA5}">
                      <a16:colId xmlns:a16="http://schemas.microsoft.com/office/drawing/2014/main" val="97246243"/>
                    </a:ext>
                  </a:extLst>
                </a:gridCol>
                <a:gridCol w="2784756">
                  <a:extLst>
                    <a:ext uri="{9D8B030D-6E8A-4147-A177-3AD203B41FA5}">
                      <a16:colId xmlns:a16="http://schemas.microsoft.com/office/drawing/2014/main" val="1904799712"/>
                    </a:ext>
                  </a:extLst>
                </a:gridCol>
                <a:gridCol w="2935283">
                  <a:extLst>
                    <a:ext uri="{9D8B030D-6E8A-4147-A177-3AD203B41FA5}">
                      <a16:colId xmlns:a16="http://schemas.microsoft.com/office/drawing/2014/main" val="742319476"/>
                    </a:ext>
                  </a:extLst>
                </a:gridCol>
              </a:tblGrid>
              <a:tr h="369169">
                <a:tc>
                  <a:txBody>
                    <a:bodyPr/>
                    <a:lstStyle/>
                    <a:p>
                      <a:pPr algn="ctr"/>
                      <a:r>
                        <a:rPr lang="en-IE" sz="1100" dirty="0"/>
                        <a:t>Proposal Item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dirty="0"/>
                        <a:t>Horizon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dirty="0"/>
                        <a:t>DEP 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6720511"/>
                  </a:ext>
                </a:extLst>
              </a:tr>
              <a:tr h="369169">
                <a:tc>
                  <a:txBody>
                    <a:bodyPr/>
                    <a:lstStyle/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Objective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Research / Innovation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Uptake and Deployment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104517"/>
                  </a:ext>
                </a:extLst>
              </a:tr>
              <a:tr h="868688">
                <a:tc>
                  <a:txBody>
                    <a:bodyPr/>
                    <a:lstStyle/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Main Type of action (funding rate)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RIA</a:t>
                      </a:r>
                      <a:r>
                        <a:rPr lang="en-IE" sz="1100" baseline="0" dirty="0">
                          <a:solidFill>
                            <a:schemeClr val="tx2"/>
                          </a:solidFill>
                        </a:rPr>
                        <a:t> (100%)</a:t>
                      </a:r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 </a:t>
                      </a:r>
                    </a:p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IA (70% / 100%)</a:t>
                      </a:r>
                    </a:p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CSA (100%)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Simple (50%)</a:t>
                      </a:r>
                    </a:p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SME support action (50%/75%)</a:t>
                      </a:r>
                    </a:p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CSA (100%)</a:t>
                      </a:r>
                    </a:p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FSTP (up to 100%)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579379"/>
                  </a:ext>
                </a:extLst>
              </a:tr>
              <a:tr h="369169">
                <a:tc>
                  <a:txBody>
                    <a:bodyPr/>
                    <a:lstStyle/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Pre-financing rate 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variable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Usually 80%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499927"/>
                  </a:ext>
                </a:extLst>
              </a:tr>
              <a:tr h="486466">
                <a:tc>
                  <a:txBody>
                    <a:bodyPr/>
                    <a:lstStyle/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Consortium composition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Minim 3 beneficiaries from</a:t>
                      </a:r>
                      <a:r>
                        <a:rPr lang="en-IE" sz="1100" baseline="0" dirty="0">
                          <a:solidFill>
                            <a:schemeClr val="tx2"/>
                          </a:solidFill>
                        </a:rPr>
                        <a:t> 3 eligible countries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Mono-beneficiaries allowed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109710"/>
                  </a:ext>
                </a:extLst>
              </a:tr>
              <a:tr h="369169">
                <a:tc>
                  <a:txBody>
                    <a:bodyPr/>
                    <a:lstStyle/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Geographic coverage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Security restrictions apply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540283"/>
                  </a:ext>
                </a:extLst>
              </a:tr>
              <a:tr h="868688">
                <a:tc>
                  <a:txBody>
                    <a:bodyPr/>
                    <a:lstStyle/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Evaluation criteria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Excellence / </a:t>
                      </a:r>
                    </a:p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Impact / </a:t>
                      </a:r>
                    </a:p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Quality and efficiency of Implementation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Relevance / </a:t>
                      </a:r>
                    </a:p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Implementation / </a:t>
                      </a:r>
                    </a:p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Impact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9738249"/>
                  </a:ext>
                </a:extLst>
              </a:tr>
              <a:tr h="369169">
                <a:tc>
                  <a:txBody>
                    <a:bodyPr/>
                    <a:lstStyle/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Exploitation plan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Yes (IA action)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100" dirty="0">
                          <a:solidFill>
                            <a:schemeClr val="tx2"/>
                          </a:solidFill>
                        </a:rPr>
                        <a:t>Yes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650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2661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Admissible  Eligible  Original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6225" y="1350246"/>
            <a:ext cx="3686100" cy="1463109"/>
          </a:xfrm>
        </p:spPr>
        <p:txBody>
          <a:bodyPr>
            <a:normAutofit lnSpcReduction="10000"/>
          </a:bodyPr>
          <a:lstStyle/>
          <a:p>
            <a:r>
              <a:rPr lang="en-US" sz="1100" dirty="0"/>
              <a:t>Page limit for part B (70 pages except 50 pages for CSA)</a:t>
            </a:r>
          </a:p>
          <a:p>
            <a:pPr lvl="0"/>
            <a:r>
              <a:rPr lang="en-US" sz="1100" dirty="0"/>
              <a:t>Costs of equipment (depreciation, full cost)</a:t>
            </a:r>
          </a:p>
          <a:p>
            <a:pPr lvl="0"/>
            <a:r>
              <a:rPr lang="en-US" sz="1100" dirty="0"/>
              <a:t>Mandatory requirements for deliverables (ex. communication, dissemination &amp; exploitation – month 6)</a:t>
            </a:r>
          </a:p>
          <a:p>
            <a:pPr lvl="0"/>
            <a:r>
              <a:rPr lang="en-IE" sz="1100" dirty="0"/>
              <a:t>Annexes</a:t>
            </a:r>
            <a:endParaRPr lang="en-US" sz="11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165100" indent="0" algn="r">
              <a:buNone/>
            </a:pPr>
            <a:fld id="{72960C4E-C21F-4884-939B-594064351B7C}" type="slidenum">
              <a:rPr lang="en-US" smtClean="0"/>
              <a:pPr marL="165100" indent="0" algn="r">
                <a:buNone/>
              </a:pPr>
              <a:t>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 idx="3"/>
          </p:nvPr>
        </p:nvSpPr>
        <p:spPr/>
        <p:txBody>
          <a:bodyPr>
            <a:normAutofit/>
          </a:bodyPr>
          <a:lstStyle/>
          <a:p>
            <a:r>
              <a:rPr lang="en-US" dirty="0"/>
              <a:t>DEP Cybersecurity - General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4"/>
          </p:nvPr>
        </p:nvSpPr>
        <p:spPr>
          <a:xfrm>
            <a:off x="647257" y="852250"/>
            <a:ext cx="6107993" cy="393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Check the specific requirements of the </a:t>
            </a:r>
            <a:r>
              <a:rPr lang="en-US" u="sng" dirty="0"/>
              <a:t>call</a:t>
            </a:r>
            <a:r>
              <a:rPr lang="en-US" dirty="0"/>
              <a:t> and of the </a:t>
            </a:r>
            <a:r>
              <a:rPr lang="en-US" u="sng" dirty="0"/>
              <a:t>topic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5"/>
          </p:nvPr>
        </p:nvSpPr>
        <p:spPr>
          <a:xfrm>
            <a:off x="647257" y="1424154"/>
            <a:ext cx="3686100" cy="1901387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IE" sz="1100" dirty="0"/>
              <a:t>Subject in scope of the Call &amp;Topic</a:t>
            </a:r>
            <a:endParaRPr lang="en-US" sz="1100" dirty="0"/>
          </a:p>
          <a:p>
            <a:pPr lvl="0"/>
            <a:r>
              <a:rPr lang="en-US" sz="1100" dirty="0"/>
              <a:t>Eligibility of participants (country, type of beneficiary)</a:t>
            </a:r>
          </a:p>
          <a:p>
            <a:pPr lvl="0"/>
            <a:r>
              <a:rPr lang="en-US" sz="1100" dirty="0"/>
              <a:t>Security restrictions (Article 12(5) / 12(6))</a:t>
            </a:r>
          </a:p>
          <a:p>
            <a:pPr lvl="1"/>
            <a:r>
              <a:rPr lang="en-US" sz="900" dirty="0"/>
              <a:t>Ownership Control Declaration – mandatory; </a:t>
            </a:r>
          </a:p>
          <a:p>
            <a:pPr lvl="1"/>
            <a:r>
              <a:rPr lang="en-US" sz="900" dirty="0"/>
              <a:t>Country restrictions for subcontracting; </a:t>
            </a:r>
          </a:p>
          <a:p>
            <a:pPr lvl="1"/>
            <a:r>
              <a:rPr lang="en-US" sz="900" dirty="0"/>
              <a:t>Country restrictions for eligible costs </a:t>
            </a:r>
          </a:p>
          <a:p>
            <a:pPr lvl="1"/>
            <a:r>
              <a:rPr lang="en-IE" sz="900" dirty="0"/>
              <a:t>IPR restrictions</a:t>
            </a:r>
            <a:endParaRPr lang="en-US" sz="900" dirty="0"/>
          </a:p>
          <a:p>
            <a:pPr marL="165100" indent="0">
              <a:buNone/>
            </a:pPr>
            <a:endParaRPr lang="en-US" dirty="0"/>
          </a:p>
          <a:p>
            <a:pPr marL="165100" indent="0">
              <a:buNone/>
            </a:pPr>
            <a:r>
              <a:rPr lang="en-US" dirty="0">
                <a:hlinkClick r:id="rId2"/>
              </a:rPr>
              <a:t>guidance-participation-in-dep-he-edf-cef-dig-restricted-calls_dep-he-edf-cef-dig_en.pdf (europa.eu)</a:t>
            </a:r>
            <a:endParaRPr lang="en-US" dirty="0"/>
          </a:p>
        </p:txBody>
      </p:sp>
      <p:sp>
        <p:nvSpPr>
          <p:cNvPr id="8" name="Subtitle 5"/>
          <p:cNvSpPr txBox="1">
            <a:spLocks/>
          </p:cNvSpPr>
          <p:nvPr/>
        </p:nvSpPr>
        <p:spPr>
          <a:xfrm>
            <a:off x="647257" y="3405958"/>
            <a:ext cx="8496742" cy="644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 sz="14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en-US" dirty="0"/>
              <a:t>Do not repeat ad-</a:t>
            </a:r>
            <a:r>
              <a:rPr lang="en-US" dirty="0" err="1"/>
              <a:t>litteram</a:t>
            </a:r>
            <a:r>
              <a:rPr lang="en-US" dirty="0"/>
              <a:t> what is contained in the Call document. Tell your story!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20020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Aligned  Clear  Explained  References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8675" y="1382722"/>
            <a:ext cx="4321575" cy="1867038"/>
          </a:xfrm>
        </p:spPr>
        <p:txBody>
          <a:bodyPr/>
          <a:lstStyle/>
          <a:p>
            <a:pPr marL="165100" indent="0">
              <a:buNone/>
            </a:pPr>
            <a:r>
              <a:rPr lang="en-US" sz="1200" b="1" dirty="0"/>
              <a:t>2.  </a:t>
            </a:r>
            <a:r>
              <a:rPr lang="en-US" b="1" dirty="0"/>
              <a:t>Contribution to long-term policy objectives, relevant policies and strategies, and synergies with activities at European and national level:</a:t>
            </a:r>
          </a:p>
          <a:p>
            <a:r>
              <a:rPr lang="en-US" dirty="0"/>
              <a:t>Sufficiently explained and substantiated</a:t>
            </a:r>
          </a:p>
          <a:p>
            <a:pPr lvl="0"/>
            <a:r>
              <a:rPr lang="en-US" dirty="0"/>
              <a:t>Provide clear references to specific initiatives in terms of synergies and don’t stay general</a:t>
            </a:r>
          </a:p>
          <a:p>
            <a:pPr marL="165100" indent="0">
              <a:buNone/>
            </a:pPr>
            <a:endParaRPr lang="en-US" dirty="0"/>
          </a:p>
          <a:p>
            <a:pPr marL="16510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165100" indent="0" algn="r">
              <a:buNone/>
            </a:pPr>
            <a:fld id="{1190CA5C-8CFE-4591-A14E-02DBFAFC6EE1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 idx="3"/>
          </p:nvPr>
        </p:nvSpPr>
        <p:spPr/>
        <p:txBody>
          <a:bodyPr>
            <a:normAutofit/>
          </a:bodyPr>
          <a:lstStyle/>
          <a:p>
            <a:r>
              <a:rPr lang="en-US" dirty="0"/>
              <a:t>Criterion 1. RELEVANCE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4"/>
          </p:nvPr>
        </p:nvSpPr>
        <p:spPr>
          <a:xfrm>
            <a:off x="895349" y="852250"/>
            <a:ext cx="7362603" cy="393600"/>
          </a:xfrm>
        </p:spPr>
        <p:txBody>
          <a:bodyPr>
            <a:normAutofit fontScale="25000" lnSpcReduction="20000"/>
          </a:bodyPr>
          <a:lstStyle/>
          <a:p>
            <a:r>
              <a:rPr lang="en-US" sz="4400" dirty="0"/>
              <a:t>Aspects to be taken into account (Items 3 and 4 may not be applicable to all topics see call document): 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5"/>
          </p:nvPr>
        </p:nvSpPr>
        <p:spPr>
          <a:xfrm>
            <a:off x="519740" y="1357556"/>
            <a:ext cx="4056910" cy="1621741"/>
          </a:xfrm>
        </p:spPr>
        <p:txBody>
          <a:bodyPr>
            <a:normAutofit/>
          </a:bodyPr>
          <a:lstStyle/>
          <a:p>
            <a:pPr marL="165100" indent="0">
              <a:buNone/>
            </a:pPr>
            <a:r>
              <a:rPr lang="en-US" sz="1200" b="1" dirty="0"/>
              <a:t>1.  </a:t>
            </a:r>
            <a:r>
              <a:rPr lang="en-US" b="1" dirty="0"/>
              <a:t>Alignment with the objectives and activities as described in the Call document:</a:t>
            </a:r>
          </a:p>
          <a:p>
            <a:r>
              <a:rPr lang="en-US" u="sng" dirty="0"/>
              <a:t>Proposal in line with the call objectives </a:t>
            </a:r>
            <a:endParaRPr lang="en-US" dirty="0"/>
          </a:p>
          <a:p>
            <a:r>
              <a:rPr lang="en-US" u="sng" dirty="0"/>
              <a:t>Proposal’s objectives </a:t>
            </a:r>
            <a:r>
              <a:rPr lang="en-US" dirty="0"/>
              <a:t>- clearly defined, justified/demonstrated, aligned with the objectives of the specific topic, with relevant measurable KPIs and target values</a:t>
            </a:r>
          </a:p>
          <a:p>
            <a:endParaRPr lang="en-US" dirty="0"/>
          </a:p>
        </p:txBody>
      </p:sp>
      <p:sp>
        <p:nvSpPr>
          <p:cNvPr id="8" name="Text Placeholder 6"/>
          <p:cNvSpPr txBox="1">
            <a:spLocks/>
          </p:cNvSpPr>
          <p:nvPr/>
        </p:nvSpPr>
        <p:spPr>
          <a:xfrm>
            <a:off x="526940" y="2888511"/>
            <a:ext cx="4052110" cy="1023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Char char="●"/>
              <a:defRPr sz="10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ontserrat"/>
              <a:buChar char="○"/>
              <a:defRPr sz="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ontserrat"/>
              <a:buChar char="■"/>
              <a:defRPr sz="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unito"/>
              <a:buChar char="●"/>
              <a:defRPr sz="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ontserrat"/>
              <a:buChar char="○"/>
              <a:defRPr sz="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unito"/>
              <a:buChar char="■"/>
              <a:defRPr sz="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ontserrat"/>
              <a:buChar char="●"/>
              <a:defRPr sz="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ontserrat"/>
              <a:buChar char="○"/>
              <a:defRPr sz="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ontserrat"/>
              <a:buChar char="■"/>
              <a:defRPr sz="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165100" indent="0">
              <a:buFont typeface="Montserrat"/>
              <a:buNone/>
            </a:pPr>
            <a:r>
              <a:rPr lang="en-US" sz="1200" b="1" dirty="0"/>
              <a:t>3.   </a:t>
            </a:r>
            <a:r>
              <a:rPr lang="en-US" b="1" dirty="0"/>
              <a:t>Extent to which the project would reinforce and secure the digital technology supply chain in the EU </a:t>
            </a:r>
          </a:p>
          <a:p>
            <a:r>
              <a:rPr lang="en-US" dirty="0"/>
              <a:t>Sufficiently described</a:t>
            </a:r>
          </a:p>
          <a:p>
            <a:r>
              <a:rPr lang="en-US" dirty="0"/>
              <a:t>Not checked for all topics</a:t>
            </a:r>
          </a:p>
          <a:p>
            <a:pPr marL="165100" indent="0">
              <a:buFont typeface="Montserrat"/>
              <a:buNone/>
            </a:pPr>
            <a:endParaRPr lang="en-US" dirty="0"/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4638674" y="2888511"/>
            <a:ext cx="4378798" cy="1221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Char char="●"/>
              <a:defRPr sz="10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ontserrat"/>
              <a:buChar char="○"/>
              <a:defRPr sz="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ontserrat"/>
              <a:buChar char="■"/>
              <a:defRPr sz="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unito"/>
              <a:buChar char="●"/>
              <a:defRPr sz="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ontserrat"/>
              <a:buChar char="○"/>
              <a:defRPr sz="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unito"/>
              <a:buChar char="■"/>
              <a:defRPr sz="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ontserrat"/>
              <a:buChar char="●"/>
              <a:defRPr sz="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ontserrat"/>
              <a:buChar char="○"/>
              <a:defRPr sz="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ontserrat"/>
              <a:buChar char="■"/>
              <a:defRPr sz="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165100" indent="0">
              <a:buFont typeface="Montserrat"/>
              <a:buNone/>
            </a:pPr>
            <a:r>
              <a:rPr lang="en-US" sz="1200" b="1" dirty="0"/>
              <a:t>4.  </a:t>
            </a:r>
            <a:r>
              <a:rPr lang="en-US" b="1" dirty="0"/>
              <a:t>Extent to which the project can overcome financial obstacles such as the lack of market finance</a:t>
            </a:r>
          </a:p>
          <a:p>
            <a:r>
              <a:rPr lang="en-US" dirty="0"/>
              <a:t>Not checked for all topics</a:t>
            </a:r>
          </a:p>
          <a:p>
            <a:pPr marL="165100" indent="0">
              <a:buFont typeface="Montserra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315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2500" y="4457700"/>
            <a:ext cx="5279850" cy="685800"/>
          </a:xfrm>
        </p:spPr>
        <p:txBody>
          <a:bodyPr/>
          <a:lstStyle/>
          <a:p>
            <a:r>
              <a:rPr lang="en-IE" dirty="0"/>
              <a:t>Maturity   Added-value   State-of-the-art   Experience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165100" indent="0" algn="r">
              <a:buNone/>
            </a:pPr>
            <a:fld id="{AC61298C-43F5-40D6-9B53-94C51A05DCE8}" type="slidenum">
              <a:rPr lang="en-US" smtClean="0"/>
              <a:pPr marL="165100" indent="0" algn="r">
                <a:buNone/>
              </a:pPr>
              <a:t>6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 idx="3"/>
          </p:nvPr>
        </p:nvSpPr>
        <p:spPr/>
        <p:txBody>
          <a:bodyPr>
            <a:normAutofit/>
          </a:bodyPr>
          <a:lstStyle/>
          <a:p>
            <a:r>
              <a:rPr lang="en-US" dirty="0"/>
              <a:t>Criterion 2. IMPLEMENTATION (1/2)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4"/>
          </p:nvPr>
        </p:nvSpPr>
        <p:spPr>
          <a:xfrm>
            <a:off x="650929" y="839362"/>
            <a:ext cx="7362603" cy="393600"/>
          </a:xfrm>
        </p:spPr>
        <p:txBody>
          <a:bodyPr>
            <a:normAutofit fontScale="32500" lnSpcReduction="20000"/>
          </a:bodyPr>
          <a:lstStyle/>
          <a:p>
            <a:r>
              <a:rPr lang="en-US" sz="4400" dirty="0"/>
              <a:t>Aspects to be taken into account: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5"/>
          </p:nvPr>
        </p:nvSpPr>
        <p:spPr>
          <a:xfrm>
            <a:off x="650929" y="1386525"/>
            <a:ext cx="3930521" cy="2480100"/>
          </a:xfrm>
        </p:spPr>
        <p:txBody>
          <a:bodyPr/>
          <a:lstStyle/>
          <a:p>
            <a:pPr marL="165100" indent="0">
              <a:spcAft>
                <a:spcPts val="600"/>
              </a:spcAft>
              <a:buNone/>
            </a:pPr>
            <a:r>
              <a:rPr lang="en-US" sz="1200" dirty="0"/>
              <a:t>1 - Maturity of the project </a:t>
            </a:r>
          </a:p>
          <a:p>
            <a:pPr lvl="0"/>
            <a:r>
              <a:rPr lang="en-US" dirty="0"/>
              <a:t>Ensure the right maturity of the proposal with respect to the requirements of the call; maturity can touch upon tools, technology, and services, the experience of partners, standards, etc.</a:t>
            </a:r>
          </a:p>
          <a:p>
            <a:pPr lvl="0"/>
            <a:r>
              <a:rPr lang="en-US" dirty="0"/>
              <a:t>Provide details on the involvement of the beneficiaries in the actions, the advancement compared to the current state of the art, and the topics to be addressed</a:t>
            </a:r>
          </a:p>
          <a:p>
            <a:pPr marL="165100" indent="0">
              <a:buNone/>
            </a:pP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638674" y="1386525"/>
            <a:ext cx="4137426" cy="2480100"/>
          </a:xfrm>
        </p:spPr>
        <p:txBody>
          <a:bodyPr/>
          <a:lstStyle/>
          <a:p>
            <a:pPr marL="165100" indent="0">
              <a:spcAft>
                <a:spcPts val="600"/>
              </a:spcAft>
              <a:buNone/>
            </a:pPr>
            <a:r>
              <a:rPr lang="en-US" sz="1200" dirty="0"/>
              <a:t>3 - Capacity of the applicants, and when applicable the consortium as a whole, to carry out the proposed work</a:t>
            </a:r>
          </a:p>
          <a:p>
            <a:pPr lvl="0"/>
            <a:r>
              <a:rPr lang="en-US" dirty="0"/>
              <a:t>Description of the consortium participants</a:t>
            </a:r>
          </a:p>
          <a:p>
            <a:pPr lvl="0"/>
            <a:r>
              <a:rPr lang="en-US" dirty="0"/>
              <a:t>Sufficient information on the background and specific expertise of team members </a:t>
            </a:r>
          </a:p>
          <a:p>
            <a:pPr lvl="0"/>
            <a:r>
              <a:rPr lang="en-US" dirty="0"/>
              <a:t>Adequate experience to be sufficiently demonstrated (</a:t>
            </a:r>
            <a:r>
              <a:rPr lang="en-US" dirty="0" err="1"/>
              <a:t>eg</a:t>
            </a:r>
            <a:r>
              <a:rPr lang="en-US" dirty="0"/>
              <a:t>. List of previous projects relevant to the topic)</a:t>
            </a:r>
          </a:p>
          <a:p>
            <a:pPr lvl="0"/>
            <a:r>
              <a:rPr lang="en-IE" dirty="0"/>
              <a:t>By the time of the submission, all entities participating in a proposal should be fully operational </a:t>
            </a:r>
            <a:endParaRPr lang="en-US" dirty="0"/>
          </a:p>
          <a:p>
            <a:pPr marL="1651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233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2499" y="4457700"/>
            <a:ext cx="6413326" cy="685800"/>
          </a:xfrm>
        </p:spPr>
        <p:txBody>
          <a:bodyPr/>
          <a:lstStyle/>
          <a:p>
            <a:r>
              <a:rPr lang="en-IE" dirty="0"/>
              <a:t>Logic   Interlinked   Balanced   Controllable  Measurable Complete  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165100" indent="0" algn="r">
              <a:buNone/>
            </a:pPr>
            <a:fld id="{DA862F1A-8B0C-4443-8BA8-BD0914A47415}" type="slidenum">
              <a:rPr lang="en-US" smtClean="0"/>
              <a:pPr marL="165100" indent="0" algn="r">
                <a:buNone/>
              </a:pPr>
              <a:t>7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 idx="3"/>
          </p:nvPr>
        </p:nvSpPr>
        <p:spPr/>
        <p:txBody>
          <a:bodyPr>
            <a:normAutofit/>
          </a:bodyPr>
          <a:lstStyle/>
          <a:p>
            <a:r>
              <a:rPr lang="en-US" dirty="0"/>
              <a:t>Criterion 2. IMPLEMENTATION (2/2)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4"/>
          </p:nvPr>
        </p:nvSpPr>
        <p:spPr>
          <a:xfrm>
            <a:off x="510363" y="852250"/>
            <a:ext cx="7747589" cy="393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2 - Soundness of the implementation plan and efficient use of resources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5"/>
          </p:nvPr>
        </p:nvSpPr>
        <p:spPr>
          <a:xfrm>
            <a:off x="510363" y="1245850"/>
            <a:ext cx="4330995" cy="3018952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10000"/>
              </a:lnSpc>
              <a:spcAft>
                <a:spcPts val="600"/>
              </a:spcAft>
            </a:pPr>
            <a:r>
              <a:rPr lang="en-US" u="sng" dirty="0"/>
              <a:t>Implementation plan </a:t>
            </a:r>
            <a:r>
              <a:rPr lang="en-US" dirty="0"/>
              <a:t>– clearly define the expected scope of the work and its connection to the objectives </a:t>
            </a:r>
          </a:p>
          <a:p>
            <a:pPr lvl="0"/>
            <a:r>
              <a:rPr lang="en-US" u="sng" dirty="0"/>
              <a:t>Work plan </a:t>
            </a:r>
            <a:r>
              <a:rPr lang="en-US" dirty="0"/>
              <a:t>– provide sufficient explanation about </a:t>
            </a:r>
          </a:p>
          <a:p>
            <a:pPr lvl="1"/>
            <a:r>
              <a:rPr lang="en-US" sz="900" dirty="0"/>
              <a:t>the rationale of each WP, </a:t>
            </a:r>
          </a:p>
          <a:p>
            <a:pPr lvl="1"/>
            <a:r>
              <a:rPr lang="en-US" sz="900" dirty="0"/>
              <a:t>the work to be performed within each WP,</a:t>
            </a:r>
          </a:p>
          <a:p>
            <a:pPr lvl="1"/>
            <a:r>
              <a:rPr lang="en-US" sz="900" dirty="0"/>
              <a:t>the connection between the different WPs, </a:t>
            </a:r>
          </a:p>
          <a:p>
            <a:pPr lvl="1">
              <a:spcAft>
                <a:spcPts val="600"/>
              </a:spcAft>
            </a:pPr>
            <a:r>
              <a:rPr lang="en-US" sz="900" dirty="0"/>
              <a:t>how the activities outlined in the WPs will contribute to achieving the proposal's goal </a:t>
            </a:r>
          </a:p>
          <a:p>
            <a:pPr lvl="0">
              <a:lnSpc>
                <a:spcPct val="100000"/>
              </a:lnSpc>
              <a:spcAft>
                <a:spcPts val="600"/>
              </a:spcAft>
            </a:pPr>
            <a:r>
              <a:rPr lang="en-US" u="sng" dirty="0"/>
              <a:t>Tasks</a:t>
            </a:r>
            <a:r>
              <a:rPr lang="en-US" dirty="0"/>
              <a:t> 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900" dirty="0"/>
              <a:t>if addressing testing and deployment – provide info on where deployment will take place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900" dirty="0"/>
              <a:t>For proposals including FSTP activities, they should better define a concrete and feasible timeline.</a:t>
            </a:r>
          </a:p>
          <a:p>
            <a:pPr lvl="0">
              <a:lnSpc>
                <a:spcPct val="100000"/>
              </a:lnSpc>
            </a:pPr>
            <a:r>
              <a:rPr lang="en-US" sz="900" u="sng" dirty="0"/>
              <a:t>KPIs</a:t>
            </a:r>
            <a:r>
              <a:rPr lang="en-US" sz="900" dirty="0"/>
              <a:t> – relevant, well defined (including the baseline, connection to the objectives), including a progress evaluation methodology and quality assurance; best KPIs are quantitative and measurable.</a:t>
            </a:r>
          </a:p>
          <a:p>
            <a:pPr marL="165100" indent="0">
              <a:buNone/>
            </a:pP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801885" y="1274078"/>
            <a:ext cx="3974215" cy="2859285"/>
          </a:xfrm>
        </p:spPr>
        <p:txBody>
          <a:bodyPr>
            <a:normAutofit lnSpcReduction="10000"/>
          </a:bodyPr>
          <a:lstStyle/>
          <a:p>
            <a:pPr lvl="0">
              <a:spcAft>
                <a:spcPts val="600"/>
              </a:spcAft>
            </a:pPr>
            <a:r>
              <a:rPr lang="en-US" u="sng" dirty="0"/>
              <a:t>Milestones</a:t>
            </a:r>
            <a:r>
              <a:rPr lang="en-US" dirty="0"/>
              <a:t> - scheduled over the duration of the project (and not at the end), with enough time for evaluation and corrective measures; avoid setting too many / too specific. </a:t>
            </a:r>
          </a:p>
          <a:p>
            <a:pPr lvl="0">
              <a:spcAft>
                <a:spcPts val="600"/>
              </a:spcAft>
            </a:pPr>
            <a:r>
              <a:rPr lang="en-US" u="sng" dirty="0"/>
              <a:t>Deliverables</a:t>
            </a:r>
            <a:r>
              <a:rPr lang="en-US" dirty="0"/>
              <a:t> – provide detailed descriptions and always pay attention to potential requirements in the Call document</a:t>
            </a:r>
          </a:p>
          <a:p>
            <a:pPr lvl="0">
              <a:spcAft>
                <a:spcPts val="600"/>
              </a:spcAft>
            </a:pPr>
            <a:r>
              <a:rPr lang="en-US" u="sng" dirty="0"/>
              <a:t>Use of resources </a:t>
            </a:r>
            <a:r>
              <a:rPr lang="en-US" dirty="0"/>
              <a:t>– realistic and detailed allocation per WP per partner, both in terms of workload but also of competencies required</a:t>
            </a:r>
          </a:p>
          <a:p>
            <a:pPr lvl="0">
              <a:spcAft>
                <a:spcPts val="600"/>
              </a:spcAft>
            </a:pPr>
            <a:r>
              <a:rPr lang="en-US" dirty="0"/>
              <a:t>Make sure the Gantt chart provides a proper and logical sequencing of activities.</a:t>
            </a:r>
          </a:p>
          <a:p>
            <a:pPr lvl="0">
              <a:spcAft>
                <a:spcPts val="600"/>
              </a:spcAft>
            </a:pPr>
            <a:r>
              <a:rPr lang="en-US" u="sng" dirty="0"/>
              <a:t>Risks</a:t>
            </a:r>
            <a:r>
              <a:rPr lang="en-US" dirty="0"/>
              <a:t> – describe impact and likelihood; provide clear mitigation strategies</a:t>
            </a:r>
          </a:p>
          <a:p>
            <a:pPr marL="1651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750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Scale  Impact   Audience   Impact 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49185" y="1347387"/>
            <a:ext cx="3686100" cy="2480100"/>
          </a:xfrm>
        </p:spPr>
        <p:txBody>
          <a:bodyPr/>
          <a:lstStyle/>
          <a:p>
            <a:pPr marL="165100" indent="0">
              <a:spcAft>
                <a:spcPts val="600"/>
              </a:spcAft>
              <a:buNone/>
            </a:pPr>
            <a:r>
              <a:rPr lang="en-US" sz="1200" dirty="0"/>
              <a:t>2 - Extent to which the project will strengthen competitiveness and bring important benefits for society</a:t>
            </a:r>
          </a:p>
          <a:p>
            <a:pPr lvl="0"/>
            <a:r>
              <a:rPr lang="en-US" dirty="0"/>
              <a:t>provide concrete examples and sufficient details</a:t>
            </a:r>
          </a:p>
          <a:p>
            <a:pPr marL="165100" indent="0">
              <a:buNone/>
            </a:pPr>
            <a:endParaRPr lang="en-IE" dirty="0"/>
          </a:p>
          <a:p>
            <a:pPr marL="165100" indent="0">
              <a:buNone/>
            </a:pPr>
            <a:endParaRPr lang="en-IE" dirty="0"/>
          </a:p>
          <a:p>
            <a:pPr marL="165100" indent="0">
              <a:buNone/>
            </a:pPr>
            <a:r>
              <a:rPr lang="en-IE" sz="2800" dirty="0">
                <a:solidFill>
                  <a:srgbClr val="FF0000"/>
                </a:solidFill>
              </a:rPr>
              <a:t>!!!!!</a:t>
            </a:r>
            <a:endParaRPr lang="en-IE" dirty="0">
              <a:solidFill>
                <a:srgbClr val="FF0000"/>
              </a:solidFill>
            </a:endParaRPr>
          </a:p>
          <a:p>
            <a:pPr marL="165100" indent="0">
              <a:buNone/>
            </a:pPr>
            <a:r>
              <a:rPr lang="en-US" dirty="0"/>
              <a:t>IMPACT criterion will be considered in case of ties after RELEVANCE</a:t>
            </a:r>
          </a:p>
          <a:p>
            <a:pPr marL="16510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165100" indent="0" algn="r">
              <a:buNone/>
            </a:pPr>
            <a:fld id="{E3A578E8-34EA-4248-B693-3EC46EEE42E2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 idx="3"/>
          </p:nvPr>
        </p:nvSpPr>
        <p:spPr/>
        <p:txBody>
          <a:bodyPr>
            <a:normAutofit/>
          </a:bodyPr>
          <a:lstStyle/>
          <a:p>
            <a:r>
              <a:rPr lang="en-US" dirty="0"/>
              <a:t>Criterion 3. IMPACT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Aspects to be taken into account: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5"/>
          </p:nvPr>
        </p:nvSpPr>
        <p:spPr>
          <a:xfrm>
            <a:off x="569949" y="1347412"/>
            <a:ext cx="4063999" cy="2808812"/>
          </a:xfrm>
        </p:spPr>
        <p:txBody>
          <a:bodyPr>
            <a:normAutofit lnSpcReduction="10000"/>
          </a:bodyPr>
          <a:lstStyle/>
          <a:p>
            <a:pPr marL="165100" indent="0">
              <a:spcAft>
                <a:spcPts val="600"/>
              </a:spcAft>
              <a:buNone/>
            </a:pPr>
            <a:r>
              <a:rPr lang="en-US" sz="1200" dirty="0"/>
              <a:t>1 - Extent to which the project will achieve the expected outcomes and deliverables referred to in the call for proposals and, where relevant, the plans to disseminate and communicate project achievements </a:t>
            </a:r>
          </a:p>
          <a:p>
            <a:pPr lvl="0"/>
            <a:r>
              <a:rPr lang="en-US" dirty="0"/>
              <a:t>elaborate clearly the scale and significance, make clear how the project intends to improve with respect to current baselines.</a:t>
            </a:r>
          </a:p>
          <a:p>
            <a:r>
              <a:rPr lang="en-US" dirty="0"/>
              <a:t>KPIs well defined (clear baseline, aligned to the project goals, ambitious) </a:t>
            </a:r>
          </a:p>
          <a:p>
            <a:r>
              <a:rPr lang="en-US" dirty="0"/>
              <a:t>target audience, key messages, communication channels - well identified and defined; tailored to identified wider audience; credible and ambitious dissemination strategy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98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165100" indent="0" algn="r">
              <a:buNone/>
            </a:pPr>
            <a:fld id="{FD0E345E-660C-49E6-8D9E-5F66B9A5ADF9}" type="slidenum">
              <a:rPr lang="en-US" smtClean="0"/>
              <a:pPr marL="165100" indent="0" algn="r">
                <a:buNone/>
              </a:pPr>
              <a:t>9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 idx="3"/>
          </p:nvPr>
        </p:nvSpPr>
        <p:spPr/>
        <p:txBody>
          <a:bodyPr/>
          <a:lstStyle/>
          <a:p>
            <a:r>
              <a:rPr lang="en-IE" dirty="0"/>
              <a:t>Projects at tie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The priority order will be given by (in this succession – check call text):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5"/>
          </p:nvPr>
        </p:nvSpPr>
        <p:spPr>
          <a:xfrm>
            <a:off x="895350" y="1412300"/>
            <a:ext cx="6597403" cy="2679525"/>
          </a:xfrm>
        </p:spPr>
        <p:txBody>
          <a:bodyPr/>
          <a:lstStyle/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en-US" sz="1100" dirty="0"/>
              <a:t>Focus on a </a:t>
            </a:r>
            <a:r>
              <a:rPr lang="en-US" sz="1100" b="1" dirty="0"/>
              <a:t>theme</a:t>
            </a:r>
            <a:r>
              <a:rPr lang="en-US" sz="1100" dirty="0"/>
              <a:t> that is not otherwise covered by higher ranked proposals (check the Scope area per topic)</a:t>
            </a: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en-US" sz="1100" b="1" dirty="0"/>
              <a:t>Score</a:t>
            </a:r>
            <a:r>
              <a:rPr lang="en-US" sz="1100" dirty="0"/>
              <a:t> on Relevance, then on Impact, and after on Implementation</a:t>
            </a: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en-US" sz="1100" dirty="0"/>
              <a:t>The overall proposal </a:t>
            </a:r>
            <a:r>
              <a:rPr lang="en-US" sz="1100" b="1" dirty="0"/>
              <a:t>portfolio</a:t>
            </a:r>
            <a:r>
              <a:rPr lang="en-US" sz="1100" dirty="0"/>
              <a:t> and the creation of positive </a:t>
            </a:r>
            <a:r>
              <a:rPr lang="en-US" sz="1100" b="1" dirty="0"/>
              <a:t>synergies</a:t>
            </a:r>
            <a:r>
              <a:rPr lang="en-US" sz="1100" dirty="0"/>
              <a:t> between proposals</a:t>
            </a: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en-US" sz="1100" dirty="0"/>
              <a:t>The balanced spread of </a:t>
            </a:r>
            <a:r>
              <a:rPr lang="en-US" sz="1100" b="1" dirty="0"/>
              <a:t>geographical</a:t>
            </a:r>
            <a:r>
              <a:rPr lang="en-US" sz="1100" dirty="0"/>
              <a:t> and </a:t>
            </a:r>
            <a:r>
              <a:rPr lang="en-US" sz="1100" b="1" dirty="0"/>
              <a:t>thematic coverage</a:t>
            </a:r>
            <a:endParaRPr lang="en-US" sz="1100" dirty="0"/>
          </a:p>
          <a:p>
            <a:pPr marL="1651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713257"/>
      </p:ext>
    </p:extLst>
  </p:cSld>
  <p:clrMapOvr>
    <a:masterClrMapping/>
  </p:clrMapOvr>
</p:sld>
</file>

<file path=ppt/theme/theme1.xml><?xml version="1.0" encoding="utf-8"?>
<a:theme xmlns:a="http://schemas.openxmlformats.org/drawingml/2006/main" name="ECCC">
  <a:themeElements>
    <a:clrScheme name="Shift">
      <a:dk1>
        <a:srgbClr val="FFFFFF"/>
      </a:dk1>
      <a:lt1>
        <a:srgbClr val="2E52C1"/>
      </a:lt1>
      <a:dk2>
        <a:srgbClr val="003399"/>
      </a:dk2>
      <a:lt2>
        <a:srgbClr val="1D1D1B"/>
      </a:lt2>
      <a:accent1>
        <a:srgbClr val="FFCC00"/>
      </a:accent1>
      <a:accent2>
        <a:srgbClr val="999999"/>
      </a:accent2>
      <a:accent3>
        <a:srgbClr val="2E52C1"/>
      </a:accent3>
      <a:accent4>
        <a:srgbClr val="003399"/>
      </a:accent4>
      <a:accent5>
        <a:srgbClr val="1D1D1B"/>
      </a:accent5>
      <a:accent6>
        <a:srgbClr val="FFFFFF"/>
      </a:accent6>
      <a:hlink>
        <a:srgbClr val="069EFF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8322858357ED4DB8ACEC003F271AA8" ma:contentTypeVersion="14" ma:contentTypeDescription="Create a new document." ma:contentTypeScope="" ma:versionID="975bbbb28936b77866869839c94d0339">
  <xsd:schema xmlns:xsd="http://www.w3.org/2001/XMLSchema" xmlns:xs="http://www.w3.org/2001/XMLSchema" xmlns:p="http://schemas.microsoft.com/office/2006/metadata/properties" xmlns:ns2="bf5373a9-3ae6-4627-894d-852f27c3d4f0" xmlns:ns3="3b32b93a-a41f-449a-9492-9bc9f41ec6d7" targetNamespace="http://schemas.microsoft.com/office/2006/metadata/properties" ma:root="true" ma:fieldsID="385c2cd464d4f1d8e6f44d65e346b6e4" ns2:_="" ns3:_="">
    <xsd:import namespace="bf5373a9-3ae6-4627-894d-852f27c3d4f0"/>
    <xsd:import namespace="3b32b93a-a41f-449a-9492-9bc9f41ec6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5373a9-3ae6-4627-894d-852f27c3d4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32b93a-a41f-449a-9492-9bc9f41ec6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163390b1-1dd7-4654-99e2-f58deb018d3d}" ma:internalName="TaxCatchAll" ma:showField="CatchAllData" ma:web="3b32b93a-a41f-449a-9492-9bc9f41ec6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b32b93a-a41f-449a-9492-9bc9f41ec6d7" xsi:nil="true"/>
    <lcf76f155ced4ddcb4097134ff3c332f xmlns="bf5373a9-3ae6-4627-894d-852f27c3d4f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8C2FF67-789F-44B6-9061-FDADF4056A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5373a9-3ae6-4627-894d-852f27c3d4f0"/>
    <ds:schemaRef ds:uri="3b32b93a-a41f-449a-9492-9bc9f41ec6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6654A9-46ED-43B9-9530-7B6E3BA0E93B}">
  <ds:schemaRefs>
    <ds:schemaRef ds:uri="http://purl.org/dc/terms/"/>
    <ds:schemaRef ds:uri="http://schemas.openxmlformats.org/package/2006/metadata/core-properties"/>
    <ds:schemaRef ds:uri="bf5373a9-3ae6-4627-894d-852f27c3d4f0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3b32b93a-a41f-449a-9492-9bc9f41ec6d7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A0E3B28-AAEC-425D-8C70-A8CA8027AB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13144</TotalTime>
  <Words>1173</Words>
  <Application>Microsoft Office PowerPoint</Application>
  <PresentationFormat>On-screen Show (16:9)</PresentationFormat>
  <Paragraphs>161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Nunito</vt:lpstr>
      <vt:lpstr>Montserrat</vt:lpstr>
      <vt:lpstr>Arial</vt:lpstr>
      <vt:lpstr>Montserrat Medium</vt:lpstr>
      <vt:lpstr>ECCC</vt:lpstr>
      <vt:lpstr>Writing a DEP Cybersecurity proposal   Tips &amp; Tricks    Daniela Bularda  Programme Officer</vt:lpstr>
      <vt:lpstr>Overview</vt:lpstr>
      <vt:lpstr>Horizon vs. Digital Europe Cyber calls (non exhaustive list)</vt:lpstr>
      <vt:lpstr>Admissible  Eligible  Original</vt:lpstr>
      <vt:lpstr>Aligned  Clear  Explained  References</vt:lpstr>
      <vt:lpstr>Maturity   Added-value   State-of-the-art   Experience</vt:lpstr>
      <vt:lpstr>Logic   Interlinked   Balanced   Controllable  Measurable Complete   </vt:lpstr>
      <vt:lpstr>Scale  Impact   Audience   Impact  </vt:lpstr>
      <vt:lpstr>Projects at tie</vt:lpstr>
      <vt:lpstr>Questions?</vt:lpstr>
      <vt:lpstr>In summary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BULARDA Daniela (CNECT-BUCHAREST-EXT)</dc:creator>
  <cp:lastModifiedBy>Daniela BULARDA</cp:lastModifiedBy>
  <cp:revision>139</cp:revision>
  <dcterms:modified xsi:type="dcterms:W3CDTF">2024-10-21T16:44:46Z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0x010100E98322858357ED4DB8ACEC003F271AA8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2023-08-22T11:15:53Z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436fe7ed-a606-4425-b9e9-7190aea0774d</vt:lpwstr>
  </property>
  <property fmtid="{D5CDD505-2E9C-101B-9397-08002B2CF9AE}" pid="9" name="MSIP_Label_6bd9ddd1-4d20-43f6-abfa-fc3c07406f94_ContentBits">
    <vt:lpwstr>0</vt:lpwstr>
  </property>
</Properties>
</file>