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4"/>
    <p:sldMasterId id="2147483714" r:id="rId5"/>
    <p:sldMasterId id="2147483721" r:id="rId6"/>
    <p:sldMasterId id="2147483739" r:id="rId7"/>
  </p:sldMasterIdLst>
  <p:notesMasterIdLst>
    <p:notesMasterId r:id="rId56"/>
  </p:notesMasterIdLst>
  <p:sldIdLst>
    <p:sldId id="256" r:id="rId8"/>
    <p:sldId id="511" r:id="rId9"/>
    <p:sldId id="509" r:id="rId10"/>
    <p:sldId id="477" r:id="rId11"/>
    <p:sldId id="312" r:id="rId12"/>
    <p:sldId id="403" r:id="rId13"/>
    <p:sldId id="506" r:id="rId14"/>
    <p:sldId id="507" r:id="rId15"/>
    <p:sldId id="491" r:id="rId16"/>
    <p:sldId id="408" r:id="rId17"/>
    <p:sldId id="409" r:id="rId18"/>
    <p:sldId id="448" r:id="rId19"/>
    <p:sldId id="420" r:id="rId20"/>
    <p:sldId id="397" r:id="rId21"/>
    <p:sldId id="422" r:id="rId22"/>
    <p:sldId id="399" r:id="rId23"/>
    <p:sldId id="423" r:id="rId24"/>
    <p:sldId id="424" r:id="rId25"/>
    <p:sldId id="425" r:id="rId26"/>
    <p:sldId id="426" r:id="rId27"/>
    <p:sldId id="427" r:id="rId28"/>
    <p:sldId id="428" r:id="rId29"/>
    <p:sldId id="429" r:id="rId30"/>
    <p:sldId id="432" r:id="rId31"/>
    <p:sldId id="436" r:id="rId32"/>
    <p:sldId id="437" r:id="rId33"/>
    <p:sldId id="438" r:id="rId34"/>
    <p:sldId id="439" r:id="rId35"/>
    <p:sldId id="440" r:id="rId36"/>
    <p:sldId id="441" r:id="rId37"/>
    <p:sldId id="442" r:id="rId38"/>
    <p:sldId id="443" r:id="rId39"/>
    <p:sldId id="444" r:id="rId40"/>
    <p:sldId id="411" r:id="rId41"/>
    <p:sldId id="447" r:id="rId42"/>
    <p:sldId id="419" r:id="rId43"/>
    <p:sldId id="418" r:id="rId44"/>
    <p:sldId id="413" r:id="rId45"/>
    <p:sldId id="499" r:id="rId46"/>
    <p:sldId id="497" r:id="rId47"/>
    <p:sldId id="324" r:id="rId48"/>
    <p:sldId id="431" r:id="rId49"/>
    <p:sldId id="490" r:id="rId50"/>
    <p:sldId id="503" r:id="rId51"/>
    <p:sldId id="504" r:id="rId52"/>
    <p:sldId id="505" r:id="rId53"/>
    <p:sldId id="416" r:id="rId54"/>
    <p:sldId id="262" r:id="rId55"/>
  </p:sldIdLst>
  <p:sldSz cx="9144000" cy="5143500" type="screen16x9"/>
  <p:notesSz cx="6858000" cy="9144000"/>
  <p:embeddedFontLst>
    <p:embeddedFont>
      <p:font typeface="Montserrat" panose="00000500000000000000" pitchFamily="2" charset="0"/>
      <p:regular r:id="rId57"/>
      <p:bold r:id="rId58"/>
      <p:italic r:id="rId59"/>
      <p:boldItalic r:id="rId60"/>
    </p:embeddedFont>
    <p:embeddedFont>
      <p:font typeface="Montserrat Medium" panose="00000600000000000000" pitchFamily="2" charset="0"/>
      <p:regular r:id="rId61"/>
      <p:italic r:id="rId62"/>
    </p:embeddedFont>
    <p:embeddedFont>
      <p:font typeface="Nunito" pitchFamily="2" charset="0"/>
      <p:regular r:id="rId63"/>
      <p:bold r:id="rId64"/>
      <p:italic r:id="rId65"/>
      <p:boldItalic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95F415-248C-CCE7-A762-8D63B4F1E60C}" name="SCANNAPIECORO Ivan (CNECT-BUCHAREST-EXT)" initials="S(" userId="S::ivan.scannapiecoro@ext.ec.europa.eu::8d241786-211f-433c-92ce-a5ee1b051223" providerId="AD"/>
  <p188:author id="{6D4A99A8-D6DA-4E45-DD34-D40F6CF44069}" name="CUTAS Felicia Liliana (CNECT-BUCHAREST-EXT)" initials="C(" userId="S::felicia-liliana.cutas@ext.ec.europa.eu::775bdefc-d719-42a4-9f2e-4fb2b7e9d8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LLI Tommaso (CNECT-BUCHAREST-EXT)" initials="GT(" lastIdx="9" clrIdx="0">
    <p:extLst>
      <p:ext uri="{19B8F6BF-5375-455C-9EA6-DF929625EA0E}">
        <p15:presenceInfo xmlns:p15="http://schemas.microsoft.com/office/powerpoint/2012/main" userId="S-1-5-21-1606980848-2025429265-839522115-1476111" providerId="AD"/>
      </p:ext>
    </p:extLst>
  </p:cmAuthor>
  <p:cmAuthor id="2" name="BULARDA Daniela (CNECT-BUCHAREST-EXT)" initials="BD(BE" lastIdx="4" clrIdx="1">
    <p:extLst>
      <p:ext uri="{19B8F6BF-5375-455C-9EA6-DF929625EA0E}">
        <p15:presenceInfo xmlns:p15="http://schemas.microsoft.com/office/powerpoint/2012/main" userId="S::Daniela.BULARDA@ec.europa.eu::94f3f6a9-1467-4aad-a992-304f5db966fd" providerId="AD"/>
      </p:ext>
    </p:extLst>
  </p:cmAuthor>
  <p:cmAuthor id="3" name="CASTIGLIONI Martina (CNECT-BUCHAREST-EXT)" initials="CM(" lastIdx="14" clrIdx="2">
    <p:extLst>
      <p:ext uri="{19B8F6BF-5375-455C-9EA6-DF929625EA0E}">
        <p15:presenceInfo xmlns:p15="http://schemas.microsoft.com/office/powerpoint/2012/main" userId="CASTIGLIONI Martina (CNECT-BUCHAREST-EX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146" d="100"/>
          <a:sy n="146" d="100"/>
        </p:scale>
        <p:origin x="59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5.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1.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stigm\AppData\Local\Microsoft\Windows\INetCache\Content.Outlook\QEQPXYHS\analysis%20grants_v3%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stigm\AppData\Local\Microsoft\Windows\INetCache\Content.Outlook\QEQPXYHS\analysis%20grants_v3%20(0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et1.cec.eu.int\Homes\00\castigm\Desktop\MC%20-.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et1.cec.eu.int\Homes\00\castigm\Desktop\MC%20-.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[analysis grants_v3 (002).xlsx]Type!PivotTable3</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1"/>
          <c:showPercent val="1"/>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2"/>
        <c:spPr>
          <a:solidFill>
            <a:schemeClr val="accent1"/>
          </a:solidFill>
          <a:ln>
            <a:noFill/>
          </a:ln>
          <a:effectLst/>
        </c:spPr>
      </c:pivotFmt>
      <c:pivotFmt>
        <c:idx val="23"/>
        <c:spPr>
          <a:solidFill>
            <a:schemeClr val="accent1"/>
          </a:solidFill>
          <a:ln>
            <a:noFill/>
          </a:ln>
          <a:effectLst/>
        </c:spPr>
      </c:pivotFmt>
      <c:pivotFmt>
        <c:idx val="24"/>
        <c:spPr>
          <a:solidFill>
            <a:schemeClr val="accent1"/>
          </a:solidFill>
          <a:ln>
            <a:noFill/>
          </a:ln>
          <a:effectLst/>
        </c:spPr>
      </c:pivotFmt>
      <c:pivotFmt>
        <c:idx val="25"/>
        <c:spPr>
          <a:solidFill>
            <a:schemeClr val="accent1"/>
          </a:solidFill>
          <a:ln>
            <a:noFill/>
          </a:ln>
          <a:effectLst/>
        </c:spPr>
      </c:pivotFmt>
      <c:pivotFmt>
        <c:idx val="26"/>
        <c:spPr>
          <a:solidFill>
            <a:schemeClr val="accent1"/>
          </a:solidFill>
          <a:ln>
            <a:noFill/>
          </a:ln>
          <a:effectLst/>
        </c:spPr>
      </c:pivotFmt>
    </c:pivotFmts>
    <c:plotArea>
      <c:layout>
        <c:manualLayout>
          <c:layoutTarget val="inner"/>
          <c:xMode val="edge"/>
          <c:yMode val="edge"/>
          <c:x val="0.13251155005290638"/>
          <c:y val="5.972682058954349E-2"/>
          <c:w val="0.48493465428570809"/>
          <c:h val="0.91207363659851481"/>
        </c:manualLayout>
      </c:layout>
      <c:pieChart>
        <c:varyColors val="1"/>
        <c:ser>
          <c:idx val="0"/>
          <c:order val="0"/>
          <c:tx>
            <c:strRef>
              <c:f>Type!$B$3</c:f>
              <c:strCache>
                <c:ptCount val="1"/>
                <c:pt idx="0">
                  <c:v>Total</c:v>
                </c:pt>
              </c:strCache>
            </c:strRef>
          </c:tx>
          <c:dPt>
            <c:idx val="0"/>
            <c:bubble3D val="0"/>
            <c:spPr>
              <a:solidFill>
                <a:srgbClr val="FF99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497-436C-9E83-A89BC9F944BA}"/>
              </c:ext>
            </c:extLst>
          </c:dPt>
          <c:dPt>
            <c:idx val="1"/>
            <c:bubble3D val="0"/>
            <c:spPr>
              <a:solidFill>
                <a:schemeClr val="bg2">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497-436C-9E83-A89BC9F944BA}"/>
              </c:ext>
            </c:extLst>
          </c:dPt>
          <c:dPt>
            <c:idx val="2"/>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497-436C-9E83-A89BC9F944BA}"/>
              </c:ext>
            </c:extLst>
          </c:dPt>
          <c:dPt>
            <c:idx val="3"/>
            <c:bubble3D val="0"/>
            <c:spPr>
              <a:solidFill>
                <a:schemeClr val="accent5">
                  <a:lumMod val="75000"/>
                  <a:lumOff val="2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497-436C-9E83-A89BC9F944BA}"/>
              </c:ext>
            </c:extLst>
          </c:dPt>
          <c:dPt>
            <c:idx val="4"/>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497-436C-9E83-A89BC9F944BA}"/>
              </c:ext>
            </c:extLst>
          </c:dPt>
          <c:dLbls>
            <c:delete val="1"/>
          </c:dLbls>
          <c:cat>
            <c:strRef>
              <c:f>Type!$A$4:$A$9</c:f>
              <c:strCache>
                <c:ptCount val="5"/>
                <c:pt idx="0">
                  <c:v>Private for-profit</c:v>
                </c:pt>
                <c:pt idx="1">
                  <c:v>Public bodies</c:v>
                </c:pt>
                <c:pt idx="2">
                  <c:v>Higher or Secondary Education</c:v>
                </c:pt>
                <c:pt idx="3">
                  <c:v>Other</c:v>
                </c:pt>
                <c:pt idx="4">
                  <c:v>Research and Technology </c:v>
                </c:pt>
              </c:strCache>
            </c:strRef>
          </c:cat>
          <c:val>
            <c:numRef>
              <c:f>Type!$B$4:$B$9</c:f>
              <c:numCache>
                <c:formatCode>General</c:formatCode>
                <c:ptCount val="5"/>
                <c:pt idx="0">
                  <c:v>246</c:v>
                </c:pt>
                <c:pt idx="1">
                  <c:v>107</c:v>
                </c:pt>
                <c:pt idx="2">
                  <c:v>57</c:v>
                </c:pt>
                <c:pt idx="3">
                  <c:v>41</c:v>
                </c:pt>
                <c:pt idx="4">
                  <c:v>37</c:v>
                </c:pt>
              </c:numCache>
            </c:numRef>
          </c:val>
          <c:extLst>
            <c:ext xmlns:c16="http://schemas.microsoft.com/office/drawing/2014/chart" uri="{C3380CC4-5D6E-409C-BE32-E72D297353CC}">
              <c16:uniqueId val="{0000000A-0497-436C-9E83-A89BC9F944B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473689036367852"/>
          <c:y val="0.20730128179208282"/>
          <c:w val="0.33494658540350497"/>
          <c:h val="0.64891166736267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[analysis grants_v3 (002).xlsx]SME!PivotTable4</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dLbl>
          <c:idx val="0"/>
          <c:showLegendKey val="0"/>
          <c:showVal val="1"/>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c:spPr>
      </c:pivotFmt>
      <c:pivotFmt>
        <c:idx val="14"/>
        <c:spPr>
          <a:solidFill>
            <a:schemeClr val="accent1"/>
          </a:solidFill>
          <a:ln>
            <a:noFill/>
          </a:ln>
          <a:effectLst/>
        </c:spPr>
      </c:pivotFmt>
    </c:pivotFmts>
    <c:plotArea>
      <c:layout/>
      <c:pieChart>
        <c:varyColors val="1"/>
        <c:ser>
          <c:idx val="0"/>
          <c:order val="0"/>
          <c:tx>
            <c:strRef>
              <c:f>SME!$B$3</c:f>
              <c:strCache>
                <c:ptCount val="1"/>
                <c:pt idx="0">
                  <c:v>Total</c:v>
                </c:pt>
              </c:strCache>
            </c:strRef>
          </c:tx>
          <c:spPr>
            <a:solidFill>
              <a:srgbClr val="C00000"/>
            </a:solidFill>
          </c:spPr>
          <c:dPt>
            <c:idx val="0"/>
            <c:bubble3D val="0"/>
            <c:spPr>
              <a:solidFill>
                <a:schemeClr val="tx1">
                  <a:lumMod val="85000"/>
                </a:schemeClr>
              </a:solidFill>
              <a:ln>
                <a:noFill/>
              </a:ln>
              <a:effectLst/>
            </c:spPr>
            <c:extLst>
              <c:ext xmlns:c16="http://schemas.microsoft.com/office/drawing/2014/chart" uri="{C3380CC4-5D6E-409C-BE32-E72D297353CC}">
                <c16:uniqueId val="{00000001-FBC0-485D-A113-D71A96965BFA}"/>
              </c:ext>
            </c:extLst>
          </c:dPt>
          <c:dPt>
            <c:idx val="1"/>
            <c:bubble3D val="0"/>
            <c:spPr>
              <a:solidFill>
                <a:srgbClr val="C00000"/>
              </a:solidFill>
              <a:ln>
                <a:noFill/>
              </a:ln>
              <a:effectLst/>
            </c:spPr>
            <c:extLst>
              <c:ext xmlns:c16="http://schemas.microsoft.com/office/drawing/2014/chart" uri="{C3380CC4-5D6E-409C-BE32-E72D297353CC}">
                <c16:uniqueId val="{00000003-FBC0-485D-A113-D71A96965BFA}"/>
              </c:ext>
            </c:extLst>
          </c:dPt>
          <c:dLbls>
            <c:dLbl>
              <c:idx val="0"/>
              <c:layout>
                <c:manualLayout>
                  <c:x val="-0.28055555555555556"/>
                  <c:y val="-3.1106694797121651E-2"/>
                </c:manualLayout>
              </c:layout>
              <c:tx>
                <c:rich>
                  <a:bodyPr/>
                  <a:lstStyle/>
                  <a:p>
                    <a:fld id="{AE7B5CE7-D79D-42FC-BFFF-9F306F72161D}" type="CATEGORYNAME">
                      <a:rPr lang="en-US" b="1" smtClean="0">
                        <a:solidFill>
                          <a:schemeClr val="bg1"/>
                        </a:solidFill>
                      </a:rPr>
                      <a:pPr/>
                      <a:t>[CATEGORY NAME]</a:t>
                    </a:fld>
                    <a:r>
                      <a:rPr lang="en-US" b="1" baseline="0" dirty="0">
                        <a:solidFill>
                          <a:schemeClr val="bg1"/>
                        </a:solidFill>
                      </a:rPr>
                      <a:t>
</a:t>
                    </a:r>
                    <a:fld id="{6CD221C1-4660-46AB-991E-D28A99906080}" type="PERCENTAGE">
                      <a:rPr lang="en-US" b="1" baseline="0">
                        <a:solidFill>
                          <a:schemeClr val="bg1"/>
                        </a:solidFill>
                      </a:rPr>
                      <a:pPr/>
                      <a:t>[PERCENTAGE]</a:t>
                    </a:fld>
                    <a:endParaRPr lang="en-US" b="1"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manualLayout>
                      <c:w val="0.23958333333333334"/>
                      <c:h val="0.34090909090909088"/>
                    </c:manualLayout>
                  </c15:layout>
                  <c15:dlblFieldTable/>
                  <c15:showDataLabelsRange val="0"/>
                </c:ext>
                <c:ext xmlns:c16="http://schemas.microsoft.com/office/drawing/2014/chart" uri="{C3380CC4-5D6E-409C-BE32-E72D297353CC}">
                  <c16:uniqueId val="{00000001-FBC0-485D-A113-D71A96965BFA}"/>
                </c:ext>
              </c:extLst>
            </c:dLbl>
            <c:dLbl>
              <c:idx val="1"/>
              <c:tx>
                <c:rich>
                  <a:bodyPr/>
                  <a:lstStyle/>
                  <a:p>
                    <a:fld id="{97218C7E-BD71-4645-BB2D-3486AA09A30C}" type="CATEGORYNAME">
                      <a:rPr lang="en-US" b="1" smtClean="0"/>
                      <a:pPr/>
                      <a:t>[CATEGORY NAME]</a:t>
                    </a:fld>
                    <a:r>
                      <a:rPr lang="en-US" b="1" dirty="0"/>
                      <a:t>s</a:t>
                    </a:r>
                    <a:r>
                      <a:rPr lang="en-US" b="1" baseline="0" dirty="0"/>
                      <a:t>
</a:t>
                    </a:r>
                    <a:fld id="{4A2DD322-211F-4F19-8816-DECEF1A445D2}"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C0-485D-A113-D71A96965B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20B060402020202020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SME!$A$4:$A$6</c:f>
              <c:strCache>
                <c:ptCount val="2"/>
                <c:pt idx="0">
                  <c:v>Non-SME</c:v>
                </c:pt>
                <c:pt idx="1">
                  <c:v>SME</c:v>
                </c:pt>
              </c:strCache>
            </c:strRef>
          </c:cat>
          <c:val>
            <c:numRef>
              <c:f>SME!$B$4:$B$6</c:f>
              <c:numCache>
                <c:formatCode>General</c:formatCode>
                <c:ptCount val="2"/>
                <c:pt idx="0">
                  <c:v>296</c:v>
                </c:pt>
                <c:pt idx="1">
                  <c:v>192</c:v>
                </c:pt>
              </c:numCache>
            </c:numRef>
          </c:val>
          <c:extLst>
            <c:ext xmlns:c16="http://schemas.microsoft.com/office/drawing/2014/chart" uri="{C3380CC4-5D6E-409C-BE32-E72D297353CC}">
              <c16:uniqueId val="{00000004-FBC0-485D-A113-D71A96965BF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7287585094076"/>
          <c:y val="3.9257673090649536E-2"/>
          <c:w val="0.47920640032133188"/>
          <c:h val="0.77781252985775062"/>
        </c:manualLayout>
      </c:layout>
      <c:pieChart>
        <c:varyColors val="1"/>
        <c:ser>
          <c:idx val="0"/>
          <c:order val="0"/>
          <c:tx>
            <c:strRef>
              <c:f>Sheet6!$I$4</c:f>
              <c:strCache>
                <c:ptCount val="1"/>
                <c:pt idx="0">
                  <c:v>Number</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1C-492E-91D4-A8E4131BB61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61C-492E-91D4-A8E4131BB61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61C-492E-91D4-A8E4131BB61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61C-492E-91D4-A8E4131BB61F}"/>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D61C-492E-91D4-A8E4131BB6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anose="020B0604020202020204" charset="0"/>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Sheet6!$H$5:$H$9</c:f>
              <c:strCache>
                <c:ptCount val="5"/>
                <c:pt idx="0">
                  <c:v>Higher or Secondary Education</c:v>
                </c:pt>
                <c:pt idx="1">
                  <c:v>Other</c:v>
                </c:pt>
                <c:pt idx="2">
                  <c:v>Private for Profit</c:v>
                </c:pt>
                <c:pt idx="3">
                  <c:v>Public Body</c:v>
                </c:pt>
                <c:pt idx="4">
                  <c:v>Research Organisation</c:v>
                </c:pt>
              </c:strCache>
            </c:strRef>
          </c:cat>
          <c:val>
            <c:numRef>
              <c:f>Sheet6!$I$5:$I$9</c:f>
              <c:numCache>
                <c:formatCode>General</c:formatCode>
                <c:ptCount val="5"/>
                <c:pt idx="0">
                  <c:v>14</c:v>
                </c:pt>
                <c:pt idx="1">
                  <c:v>13</c:v>
                </c:pt>
                <c:pt idx="2">
                  <c:v>122</c:v>
                </c:pt>
                <c:pt idx="3">
                  <c:v>24</c:v>
                </c:pt>
                <c:pt idx="4">
                  <c:v>14</c:v>
                </c:pt>
              </c:numCache>
            </c:numRef>
          </c:val>
          <c:extLst>
            <c:ext xmlns:c16="http://schemas.microsoft.com/office/drawing/2014/chart" uri="{C3380CC4-5D6E-409C-BE32-E72D297353CC}">
              <c16:uniqueId val="{0000000A-D61C-492E-91D4-A8E4131BB61F}"/>
            </c:ext>
          </c:extLst>
        </c:ser>
        <c:ser>
          <c:idx val="1"/>
          <c:order val="1"/>
          <c:tx>
            <c:strRef>
              <c:f>Sheet6!$J$4</c:f>
              <c:strCache>
                <c:ptCount val="1"/>
                <c:pt idx="0">
                  <c:v>Rate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D61C-492E-91D4-A8E4131BB61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E-D61C-492E-91D4-A8E4131BB61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10-D61C-492E-91D4-A8E4131BB61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2-D61C-492E-91D4-A8E4131BB61F}"/>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4-D61C-492E-91D4-A8E4131BB6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Sheet6!$H$5:$H$9</c:f>
              <c:strCache>
                <c:ptCount val="5"/>
                <c:pt idx="0">
                  <c:v>Higher or Secondary Education</c:v>
                </c:pt>
                <c:pt idx="1">
                  <c:v>Other</c:v>
                </c:pt>
                <c:pt idx="2">
                  <c:v>Private for Profit</c:v>
                </c:pt>
                <c:pt idx="3">
                  <c:v>Public Body</c:v>
                </c:pt>
                <c:pt idx="4">
                  <c:v>Research Organisation</c:v>
                </c:pt>
              </c:strCache>
            </c:strRef>
          </c:cat>
          <c:val>
            <c:numRef>
              <c:f>Sheet6!$J$5:$J$9</c:f>
              <c:numCache>
                <c:formatCode>0.0%</c:formatCode>
                <c:ptCount val="5"/>
                <c:pt idx="0">
                  <c:v>7.4866310160427801E-2</c:v>
                </c:pt>
                <c:pt idx="1">
                  <c:v>6.9518716577540107E-2</c:v>
                </c:pt>
                <c:pt idx="2" formatCode="0%">
                  <c:v>0.65240641711229952</c:v>
                </c:pt>
                <c:pt idx="3">
                  <c:v>0.12834224598930483</c:v>
                </c:pt>
                <c:pt idx="4">
                  <c:v>7.4866310160427801E-2</c:v>
                </c:pt>
              </c:numCache>
            </c:numRef>
          </c:val>
          <c:extLst>
            <c:ext xmlns:c16="http://schemas.microsoft.com/office/drawing/2014/chart" uri="{C3380CC4-5D6E-409C-BE32-E72D297353CC}">
              <c16:uniqueId val="{00000015-D61C-492E-91D4-A8E4131BB61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08098533020071"/>
          <c:y val="0.27479797326782279"/>
          <c:w val="0.86234297347685429"/>
          <c:h val="0.71493147791110145"/>
        </c:manualLayout>
      </c:layout>
      <c:pieChart>
        <c:varyColors val="1"/>
        <c:ser>
          <c:idx val="0"/>
          <c:order val="0"/>
          <c:tx>
            <c:strRef>
              <c:f>'FINAL RANK PARTICIPANTS'!$W$13</c:f>
              <c:strCache>
                <c:ptCount val="1"/>
                <c:pt idx="0">
                  <c:v>Private for profit</c:v>
                </c:pt>
              </c:strCache>
            </c:strRef>
          </c:tx>
          <c:spPr>
            <a:ln>
              <a:noFill/>
            </a:ln>
            <a:effectLst/>
          </c:spPr>
          <c:explosion val="6"/>
          <c:dPt>
            <c:idx val="0"/>
            <c:bubble3D val="0"/>
            <c:spPr>
              <a:solidFill>
                <a:schemeClr val="accent1"/>
              </a:solidFill>
              <a:ln>
                <a:noFill/>
              </a:ln>
              <a:effectLst/>
            </c:spPr>
            <c:extLst>
              <c:ext xmlns:c16="http://schemas.microsoft.com/office/drawing/2014/chart" uri="{C3380CC4-5D6E-409C-BE32-E72D297353CC}">
                <c16:uniqueId val="{00000001-99EB-4144-9799-B08F4CE18881}"/>
              </c:ext>
            </c:extLst>
          </c:dPt>
          <c:dPt>
            <c:idx val="1"/>
            <c:bubble3D val="0"/>
            <c:spPr>
              <a:solidFill>
                <a:schemeClr val="accent2"/>
              </a:solidFill>
              <a:ln>
                <a:noFill/>
              </a:ln>
              <a:effectLst/>
            </c:spPr>
            <c:extLst>
              <c:ext xmlns:c16="http://schemas.microsoft.com/office/drawing/2014/chart" uri="{C3380CC4-5D6E-409C-BE32-E72D297353CC}">
                <c16:uniqueId val="{00000003-99EB-4144-9799-B08F4CE18881}"/>
              </c:ext>
            </c:extLst>
          </c:dPt>
          <c:dLbls>
            <c:dLbl>
              <c:idx val="0"/>
              <c:tx>
                <c:rich>
                  <a:bodyPr/>
                  <a:lstStyle/>
                  <a:p>
                    <a:r>
                      <a:rPr lang="en-US" dirty="0"/>
                      <a:t>Other
38,5%</a:t>
                    </a:r>
                  </a:p>
                </c:rich>
              </c:tx>
              <c:dLblPos val="ctr"/>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9EB-4144-9799-B08F4CE18881}"/>
                </c:ext>
              </c:extLst>
            </c:dLbl>
            <c:dLbl>
              <c:idx val="1"/>
              <c:tx>
                <c:rich>
                  <a:bodyPr/>
                  <a:lstStyle/>
                  <a:p>
                    <a:fld id="{A2F30082-7810-4346-AF6E-1E002B427094}" type="CATEGORYNAME">
                      <a:rPr lang="en-US"/>
                      <a:pPr/>
                      <a:t>[CATEGORY NAME]</a:t>
                    </a:fld>
                    <a:r>
                      <a:rPr lang="en-US" dirty="0"/>
                      <a:t>
61,5%</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EB-4144-9799-B08F4CE1888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'FINAL RANK PARTICIPANTS'!$X$12:$Y$12</c:f>
              <c:strCache>
                <c:ptCount val="2"/>
                <c:pt idx="0">
                  <c:v>Other</c:v>
                </c:pt>
                <c:pt idx="1">
                  <c:v>SME</c:v>
                </c:pt>
              </c:strCache>
            </c:strRef>
          </c:cat>
          <c:val>
            <c:numRef>
              <c:f>'FINAL RANK PARTICIPANTS'!$X$13:$Y$13</c:f>
              <c:numCache>
                <c:formatCode>0.0%</c:formatCode>
                <c:ptCount val="2"/>
                <c:pt idx="0">
                  <c:v>0.38524590163934425</c:v>
                </c:pt>
                <c:pt idx="1">
                  <c:v>0.61475409836065575</c:v>
                </c:pt>
              </c:numCache>
            </c:numRef>
          </c:val>
          <c:extLst>
            <c:ext xmlns:c16="http://schemas.microsoft.com/office/drawing/2014/chart" uri="{C3380CC4-5D6E-409C-BE32-E72D297353CC}">
              <c16:uniqueId val="{00000004-99EB-4144-9799-B08F4CE18881}"/>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digital" TargetMode="External"/><Relationship Id="rId2" Type="http://schemas.openxmlformats.org/officeDocument/2006/relationships/hyperlink" Target="https://eur-lex.europa.eu/legal-content/EN/TXT/?uri=CELEX%3A32021R0694&amp;qid=1621344635377" TargetMode="External"/><Relationship Id="rId1" Type="http://schemas.openxmlformats.org/officeDocument/2006/relationships/hyperlink" Target="https://digital-strategy.ec.europa.eu/en/activities/digital-programme" TargetMode="External"/><Relationship Id="rId4" Type="http://schemas.openxmlformats.org/officeDocument/2006/relationships/hyperlink" Target="https://ec.europa.eu/info/funding-tenders/opportunities/docs/2021-2027/digital/wp-call/2024/call-fiche_digital-eccc-2024-deploy-cyber-07_en.pdf"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digital" TargetMode="External"/><Relationship Id="rId2" Type="http://schemas.openxmlformats.org/officeDocument/2006/relationships/hyperlink" Target="https://eur-lex.europa.eu/legal-content/EN/TXT/?uri=CELEX%3A32021R0694&amp;qid=1621344635377" TargetMode="External"/><Relationship Id="rId1" Type="http://schemas.openxmlformats.org/officeDocument/2006/relationships/hyperlink" Target="https://digital-strategy.ec.europa.eu/en/activities/digital-programme" TargetMode="External"/><Relationship Id="rId4" Type="http://schemas.openxmlformats.org/officeDocument/2006/relationships/hyperlink" Target="https://ec.europa.eu/info/funding-tenders/opportunities/docs/2021-2027/digital/wp-call/2024/call-fiche_digital-eccc-2024-deploy-cyber-07_en.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AF38F-E4FC-46A3-B80A-C74B9269C03F}" type="doc">
      <dgm:prSet loTypeId="urn:microsoft.com/office/officeart/2005/8/layout/pList2" loCatId="list" qsTypeId="urn:microsoft.com/office/officeart/2005/8/quickstyle/3d3" qsCatId="3D" csTypeId="urn:microsoft.com/office/officeart/2005/8/colors/accent1_2" csCatId="accent1" phldr="1"/>
      <dgm:spPr/>
    </dgm:pt>
    <dgm:pt modelId="{6002F8D6-8CE2-42BB-802F-3968DAB30DCB}">
      <dgm:prSet phldrT="[Text]"/>
      <dgm:spPr/>
      <dgm:t>
        <a:bodyPr/>
        <a:lstStyle/>
        <a:p>
          <a:endParaRPr lang="en-US" dirty="0"/>
        </a:p>
      </dgm:t>
    </dgm:pt>
    <dgm:pt modelId="{771A1001-4F76-48AE-8D17-FBAF038D1DD1}" type="parTrans" cxnId="{C40D6218-084D-4BD4-ABCA-51A5922EE077}">
      <dgm:prSet/>
      <dgm:spPr/>
      <dgm:t>
        <a:bodyPr/>
        <a:lstStyle/>
        <a:p>
          <a:endParaRPr lang="en-US"/>
        </a:p>
      </dgm:t>
    </dgm:pt>
    <dgm:pt modelId="{37FC6253-78B9-4AC4-803A-A57F5138C8F9}" type="sibTrans" cxnId="{C40D6218-084D-4BD4-ABCA-51A5922EE077}">
      <dgm:prSet/>
      <dgm:spPr/>
      <dgm:t>
        <a:bodyPr/>
        <a:lstStyle/>
        <a:p>
          <a:endParaRPr lang="en-US"/>
        </a:p>
      </dgm:t>
    </dgm:pt>
    <dgm:pt modelId="{F8490B9E-E2D9-4C77-977B-672C9CB918E9}">
      <dgm:prSet phldrT="[Text]"/>
      <dgm:spPr/>
      <dgm:t>
        <a:bodyPr/>
        <a:lstStyle/>
        <a:p>
          <a:endParaRPr lang="en-US" dirty="0"/>
        </a:p>
      </dgm:t>
    </dgm:pt>
    <dgm:pt modelId="{B1D97D40-BAE5-4F1A-8C14-FC9FA8CD78DE}" type="parTrans" cxnId="{DFB0517A-D811-4898-B7B0-3F2F8A3B27C3}">
      <dgm:prSet/>
      <dgm:spPr/>
      <dgm:t>
        <a:bodyPr/>
        <a:lstStyle/>
        <a:p>
          <a:endParaRPr lang="en-US"/>
        </a:p>
      </dgm:t>
    </dgm:pt>
    <dgm:pt modelId="{BAB0E0AB-DF65-40DD-85E3-03B4C7FCBDB2}" type="sibTrans" cxnId="{DFB0517A-D811-4898-B7B0-3F2F8A3B27C3}">
      <dgm:prSet/>
      <dgm:spPr/>
      <dgm:t>
        <a:bodyPr/>
        <a:lstStyle/>
        <a:p>
          <a:endParaRPr lang="en-US"/>
        </a:p>
      </dgm:t>
    </dgm:pt>
    <dgm:pt modelId="{5BF18362-E378-46FA-817A-5D4F1CE82D2F}">
      <dgm:prSet phldrT="[Text]"/>
      <dgm:spPr/>
      <dgm:t>
        <a:bodyPr/>
        <a:lstStyle/>
        <a:p>
          <a:endParaRPr lang="en-US" dirty="0"/>
        </a:p>
      </dgm:t>
    </dgm:pt>
    <dgm:pt modelId="{9A147BE4-F371-424E-AE20-5AF71432179D}" type="parTrans" cxnId="{2904FD16-EEEF-4AC5-8561-104B71C57D97}">
      <dgm:prSet/>
      <dgm:spPr/>
      <dgm:t>
        <a:bodyPr/>
        <a:lstStyle/>
        <a:p>
          <a:endParaRPr lang="en-US"/>
        </a:p>
      </dgm:t>
    </dgm:pt>
    <dgm:pt modelId="{FEAC6755-62F1-412D-AED5-40CB6013CE60}" type="sibTrans" cxnId="{2904FD16-EEEF-4AC5-8561-104B71C57D97}">
      <dgm:prSet/>
      <dgm:spPr/>
      <dgm:t>
        <a:bodyPr/>
        <a:lstStyle/>
        <a:p>
          <a:endParaRPr lang="en-US"/>
        </a:p>
      </dgm:t>
    </dgm:pt>
    <dgm:pt modelId="{79739816-78B4-4FE6-A06B-F89859AC8A7C}" type="pres">
      <dgm:prSet presAssocID="{C85AF38F-E4FC-46A3-B80A-C74B9269C03F}" presName="Name0" presStyleCnt="0">
        <dgm:presLayoutVars>
          <dgm:dir/>
          <dgm:resizeHandles val="exact"/>
        </dgm:presLayoutVars>
      </dgm:prSet>
      <dgm:spPr/>
    </dgm:pt>
    <dgm:pt modelId="{34AB2F3D-8979-42B5-A11E-DBDD96D493F9}" type="pres">
      <dgm:prSet presAssocID="{C85AF38F-E4FC-46A3-B80A-C74B9269C03F}" presName="bkgdShp" presStyleLbl="alignAccFollowNode1" presStyleIdx="0" presStyleCnt="1" custScaleY="58714"/>
      <dgm:spPr/>
    </dgm:pt>
    <dgm:pt modelId="{9DF8F6C9-A75D-4B69-BF0E-855F33A4F476}" type="pres">
      <dgm:prSet presAssocID="{C85AF38F-E4FC-46A3-B80A-C74B9269C03F}" presName="linComp" presStyleCnt="0"/>
      <dgm:spPr/>
    </dgm:pt>
    <dgm:pt modelId="{36AD86E5-5ACD-4538-AC9E-B2E9AE9ECEB2}" type="pres">
      <dgm:prSet presAssocID="{6002F8D6-8CE2-42BB-802F-3968DAB30DCB}" presName="compNode" presStyleCnt="0"/>
      <dgm:spPr/>
    </dgm:pt>
    <dgm:pt modelId="{3E4DF173-3A72-4D35-82A4-91E4119BF3ED}" type="pres">
      <dgm:prSet presAssocID="{6002F8D6-8CE2-42BB-802F-3968DAB30DCB}" presName="node" presStyleLbl="node1" presStyleIdx="0" presStyleCnt="3" custLinFactNeighborX="-700" custLinFactNeighborY="-119">
        <dgm:presLayoutVars>
          <dgm:bulletEnabled val="1"/>
        </dgm:presLayoutVars>
      </dgm:prSet>
      <dgm:spPr/>
    </dgm:pt>
    <dgm:pt modelId="{594BE671-386C-4CB1-B389-6264B89BED61}" type="pres">
      <dgm:prSet presAssocID="{6002F8D6-8CE2-42BB-802F-3968DAB30DCB}" presName="invisiNode" presStyleLbl="node1" presStyleIdx="0" presStyleCnt="3"/>
      <dgm:spPr/>
    </dgm:pt>
    <dgm:pt modelId="{7BF1EE67-DA27-4EF6-A1C5-9D48409E5EA4}" type="pres">
      <dgm:prSet presAssocID="{6002F8D6-8CE2-42BB-802F-3968DAB30DCB}" presName="imagNode" presStyleLbl="fgImgPlace1" presStyleIdx="0" presStyleCnt="3"/>
      <dgm:spPr/>
    </dgm:pt>
    <dgm:pt modelId="{974DB42E-B041-4DB9-BA04-79D523501696}" type="pres">
      <dgm:prSet presAssocID="{37FC6253-78B9-4AC4-803A-A57F5138C8F9}" presName="sibTrans" presStyleLbl="sibTrans2D1" presStyleIdx="0" presStyleCnt="0"/>
      <dgm:spPr/>
    </dgm:pt>
    <dgm:pt modelId="{415E2F62-9868-4977-BDA1-E01BFA968BA9}" type="pres">
      <dgm:prSet presAssocID="{F8490B9E-E2D9-4C77-977B-672C9CB918E9}" presName="compNode" presStyleCnt="0"/>
      <dgm:spPr/>
    </dgm:pt>
    <dgm:pt modelId="{F2C39AD6-4DD7-487B-AB11-F816AEF84883}" type="pres">
      <dgm:prSet presAssocID="{F8490B9E-E2D9-4C77-977B-672C9CB918E9}" presName="node" presStyleLbl="node1" presStyleIdx="1" presStyleCnt="3">
        <dgm:presLayoutVars>
          <dgm:bulletEnabled val="1"/>
        </dgm:presLayoutVars>
      </dgm:prSet>
      <dgm:spPr/>
    </dgm:pt>
    <dgm:pt modelId="{CF046584-8856-494E-BBE2-9D0CCDE74779}" type="pres">
      <dgm:prSet presAssocID="{F8490B9E-E2D9-4C77-977B-672C9CB918E9}" presName="invisiNode" presStyleLbl="node1" presStyleIdx="1" presStyleCnt="3"/>
      <dgm:spPr/>
    </dgm:pt>
    <dgm:pt modelId="{AEEAAD07-70F4-49B5-BEFE-F2A0C2C9F207}" type="pres">
      <dgm:prSet presAssocID="{F8490B9E-E2D9-4C77-977B-672C9CB918E9}" presName="imagNode" presStyleLbl="fgImgPlace1" presStyleIdx="1" presStyleCnt="3"/>
      <dgm:spPr/>
    </dgm:pt>
    <dgm:pt modelId="{DD72FEA8-804E-4FFF-8AE0-53C2A614CFA9}" type="pres">
      <dgm:prSet presAssocID="{BAB0E0AB-DF65-40DD-85E3-03B4C7FCBDB2}" presName="sibTrans" presStyleLbl="sibTrans2D1" presStyleIdx="0" presStyleCnt="0"/>
      <dgm:spPr/>
    </dgm:pt>
    <dgm:pt modelId="{DDC8787F-9754-4437-A038-246262943667}" type="pres">
      <dgm:prSet presAssocID="{5BF18362-E378-46FA-817A-5D4F1CE82D2F}" presName="compNode" presStyleCnt="0"/>
      <dgm:spPr/>
    </dgm:pt>
    <dgm:pt modelId="{C8733B55-DC95-49CD-846B-09C76F430473}" type="pres">
      <dgm:prSet presAssocID="{5BF18362-E378-46FA-817A-5D4F1CE82D2F}" presName="node" presStyleLbl="node1" presStyleIdx="2" presStyleCnt="3">
        <dgm:presLayoutVars>
          <dgm:bulletEnabled val="1"/>
        </dgm:presLayoutVars>
      </dgm:prSet>
      <dgm:spPr/>
    </dgm:pt>
    <dgm:pt modelId="{7C144186-7797-4D6D-943F-F1B0B2B2D0BE}" type="pres">
      <dgm:prSet presAssocID="{5BF18362-E378-46FA-817A-5D4F1CE82D2F}" presName="invisiNode" presStyleLbl="node1" presStyleIdx="2" presStyleCnt="3"/>
      <dgm:spPr/>
    </dgm:pt>
    <dgm:pt modelId="{BD94FC03-360E-40C0-AFED-9FA74219F0CD}" type="pres">
      <dgm:prSet presAssocID="{5BF18362-E378-46FA-817A-5D4F1CE82D2F}" presName="imagNode" presStyleLbl="fgImgPlace1" presStyleIdx="2" presStyleCnt="3"/>
      <dgm:spPr/>
    </dgm:pt>
  </dgm:ptLst>
  <dgm:cxnLst>
    <dgm:cxn modelId="{1FF3B20C-4FA6-40E8-A85C-B96457F309A3}" type="presOf" srcId="{37FC6253-78B9-4AC4-803A-A57F5138C8F9}" destId="{974DB42E-B041-4DB9-BA04-79D523501696}" srcOrd="0" destOrd="0" presId="urn:microsoft.com/office/officeart/2005/8/layout/pList2"/>
    <dgm:cxn modelId="{2595D715-06EC-4C2C-A20A-A866E86FA5DC}" type="presOf" srcId="{6002F8D6-8CE2-42BB-802F-3968DAB30DCB}" destId="{3E4DF173-3A72-4D35-82A4-91E4119BF3ED}" srcOrd="0" destOrd="0" presId="urn:microsoft.com/office/officeart/2005/8/layout/pList2"/>
    <dgm:cxn modelId="{CBC1E316-56A6-4EDE-B5AC-3C86D691A961}" type="presOf" srcId="{5BF18362-E378-46FA-817A-5D4F1CE82D2F}" destId="{C8733B55-DC95-49CD-846B-09C76F430473}" srcOrd="0" destOrd="0" presId="urn:microsoft.com/office/officeart/2005/8/layout/pList2"/>
    <dgm:cxn modelId="{2904FD16-EEEF-4AC5-8561-104B71C57D97}" srcId="{C85AF38F-E4FC-46A3-B80A-C74B9269C03F}" destId="{5BF18362-E378-46FA-817A-5D4F1CE82D2F}" srcOrd="2" destOrd="0" parTransId="{9A147BE4-F371-424E-AE20-5AF71432179D}" sibTransId="{FEAC6755-62F1-412D-AED5-40CB6013CE60}"/>
    <dgm:cxn modelId="{C40D6218-084D-4BD4-ABCA-51A5922EE077}" srcId="{C85AF38F-E4FC-46A3-B80A-C74B9269C03F}" destId="{6002F8D6-8CE2-42BB-802F-3968DAB30DCB}" srcOrd="0" destOrd="0" parTransId="{771A1001-4F76-48AE-8D17-FBAF038D1DD1}" sibTransId="{37FC6253-78B9-4AC4-803A-A57F5138C8F9}"/>
    <dgm:cxn modelId="{9BF71233-CAF5-4B76-859C-5E1DA8F6FA93}" type="presOf" srcId="{C85AF38F-E4FC-46A3-B80A-C74B9269C03F}" destId="{79739816-78B4-4FE6-A06B-F89859AC8A7C}" srcOrd="0" destOrd="0" presId="urn:microsoft.com/office/officeart/2005/8/layout/pList2"/>
    <dgm:cxn modelId="{4A0C0B37-CF7C-44C9-88AD-423D1A2A5097}" type="presOf" srcId="{BAB0E0AB-DF65-40DD-85E3-03B4C7FCBDB2}" destId="{DD72FEA8-804E-4FFF-8AE0-53C2A614CFA9}" srcOrd="0" destOrd="0" presId="urn:microsoft.com/office/officeart/2005/8/layout/pList2"/>
    <dgm:cxn modelId="{6915D66C-8E34-4057-9C55-36F3C1225BD9}" type="presOf" srcId="{F8490B9E-E2D9-4C77-977B-672C9CB918E9}" destId="{F2C39AD6-4DD7-487B-AB11-F816AEF84883}" srcOrd="0" destOrd="0" presId="urn:microsoft.com/office/officeart/2005/8/layout/pList2"/>
    <dgm:cxn modelId="{DFB0517A-D811-4898-B7B0-3F2F8A3B27C3}" srcId="{C85AF38F-E4FC-46A3-B80A-C74B9269C03F}" destId="{F8490B9E-E2D9-4C77-977B-672C9CB918E9}" srcOrd="1" destOrd="0" parTransId="{B1D97D40-BAE5-4F1A-8C14-FC9FA8CD78DE}" sibTransId="{BAB0E0AB-DF65-40DD-85E3-03B4C7FCBDB2}"/>
    <dgm:cxn modelId="{5B89BB14-515C-4D9A-A0A9-41D7FBCAC305}" type="presParOf" srcId="{79739816-78B4-4FE6-A06B-F89859AC8A7C}" destId="{34AB2F3D-8979-42B5-A11E-DBDD96D493F9}" srcOrd="0" destOrd="0" presId="urn:microsoft.com/office/officeart/2005/8/layout/pList2"/>
    <dgm:cxn modelId="{C82D7F4F-ACEA-466E-9EE2-4556E2050157}" type="presParOf" srcId="{79739816-78B4-4FE6-A06B-F89859AC8A7C}" destId="{9DF8F6C9-A75D-4B69-BF0E-855F33A4F476}" srcOrd="1" destOrd="0" presId="urn:microsoft.com/office/officeart/2005/8/layout/pList2"/>
    <dgm:cxn modelId="{5CEB94E6-76E5-4E28-A37F-215867FBC1E7}" type="presParOf" srcId="{9DF8F6C9-A75D-4B69-BF0E-855F33A4F476}" destId="{36AD86E5-5ACD-4538-AC9E-B2E9AE9ECEB2}" srcOrd="0" destOrd="0" presId="urn:microsoft.com/office/officeart/2005/8/layout/pList2"/>
    <dgm:cxn modelId="{1A1212CA-88AC-4325-834C-ED73773DCF95}" type="presParOf" srcId="{36AD86E5-5ACD-4538-AC9E-B2E9AE9ECEB2}" destId="{3E4DF173-3A72-4D35-82A4-91E4119BF3ED}" srcOrd="0" destOrd="0" presId="urn:microsoft.com/office/officeart/2005/8/layout/pList2"/>
    <dgm:cxn modelId="{C5AEB663-DB85-41F5-B923-AC6BE64666C0}" type="presParOf" srcId="{36AD86E5-5ACD-4538-AC9E-B2E9AE9ECEB2}" destId="{594BE671-386C-4CB1-B389-6264B89BED61}" srcOrd="1" destOrd="0" presId="urn:microsoft.com/office/officeart/2005/8/layout/pList2"/>
    <dgm:cxn modelId="{9753B159-6E7B-4035-AD9E-FAC1BCE06FCC}" type="presParOf" srcId="{36AD86E5-5ACD-4538-AC9E-B2E9AE9ECEB2}" destId="{7BF1EE67-DA27-4EF6-A1C5-9D48409E5EA4}" srcOrd="2" destOrd="0" presId="urn:microsoft.com/office/officeart/2005/8/layout/pList2"/>
    <dgm:cxn modelId="{60D9C4D2-168F-4664-BB6E-FED0A235D32F}" type="presParOf" srcId="{9DF8F6C9-A75D-4B69-BF0E-855F33A4F476}" destId="{974DB42E-B041-4DB9-BA04-79D523501696}" srcOrd="1" destOrd="0" presId="urn:microsoft.com/office/officeart/2005/8/layout/pList2"/>
    <dgm:cxn modelId="{BA8CEAA7-D56A-4AF1-975D-B2F8BCC443F9}" type="presParOf" srcId="{9DF8F6C9-A75D-4B69-BF0E-855F33A4F476}" destId="{415E2F62-9868-4977-BDA1-E01BFA968BA9}" srcOrd="2" destOrd="0" presId="urn:microsoft.com/office/officeart/2005/8/layout/pList2"/>
    <dgm:cxn modelId="{BE9024C3-24FC-4177-B1D7-F8118277EC3C}" type="presParOf" srcId="{415E2F62-9868-4977-BDA1-E01BFA968BA9}" destId="{F2C39AD6-4DD7-487B-AB11-F816AEF84883}" srcOrd="0" destOrd="0" presId="urn:microsoft.com/office/officeart/2005/8/layout/pList2"/>
    <dgm:cxn modelId="{EF8BA575-8D08-4871-97DA-76C650DAADE2}" type="presParOf" srcId="{415E2F62-9868-4977-BDA1-E01BFA968BA9}" destId="{CF046584-8856-494E-BBE2-9D0CCDE74779}" srcOrd="1" destOrd="0" presId="urn:microsoft.com/office/officeart/2005/8/layout/pList2"/>
    <dgm:cxn modelId="{81AADE89-0407-454F-AE33-04D1A7B80A02}" type="presParOf" srcId="{415E2F62-9868-4977-BDA1-E01BFA968BA9}" destId="{AEEAAD07-70F4-49B5-BEFE-F2A0C2C9F207}" srcOrd="2" destOrd="0" presId="urn:microsoft.com/office/officeart/2005/8/layout/pList2"/>
    <dgm:cxn modelId="{17672264-618D-454C-BDB8-EA06125444ED}" type="presParOf" srcId="{9DF8F6C9-A75D-4B69-BF0E-855F33A4F476}" destId="{DD72FEA8-804E-4FFF-8AE0-53C2A614CFA9}" srcOrd="3" destOrd="0" presId="urn:microsoft.com/office/officeart/2005/8/layout/pList2"/>
    <dgm:cxn modelId="{7CB2C20E-884A-4A8D-8A24-048A7275484E}" type="presParOf" srcId="{9DF8F6C9-A75D-4B69-BF0E-855F33A4F476}" destId="{DDC8787F-9754-4437-A038-246262943667}" srcOrd="4" destOrd="0" presId="urn:microsoft.com/office/officeart/2005/8/layout/pList2"/>
    <dgm:cxn modelId="{E7EDB7B8-3642-46C4-9C35-76AA494D437C}" type="presParOf" srcId="{DDC8787F-9754-4437-A038-246262943667}" destId="{C8733B55-DC95-49CD-846B-09C76F430473}" srcOrd="0" destOrd="0" presId="urn:microsoft.com/office/officeart/2005/8/layout/pList2"/>
    <dgm:cxn modelId="{323AD4D5-6382-4F8A-BB49-43C159C3856B}" type="presParOf" srcId="{DDC8787F-9754-4437-A038-246262943667}" destId="{7C144186-7797-4D6D-943F-F1B0B2B2D0BE}" srcOrd="1" destOrd="0" presId="urn:microsoft.com/office/officeart/2005/8/layout/pList2"/>
    <dgm:cxn modelId="{0644D6E0-F5F3-4C64-BA64-A424E9D9DFE6}" type="presParOf" srcId="{DDC8787F-9754-4437-A038-246262943667}" destId="{BD94FC03-360E-40C0-AFED-9FA74219F0C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88275-C1B0-44D7-A7D4-40226FE52870}" type="doc">
      <dgm:prSet loTypeId="urn:microsoft.com/office/officeart/2005/8/layout/list1" loCatId="list" qsTypeId="urn:microsoft.com/office/officeart/2005/8/quickstyle/simple1" qsCatId="simple" csTypeId="urn:microsoft.com/office/officeart/2005/8/colors/accent5_1" csCatId="accent5" phldr="1"/>
      <dgm:spPr>
        <a:scene3d>
          <a:camera prst="orthographicFront">
            <a:rot lat="0" lon="0" rev="0"/>
          </a:camera>
          <a:lightRig rig="contrasting" dir="t">
            <a:rot lat="0" lon="0" rev="7800000"/>
          </a:lightRig>
        </a:scene3d>
      </dgm:spPr>
      <dgm:t>
        <a:bodyPr/>
        <a:lstStyle/>
        <a:p>
          <a:endParaRPr lang="en-US"/>
        </a:p>
      </dgm:t>
    </dgm:pt>
    <dgm:pt modelId="{465CD6B8-8EF1-47D5-AD86-18944FFCAD4F}">
      <dgm:prSet phldrT="[Text]" custT="1"/>
      <dgm:spPr>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r>
            <a:rPr lang="fr-BE" sz="1300" b="1" dirty="0">
              <a:latin typeface="+mn-lt"/>
            </a:rPr>
            <a:t>DIGITAL-ECCC-2024-DEPLOY-CYBER-07-SOC </a:t>
          </a:r>
          <a:endParaRPr lang="en-US" sz="1300" dirty="0">
            <a:latin typeface="+mn-lt"/>
          </a:endParaRPr>
        </a:p>
      </dgm:t>
    </dgm:pt>
    <dgm:pt modelId="{2E162EEF-FD9F-449E-BEFE-7407BA57DD46}" type="parTrans" cxnId="{FC25007F-FC0A-4232-AD75-EF51C98EEF1B}">
      <dgm:prSet/>
      <dgm:spPr/>
      <dgm:t>
        <a:bodyPr/>
        <a:lstStyle/>
        <a:p>
          <a:endParaRPr lang="en-US" sz="1300">
            <a:latin typeface="+mn-lt"/>
          </a:endParaRPr>
        </a:p>
      </dgm:t>
    </dgm:pt>
    <dgm:pt modelId="{E95CEADF-2E93-4409-A9A5-8375334EB9D6}" type="sibTrans" cxnId="{FC25007F-FC0A-4232-AD75-EF51C98EEF1B}">
      <dgm:prSet/>
      <dgm:spPr/>
      <dgm:t>
        <a:bodyPr/>
        <a:lstStyle/>
        <a:p>
          <a:endParaRPr lang="en-US" sz="1300">
            <a:latin typeface="+mn-lt"/>
          </a:endParaRPr>
        </a:p>
      </dgm:t>
    </dgm:pt>
    <dgm:pt modelId="{A13FBFCD-9073-4905-85B1-FF17B619AFB2}">
      <dgm:prSet phldrT="[Text]" custT="1"/>
      <dgm:spPr>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GB" sz="1300" b="1" dirty="0">
              <a:latin typeface="+mn-lt"/>
            </a:rPr>
            <a:t>DIGITAL-ECCC-2024-DEPLOY-CYBER-07-SOCSYS </a:t>
          </a:r>
          <a:endParaRPr lang="en-US" sz="1300" dirty="0">
            <a:latin typeface="+mn-lt"/>
          </a:endParaRPr>
        </a:p>
      </dgm:t>
    </dgm:pt>
    <dgm:pt modelId="{C995B841-9755-4679-86A4-CE59E9B94150}" type="parTrans" cxnId="{E2542585-E3D5-4128-8D10-25AA97AE254F}">
      <dgm:prSet/>
      <dgm:spPr/>
      <dgm:t>
        <a:bodyPr/>
        <a:lstStyle/>
        <a:p>
          <a:endParaRPr lang="en-US" sz="1300">
            <a:latin typeface="+mn-lt"/>
          </a:endParaRPr>
        </a:p>
      </dgm:t>
    </dgm:pt>
    <dgm:pt modelId="{F3133A98-F01F-4278-9B07-42F30D89CE1E}" type="sibTrans" cxnId="{E2542585-E3D5-4128-8D10-25AA97AE254F}">
      <dgm:prSet/>
      <dgm:spPr/>
      <dgm:t>
        <a:bodyPr/>
        <a:lstStyle/>
        <a:p>
          <a:endParaRPr lang="en-US" sz="1300">
            <a:latin typeface="+mn-lt"/>
          </a:endParaRPr>
        </a:p>
      </dgm:t>
    </dgm:pt>
    <dgm:pt modelId="{82442966-5534-4ECB-A645-F8DB02473605}">
      <dgm:prSet phldrT="[Text]" custT="1"/>
      <dgm:spPr>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GB" sz="1300" b="1" dirty="0">
              <a:latin typeface="+mn-lt"/>
            </a:rPr>
            <a:t>DIGITAL-ECCC-2024-DEPLOY-CYBER-07-LARGEOPER </a:t>
          </a:r>
          <a:endParaRPr lang="en-US" sz="1300" dirty="0">
            <a:latin typeface="+mn-lt"/>
          </a:endParaRPr>
        </a:p>
      </dgm:t>
    </dgm:pt>
    <dgm:pt modelId="{150B86E6-86BE-44BD-AC96-EAD9A894DC5E}" type="parTrans" cxnId="{1F35A030-BDDE-471C-969E-081C51D16B4D}">
      <dgm:prSet/>
      <dgm:spPr/>
      <dgm:t>
        <a:bodyPr/>
        <a:lstStyle/>
        <a:p>
          <a:endParaRPr lang="en-US" sz="1300">
            <a:latin typeface="+mn-lt"/>
          </a:endParaRPr>
        </a:p>
      </dgm:t>
    </dgm:pt>
    <dgm:pt modelId="{E06DE508-E178-48A8-BE49-962E1D799F57}" type="sibTrans" cxnId="{1F35A030-BDDE-471C-969E-081C51D16B4D}">
      <dgm:prSet/>
      <dgm:spPr/>
      <dgm:t>
        <a:bodyPr/>
        <a:lstStyle/>
        <a:p>
          <a:endParaRPr lang="en-US" sz="1300">
            <a:latin typeface="+mn-lt"/>
          </a:endParaRPr>
        </a:p>
      </dgm:t>
    </dgm:pt>
    <dgm:pt modelId="{68302575-83C8-418B-B34F-E93620BAE06B}">
      <dgm:prSet custT="1"/>
      <dgm:spPr>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pPr rtl="0"/>
          <a:r>
            <a:rPr lang="en-GB" sz="1300" b="1" dirty="0">
              <a:latin typeface="+mn-lt"/>
            </a:rPr>
            <a:t>DIGITAL-ECCC-2024-DEPLOY-CYBER-07-SOCPLAT </a:t>
          </a:r>
          <a:endParaRPr lang="fr-BE" sz="1300" b="0" dirty="0">
            <a:solidFill>
              <a:srgbClr val="000000"/>
            </a:solidFill>
            <a:latin typeface="Calibri"/>
            <a:cs typeface="Calibri"/>
          </a:endParaRPr>
        </a:p>
      </dgm:t>
    </dgm:pt>
    <dgm:pt modelId="{0D937983-6B38-45CD-876C-C596EC68E42E}" type="parTrans" cxnId="{90B33941-AEE0-4940-A21E-8C0A076B84AF}">
      <dgm:prSet/>
      <dgm:spPr/>
      <dgm:t>
        <a:bodyPr/>
        <a:lstStyle/>
        <a:p>
          <a:endParaRPr lang="en-US" sz="1300">
            <a:latin typeface="+mn-lt"/>
          </a:endParaRPr>
        </a:p>
      </dgm:t>
    </dgm:pt>
    <dgm:pt modelId="{793EF455-E42F-487D-95C0-CA941437B098}" type="sibTrans" cxnId="{90B33941-AEE0-4940-A21E-8C0A076B84AF}">
      <dgm:prSet/>
      <dgm:spPr/>
      <dgm:t>
        <a:bodyPr/>
        <a:lstStyle/>
        <a:p>
          <a:endParaRPr lang="en-US" sz="1300">
            <a:latin typeface="+mn-lt"/>
          </a:endParaRPr>
        </a:p>
      </dgm:t>
    </dgm:pt>
    <dgm:pt modelId="{A68FFF08-BFF5-4BD5-A3E9-76A13179A493}">
      <dgm:prSet custT="1"/>
      <dgm:spPr>
        <a:ln>
          <a:noFill/>
        </a:ln>
        <a:effectLst/>
        <a:scene3d>
          <a:camera prst="orthographicFront">
            <a:rot lat="0" lon="0" rev="0"/>
          </a:camera>
          <a:lightRig rig="contrasting" dir="t">
            <a:rot lat="0" lon="0" rev="7800000"/>
          </a:lightRig>
        </a:scene3d>
        <a:sp3d>
          <a:bevelT w="139700" h="139700"/>
        </a:sp3d>
      </dgm:spPr>
      <dgm:t>
        <a:bodyPr/>
        <a:lstStyle/>
        <a:p>
          <a:pPr rtl="0"/>
          <a:r>
            <a:rPr lang="en-GB" sz="1300" b="1" dirty="0">
              <a:latin typeface="+mn-lt"/>
            </a:rPr>
            <a:t>Enlarging existing or Launching New Cross-Border SOC Platforms </a:t>
          </a:r>
          <a:r>
            <a:rPr lang="fr-BE" sz="1300" b="1" dirty="0">
              <a:latin typeface="Calibri"/>
              <a:ea typeface="+mn-lt"/>
              <a:cs typeface="Calibri"/>
            </a:rPr>
            <a:t>(Joint Procurement budget 17M€)</a:t>
          </a:r>
          <a:endParaRPr lang="en-US" sz="1300" b="1" dirty="0">
            <a:latin typeface="+mn-lt"/>
            <a:ea typeface="+mn-lt"/>
            <a:cs typeface="+mn-lt"/>
          </a:endParaRPr>
        </a:p>
      </dgm:t>
    </dgm:pt>
    <dgm:pt modelId="{FF7735C8-C240-4A77-BFCE-2A4E2B948920}" type="parTrans" cxnId="{8060EDA2-78D8-4780-B2C0-35296954EB6B}">
      <dgm:prSet/>
      <dgm:spPr/>
      <dgm:t>
        <a:bodyPr/>
        <a:lstStyle/>
        <a:p>
          <a:endParaRPr lang="en-US" sz="1300">
            <a:latin typeface="+mn-lt"/>
          </a:endParaRPr>
        </a:p>
      </dgm:t>
    </dgm:pt>
    <dgm:pt modelId="{63C6A220-C2D1-4F91-AF3C-8A2CB828082E}" type="sibTrans" cxnId="{8060EDA2-78D8-4780-B2C0-35296954EB6B}">
      <dgm:prSet/>
      <dgm:spPr/>
      <dgm:t>
        <a:bodyPr/>
        <a:lstStyle/>
        <a:p>
          <a:endParaRPr lang="en-US" sz="1300">
            <a:latin typeface="+mn-lt"/>
          </a:endParaRPr>
        </a:p>
      </dgm:t>
    </dgm:pt>
    <dgm:pt modelId="{2AE5B775-0211-4164-8776-13EE4E042F1D}">
      <dgm:prSet custT="1"/>
      <dgm:spPr>
        <a:ln>
          <a:noFill/>
        </a:ln>
        <a:effectLst/>
        <a:scene3d>
          <a:camera prst="orthographicFront">
            <a:rot lat="0" lon="0" rev="0"/>
          </a:camera>
          <a:lightRig rig="contrasting" dir="t">
            <a:rot lat="0" lon="0" rev="7800000"/>
          </a:lightRig>
        </a:scene3d>
        <a:sp3d>
          <a:bevelT w="139700" h="139700"/>
        </a:sp3d>
      </dgm:spPr>
      <dgm:t>
        <a:bodyPr/>
        <a:lstStyle/>
        <a:p>
          <a:r>
            <a:rPr lang="en-GB" sz="1300" b="1" dirty="0">
              <a:latin typeface="+mn-lt"/>
            </a:rPr>
            <a:t>Strengthening the SOC Ecosystem</a:t>
          </a:r>
          <a:endParaRPr lang="en-US" sz="1300" dirty="0">
            <a:latin typeface="+mn-lt"/>
          </a:endParaRPr>
        </a:p>
      </dgm:t>
    </dgm:pt>
    <dgm:pt modelId="{C697F011-CD7A-4B73-9DBA-8091779652B2}" type="parTrans" cxnId="{DBBF9AAD-FB4C-49B2-B610-21B9871CF8E7}">
      <dgm:prSet/>
      <dgm:spPr/>
      <dgm:t>
        <a:bodyPr/>
        <a:lstStyle/>
        <a:p>
          <a:endParaRPr lang="en-US" sz="1300">
            <a:latin typeface="+mn-lt"/>
          </a:endParaRPr>
        </a:p>
      </dgm:t>
    </dgm:pt>
    <dgm:pt modelId="{EA1FC46C-2100-473D-9406-32AEE5B11A4B}" type="sibTrans" cxnId="{DBBF9AAD-FB4C-49B2-B610-21B9871CF8E7}">
      <dgm:prSet/>
      <dgm:spPr/>
      <dgm:t>
        <a:bodyPr/>
        <a:lstStyle/>
        <a:p>
          <a:endParaRPr lang="en-US" sz="1300">
            <a:latin typeface="+mn-lt"/>
          </a:endParaRPr>
        </a:p>
      </dgm:t>
    </dgm:pt>
    <dgm:pt modelId="{B717ED0A-3681-4675-B9A9-AF50DFDE789D}">
      <dgm:prSet custT="1"/>
      <dgm:spPr>
        <a:ln>
          <a:noFill/>
        </a:ln>
        <a:effectLst/>
        <a:scene3d>
          <a:camera prst="orthographicFront">
            <a:rot lat="0" lon="0" rev="0"/>
          </a:camera>
          <a:lightRig rig="contrasting" dir="t">
            <a:rot lat="0" lon="0" rev="7800000"/>
          </a:lightRig>
        </a:scene3d>
        <a:sp3d>
          <a:bevelT w="139700" h="139700"/>
        </a:sp3d>
      </dgm:spPr>
      <dgm:t>
        <a:bodyPr/>
        <a:lstStyle/>
        <a:p>
          <a:pPr rtl="0"/>
          <a:r>
            <a:rPr lang="fr-BE" sz="1300" b="1" dirty="0">
              <a:latin typeface="+mn-lt"/>
            </a:rPr>
            <a:t>National </a:t>
          </a:r>
          <a:r>
            <a:rPr lang="fr-BE" sz="1300" b="1" dirty="0" err="1">
              <a:latin typeface="+mn-lt"/>
            </a:rPr>
            <a:t>SOCs</a:t>
          </a:r>
          <a:r>
            <a:rPr lang="fr-BE" sz="1300" b="1" dirty="0">
              <a:latin typeface="+mn-lt"/>
            </a:rPr>
            <a:t> (Joint </a:t>
          </a:r>
          <a:r>
            <a:rPr lang="fr-BE" sz="1300" b="1" dirty="0" err="1">
              <a:latin typeface="+mn-lt"/>
            </a:rPr>
            <a:t>Procurement</a:t>
          </a:r>
          <a:r>
            <a:rPr lang="fr-BE" sz="1300" b="1" dirty="0">
              <a:latin typeface="+mn-lt"/>
            </a:rPr>
            <a:t> budget 15M€)</a:t>
          </a:r>
          <a:endParaRPr lang="en-US" sz="1300" dirty="0">
            <a:latin typeface="+mn-lt"/>
          </a:endParaRPr>
        </a:p>
      </dgm:t>
    </dgm:pt>
    <dgm:pt modelId="{DB3F7638-0C30-45C4-9D82-C02CFD326B83}" type="parTrans" cxnId="{42D93AEB-A0A1-4C05-AF8A-113C82534C93}">
      <dgm:prSet/>
      <dgm:spPr/>
      <dgm:t>
        <a:bodyPr/>
        <a:lstStyle/>
        <a:p>
          <a:endParaRPr lang="en-US" sz="1300">
            <a:latin typeface="+mn-lt"/>
          </a:endParaRPr>
        </a:p>
      </dgm:t>
    </dgm:pt>
    <dgm:pt modelId="{CAABD0F7-8966-4F20-9CCE-F7EDA736602E}" type="sibTrans" cxnId="{42D93AEB-A0A1-4C05-AF8A-113C82534C93}">
      <dgm:prSet/>
      <dgm:spPr/>
      <dgm:t>
        <a:bodyPr/>
        <a:lstStyle/>
        <a:p>
          <a:endParaRPr lang="en-US" sz="1300">
            <a:latin typeface="+mn-lt"/>
          </a:endParaRPr>
        </a:p>
      </dgm:t>
    </dgm:pt>
    <dgm:pt modelId="{175C39A6-206A-410D-9339-CA501747756E}">
      <dgm:prSet custT="1"/>
      <dgm:spPr>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GB" sz="1300" b="1" dirty="0">
              <a:latin typeface="+mn-lt"/>
            </a:rPr>
            <a:t>DIGITAL-ECCC-2024-DEPLOY-CYBER-07-KEYTECH</a:t>
          </a:r>
          <a:endParaRPr lang="it-IT" sz="1300" dirty="0">
            <a:latin typeface="+mn-lt"/>
          </a:endParaRPr>
        </a:p>
      </dgm:t>
    </dgm:pt>
    <dgm:pt modelId="{28AE3D28-78A4-485F-B6E1-B75C157E02BA}" type="parTrans" cxnId="{6F41A34B-96DA-49E7-9E63-59D52D4AE6F8}">
      <dgm:prSet/>
      <dgm:spPr/>
      <dgm:t>
        <a:bodyPr/>
        <a:lstStyle/>
        <a:p>
          <a:endParaRPr lang="en-US" sz="1300">
            <a:latin typeface="+mn-lt"/>
          </a:endParaRPr>
        </a:p>
      </dgm:t>
    </dgm:pt>
    <dgm:pt modelId="{AB64DFF4-BC0C-4A37-8EBC-DC6888364BD2}" type="sibTrans" cxnId="{6F41A34B-96DA-49E7-9E63-59D52D4AE6F8}">
      <dgm:prSet/>
      <dgm:spPr/>
      <dgm:t>
        <a:bodyPr/>
        <a:lstStyle/>
        <a:p>
          <a:endParaRPr lang="en-US" sz="1300">
            <a:latin typeface="+mn-lt"/>
          </a:endParaRPr>
        </a:p>
      </dgm:t>
    </dgm:pt>
    <dgm:pt modelId="{C384DD2A-E6B4-45BA-B215-B3ED9318BAF6}">
      <dgm:prSet custT="1"/>
      <dgm:spPr>
        <a:ln>
          <a:noFill/>
        </a:ln>
        <a:effectLst/>
        <a:scene3d>
          <a:camera prst="orthographicFront">
            <a:rot lat="0" lon="0" rev="0"/>
          </a:camera>
          <a:lightRig rig="contrasting" dir="t">
            <a:rot lat="0" lon="0" rev="7800000"/>
          </a:lightRig>
        </a:scene3d>
        <a:sp3d>
          <a:bevelT w="139700" h="139700"/>
        </a:sp3d>
      </dgm:spPr>
      <dgm:t>
        <a:bodyPr/>
        <a:lstStyle/>
        <a:p>
          <a:r>
            <a:rPr lang="en-GB" sz="1300" b="1" dirty="0">
              <a:latin typeface="+mn-lt"/>
            </a:rPr>
            <a:t>Development and Deployment of Advanced Key Technologies</a:t>
          </a:r>
          <a:endParaRPr lang="en-US" sz="1300" dirty="0">
            <a:latin typeface="+mn-lt"/>
          </a:endParaRPr>
        </a:p>
      </dgm:t>
    </dgm:pt>
    <dgm:pt modelId="{7434E44B-3618-43E6-9DA7-51364CB9BCE1}" type="parTrans" cxnId="{71F37264-99F2-4684-82AF-1271A71795E4}">
      <dgm:prSet/>
      <dgm:spPr/>
      <dgm:t>
        <a:bodyPr/>
        <a:lstStyle/>
        <a:p>
          <a:endParaRPr lang="en-US" sz="1300">
            <a:latin typeface="+mn-lt"/>
          </a:endParaRPr>
        </a:p>
      </dgm:t>
    </dgm:pt>
    <dgm:pt modelId="{14EBFC77-43C1-4691-A26A-A1C555955802}" type="sibTrans" cxnId="{71F37264-99F2-4684-82AF-1271A71795E4}">
      <dgm:prSet/>
      <dgm:spPr/>
      <dgm:t>
        <a:bodyPr/>
        <a:lstStyle/>
        <a:p>
          <a:endParaRPr lang="en-US" sz="1300">
            <a:latin typeface="+mn-lt"/>
          </a:endParaRPr>
        </a:p>
      </dgm:t>
    </dgm:pt>
    <dgm:pt modelId="{0606124F-BAB7-429B-897D-6FA288590CD9}">
      <dgm:prSet custT="1"/>
      <dgm:spPr>
        <a:ln>
          <a:noFill/>
        </a:ln>
        <a:effectLst/>
        <a:scene3d>
          <a:camera prst="orthographicFront">
            <a:rot lat="0" lon="0" rev="0"/>
          </a:camera>
          <a:lightRig rig="contrasting" dir="t">
            <a:rot lat="0" lon="0" rev="7800000"/>
          </a:lightRig>
        </a:scene3d>
        <a:sp3d>
          <a:bevelT w="139700" h="139700"/>
        </a:sp3d>
      </dgm:spPr>
      <dgm:t>
        <a:bodyPr/>
        <a:lstStyle/>
        <a:p>
          <a:r>
            <a:rPr lang="en-GB" sz="1300" b="1" dirty="0">
              <a:latin typeface="+mn-lt"/>
            </a:rPr>
            <a:t>Preparedness Support and Mutual Assistance, Targeting Larger Industrial Operations and Installations</a:t>
          </a:r>
          <a:endParaRPr lang="en-US" sz="1300" dirty="0">
            <a:latin typeface="+mn-lt"/>
          </a:endParaRPr>
        </a:p>
      </dgm:t>
    </dgm:pt>
    <dgm:pt modelId="{46739475-0A5F-4774-B650-5A991B5709CA}" type="parTrans" cxnId="{046E65E2-CCD4-4CD5-B910-E9748C7A81D9}">
      <dgm:prSet/>
      <dgm:spPr/>
      <dgm:t>
        <a:bodyPr/>
        <a:lstStyle/>
        <a:p>
          <a:endParaRPr lang="en-US" sz="1300">
            <a:latin typeface="+mn-lt"/>
          </a:endParaRPr>
        </a:p>
      </dgm:t>
    </dgm:pt>
    <dgm:pt modelId="{5D600022-4582-4765-B88A-306ACE032AF0}" type="sibTrans" cxnId="{046E65E2-CCD4-4CD5-B910-E9748C7A81D9}">
      <dgm:prSet/>
      <dgm:spPr/>
      <dgm:t>
        <a:bodyPr/>
        <a:lstStyle/>
        <a:p>
          <a:endParaRPr lang="en-US" sz="1300">
            <a:latin typeface="+mn-lt"/>
          </a:endParaRPr>
        </a:p>
      </dgm:t>
    </dgm:pt>
    <dgm:pt modelId="{0B25A209-A94E-4898-A073-452485F08471}">
      <dgm:prSet custT="1"/>
      <dgm:spPr>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pPr rtl="0"/>
          <a:r>
            <a:rPr lang="en-GB" sz="1300" b="1" dirty="0"/>
            <a:t>DIGITAL-ECCC-2024-DEPLOY-CYBER-07-CYBERSEC-02</a:t>
          </a:r>
          <a:r>
            <a:rPr lang="en-GB" sz="1300" b="1" dirty="0">
              <a:latin typeface="Calibri Light" panose="020F0302020204030204"/>
            </a:rPr>
            <a:t> </a:t>
          </a:r>
          <a:endParaRPr lang="en-US" sz="1300" dirty="0">
            <a:latin typeface="+mn-lt"/>
          </a:endParaRPr>
        </a:p>
      </dgm:t>
    </dgm:pt>
    <dgm:pt modelId="{DCC58199-1BBB-435D-A64B-46B806CF814B}" type="parTrans" cxnId="{4F6B6569-4519-42E5-82B0-F783C41D77FD}">
      <dgm:prSet/>
      <dgm:spPr/>
      <dgm:t>
        <a:bodyPr/>
        <a:lstStyle/>
        <a:p>
          <a:endParaRPr lang="en-US" sz="1300"/>
        </a:p>
      </dgm:t>
    </dgm:pt>
    <dgm:pt modelId="{0026C5A6-CD84-44D2-B9CD-9DF086FF0D40}" type="sibTrans" cxnId="{4F6B6569-4519-42E5-82B0-F783C41D77FD}">
      <dgm:prSet/>
      <dgm:spPr/>
      <dgm:t>
        <a:bodyPr/>
        <a:lstStyle/>
        <a:p>
          <a:endParaRPr lang="en-US" sz="1300"/>
        </a:p>
      </dgm:t>
    </dgm:pt>
    <dgm:pt modelId="{4A7AFF1C-61FE-4628-9C1C-C339CBAC7050}">
      <dgm:prSet custT="1"/>
      <dgm:spPr>
        <a:ln>
          <a:noFill/>
        </a:ln>
        <a:effectLst/>
        <a:scene3d>
          <a:camera prst="orthographicFront">
            <a:rot lat="0" lon="0" rev="0"/>
          </a:camera>
          <a:lightRig rig="contrasting" dir="t">
            <a:rot lat="0" lon="0" rev="7800000"/>
          </a:lightRig>
        </a:scene3d>
        <a:sp3d>
          <a:bevelT w="139700" h="139700"/>
        </a:sp3d>
      </dgm:spPr>
      <dgm:t>
        <a:bodyPr/>
        <a:lstStyle/>
        <a:p>
          <a:pPr rtl="0"/>
          <a:r>
            <a:rPr lang="en-GB" sz="1300" b="1" dirty="0"/>
            <a:t>Support for Implementation of EU Legislation on Cybersecurity and National Cybersecurity Strategies (2024)</a:t>
          </a:r>
          <a:r>
            <a:rPr lang="en-GB" sz="1300" b="1" dirty="0">
              <a:latin typeface="Calibri Light" panose="020F0302020204030204"/>
            </a:rPr>
            <a:t> </a:t>
          </a:r>
          <a:endParaRPr lang="en-US" sz="1300" dirty="0"/>
        </a:p>
      </dgm:t>
    </dgm:pt>
    <dgm:pt modelId="{BF22EDE3-32B1-41B3-A689-800C44FC7F0C}" type="parTrans" cxnId="{6C040E12-558F-4FC4-AA62-0296642709A2}">
      <dgm:prSet/>
      <dgm:spPr/>
      <dgm:t>
        <a:bodyPr/>
        <a:lstStyle/>
        <a:p>
          <a:endParaRPr lang="en-US" sz="1300"/>
        </a:p>
      </dgm:t>
    </dgm:pt>
    <dgm:pt modelId="{3CD71637-74D9-48DC-B23B-5212E4BDAA6B}" type="sibTrans" cxnId="{6C040E12-558F-4FC4-AA62-0296642709A2}">
      <dgm:prSet/>
      <dgm:spPr/>
      <dgm:t>
        <a:bodyPr/>
        <a:lstStyle/>
        <a:p>
          <a:endParaRPr lang="en-US" sz="1300"/>
        </a:p>
      </dgm:t>
    </dgm:pt>
    <dgm:pt modelId="{CFF095C4-C1BE-42B3-A27A-DFA1898F8DF1}" type="pres">
      <dgm:prSet presAssocID="{60E88275-C1B0-44D7-A7D4-40226FE52870}" presName="linear" presStyleCnt="0">
        <dgm:presLayoutVars>
          <dgm:dir/>
          <dgm:animLvl val="lvl"/>
          <dgm:resizeHandles val="exact"/>
        </dgm:presLayoutVars>
      </dgm:prSet>
      <dgm:spPr/>
    </dgm:pt>
    <dgm:pt modelId="{4C61C92D-69A8-4559-8596-C349B2B29FD9}" type="pres">
      <dgm:prSet presAssocID="{465CD6B8-8EF1-47D5-AD86-18944FFCAD4F}" presName="parentLin" presStyleCnt="0"/>
      <dgm:spPr>
        <a:ln>
          <a:noFill/>
        </a:ln>
        <a:effectLst/>
        <a:scene3d>
          <a:camera prst="orthographicFront">
            <a:rot lat="0" lon="0" rev="0"/>
          </a:camera>
          <a:lightRig rig="contrasting" dir="t">
            <a:rot lat="0" lon="0" rev="7800000"/>
          </a:lightRig>
        </a:scene3d>
        <a:sp3d>
          <a:bevelT w="139700" h="139700"/>
        </a:sp3d>
      </dgm:spPr>
    </dgm:pt>
    <dgm:pt modelId="{2EEEABFA-AD7D-4329-A987-0EA30BB7D5F6}" type="pres">
      <dgm:prSet presAssocID="{465CD6B8-8EF1-47D5-AD86-18944FFCAD4F}" presName="parentLeftMargin" presStyleLbl="node1" presStyleIdx="0" presStyleCnt="6"/>
      <dgm:spPr/>
    </dgm:pt>
    <dgm:pt modelId="{D44D5F78-2EC9-4F73-AEE6-D04AEFED3E5F}" type="pres">
      <dgm:prSet presAssocID="{465CD6B8-8EF1-47D5-AD86-18944FFCAD4F}" presName="parentText" presStyleLbl="node1" presStyleIdx="0" presStyleCnt="6">
        <dgm:presLayoutVars>
          <dgm:chMax val="0"/>
          <dgm:bulletEnabled val="1"/>
        </dgm:presLayoutVars>
      </dgm:prSet>
      <dgm:spPr/>
    </dgm:pt>
    <dgm:pt modelId="{D36AD360-6D5E-4C1E-B6DE-5EFB7F558E1B}" type="pres">
      <dgm:prSet presAssocID="{465CD6B8-8EF1-47D5-AD86-18944FFCAD4F}" presName="negativeSpace" presStyleCnt="0"/>
      <dgm:spPr>
        <a:ln>
          <a:noFill/>
        </a:ln>
        <a:effectLst/>
        <a:scene3d>
          <a:camera prst="orthographicFront">
            <a:rot lat="0" lon="0" rev="0"/>
          </a:camera>
          <a:lightRig rig="contrasting" dir="t">
            <a:rot lat="0" lon="0" rev="7800000"/>
          </a:lightRig>
        </a:scene3d>
        <a:sp3d>
          <a:bevelT w="139700" h="139700"/>
        </a:sp3d>
      </dgm:spPr>
    </dgm:pt>
    <dgm:pt modelId="{FD05CDB7-3B9B-45B4-8AAF-9E5EA7441FFA}" type="pres">
      <dgm:prSet presAssocID="{465CD6B8-8EF1-47D5-AD86-18944FFCAD4F}" presName="childText" presStyleLbl="conFgAcc1" presStyleIdx="0" presStyleCnt="6" custLinFactNeighborX="177" custLinFactNeighborY="13280">
        <dgm:presLayoutVars>
          <dgm:bulletEnabled val="1"/>
        </dgm:presLayoutVars>
      </dgm:prSet>
      <dgm:spPr/>
    </dgm:pt>
    <dgm:pt modelId="{71533AD3-C1C3-484E-8E60-6208A72D7AAF}" type="pres">
      <dgm:prSet presAssocID="{E95CEADF-2E93-4409-A9A5-8375334EB9D6}" presName="spaceBetweenRectangles" presStyleCnt="0"/>
      <dgm:spPr>
        <a:ln>
          <a:noFill/>
        </a:ln>
        <a:effectLst/>
        <a:scene3d>
          <a:camera prst="orthographicFront">
            <a:rot lat="0" lon="0" rev="0"/>
          </a:camera>
          <a:lightRig rig="contrasting" dir="t">
            <a:rot lat="0" lon="0" rev="7800000"/>
          </a:lightRig>
        </a:scene3d>
        <a:sp3d>
          <a:bevelT w="139700" h="139700"/>
        </a:sp3d>
      </dgm:spPr>
    </dgm:pt>
    <dgm:pt modelId="{3EA244A8-9DB1-417D-868D-F8E6027F6677}" type="pres">
      <dgm:prSet presAssocID="{68302575-83C8-418B-B34F-E93620BAE06B}" presName="parentLin" presStyleCnt="0"/>
      <dgm:spPr>
        <a:ln>
          <a:noFill/>
        </a:ln>
        <a:effectLst/>
        <a:scene3d>
          <a:camera prst="orthographicFront">
            <a:rot lat="0" lon="0" rev="0"/>
          </a:camera>
          <a:lightRig rig="contrasting" dir="t">
            <a:rot lat="0" lon="0" rev="7800000"/>
          </a:lightRig>
        </a:scene3d>
        <a:sp3d>
          <a:bevelT w="139700" h="139700"/>
        </a:sp3d>
      </dgm:spPr>
    </dgm:pt>
    <dgm:pt modelId="{537659D8-3B50-4DC5-AC92-7F66CDCCB591}" type="pres">
      <dgm:prSet presAssocID="{68302575-83C8-418B-B34F-E93620BAE06B}" presName="parentLeftMargin" presStyleLbl="node1" presStyleIdx="0" presStyleCnt="6"/>
      <dgm:spPr/>
    </dgm:pt>
    <dgm:pt modelId="{AAD64968-7417-4AC7-8D1E-9D06D3B2AA70}" type="pres">
      <dgm:prSet presAssocID="{68302575-83C8-418B-B34F-E93620BAE06B}" presName="parentText" presStyleLbl="node1" presStyleIdx="1" presStyleCnt="6">
        <dgm:presLayoutVars>
          <dgm:chMax val="0"/>
          <dgm:bulletEnabled val="1"/>
        </dgm:presLayoutVars>
      </dgm:prSet>
      <dgm:spPr/>
    </dgm:pt>
    <dgm:pt modelId="{C2536CF5-E42E-40E9-875E-8AC3BABC4009}" type="pres">
      <dgm:prSet presAssocID="{68302575-83C8-418B-B34F-E93620BAE06B}" presName="negativeSpace" presStyleCnt="0"/>
      <dgm:spPr>
        <a:ln>
          <a:noFill/>
        </a:ln>
        <a:effectLst/>
        <a:scene3d>
          <a:camera prst="orthographicFront">
            <a:rot lat="0" lon="0" rev="0"/>
          </a:camera>
          <a:lightRig rig="contrasting" dir="t">
            <a:rot lat="0" lon="0" rev="7800000"/>
          </a:lightRig>
        </a:scene3d>
        <a:sp3d>
          <a:bevelT w="139700" h="139700"/>
        </a:sp3d>
      </dgm:spPr>
    </dgm:pt>
    <dgm:pt modelId="{E5A404C7-7CFE-4D94-A034-58B9188D2637}" type="pres">
      <dgm:prSet presAssocID="{68302575-83C8-418B-B34F-E93620BAE06B}" presName="childText" presStyleLbl="conFgAcc1" presStyleIdx="1" presStyleCnt="6">
        <dgm:presLayoutVars>
          <dgm:bulletEnabled val="1"/>
        </dgm:presLayoutVars>
      </dgm:prSet>
      <dgm:spPr/>
    </dgm:pt>
    <dgm:pt modelId="{FBB54BFC-2A32-4817-A714-5393F050EE01}" type="pres">
      <dgm:prSet presAssocID="{793EF455-E42F-487D-95C0-CA941437B098}" presName="spaceBetweenRectangles" presStyleCnt="0"/>
      <dgm:spPr>
        <a:ln>
          <a:noFill/>
        </a:ln>
        <a:effectLst/>
        <a:scene3d>
          <a:camera prst="orthographicFront">
            <a:rot lat="0" lon="0" rev="0"/>
          </a:camera>
          <a:lightRig rig="contrasting" dir="t">
            <a:rot lat="0" lon="0" rev="7800000"/>
          </a:lightRig>
        </a:scene3d>
        <a:sp3d>
          <a:bevelT w="139700" h="139700"/>
        </a:sp3d>
      </dgm:spPr>
    </dgm:pt>
    <dgm:pt modelId="{8DB8CC33-EA51-4B90-9091-332071378D41}" type="pres">
      <dgm:prSet presAssocID="{A13FBFCD-9073-4905-85B1-FF17B619AFB2}" presName="parentLin" presStyleCnt="0"/>
      <dgm:spPr>
        <a:ln>
          <a:noFill/>
        </a:ln>
        <a:effectLst/>
        <a:scene3d>
          <a:camera prst="orthographicFront">
            <a:rot lat="0" lon="0" rev="0"/>
          </a:camera>
          <a:lightRig rig="contrasting" dir="t">
            <a:rot lat="0" lon="0" rev="7800000"/>
          </a:lightRig>
        </a:scene3d>
        <a:sp3d>
          <a:bevelT w="139700" h="139700"/>
        </a:sp3d>
      </dgm:spPr>
    </dgm:pt>
    <dgm:pt modelId="{27158900-AD9B-44BE-8DE0-1CC49D73117B}" type="pres">
      <dgm:prSet presAssocID="{A13FBFCD-9073-4905-85B1-FF17B619AFB2}" presName="parentLeftMargin" presStyleLbl="node1" presStyleIdx="1" presStyleCnt="6"/>
      <dgm:spPr/>
    </dgm:pt>
    <dgm:pt modelId="{3ED21792-DF72-4EC6-84AE-A7EACC4B8BB1}" type="pres">
      <dgm:prSet presAssocID="{A13FBFCD-9073-4905-85B1-FF17B619AFB2}" presName="parentText" presStyleLbl="node1" presStyleIdx="2" presStyleCnt="6">
        <dgm:presLayoutVars>
          <dgm:chMax val="0"/>
          <dgm:bulletEnabled val="1"/>
        </dgm:presLayoutVars>
      </dgm:prSet>
      <dgm:spPr/>
    </dgm:pt>
    <dgm:pt modelId="{E25F0EDD-28A0-4AA8-A8F1-FF5F314D6E68}" type="pres">
      <dgm:prSet presAssocID="{A13FBFCD-9073-4905-85B1-FF17B619AFB2}" presName="negativeSpace" presStyleCnt="0"/>
      <dgm:spPr>
        <a:ln>
          <a:noFill/>
        </a:ln>
        <a:effectLst/>
        <a:scene3d>
          <a:camera prst="orthographicFront">
            <a:rot lat="0" lon="0" rev="0"/>
          </a:camera>
          <a:lightRig rig="contrasting" dir="t">
            <a:rot lat="0" lon="0" rev="7800000"/>
          </a:lightRig>
        </a:scene3d>
        <a:sp3d>
          <a:bevelT w="139700" h="139700"/>
        </a:sp3d>
      </dgm:spPr>
    </dgm:pt>
    <dgm:pt modelId="{A5E50788-67FC-4B07-9FAD-E6E497467B33}" type="pres">
      <dgm:prSet presAssocID="{A13FBFCD-9073-4905-85B1-FF17B619AFB2}" presName="childText" presStyleLbl="conFgAcc1" presStyleIdx="2" presStyleCnt="6">
        <dgm:presLayoutVars>
          <dgm:bulletEnabled val="1"/>
        </dgm:presLayoutVars>
      </dgm:prSet>
      <dgm:spPr/>
    </dgm:pt>
    <dgm:pt modelId="{D0EB3368-D86B-46F2-AF0C-11F6FBFE1800}" type="pres">
      <dgm:prSet presAssocID="{F3133A98-F01F-4278-9B07-42F30D89CE1E}" presName="spaceBetweenRectangles" presStyleCnt="0"/>
      <dgm:spPr>
        <a:ln>
          <a:noFill/>
        </a:ln>
        <a:effectLst/>
        <a:scene3d>
          <a:camera prst="orthographicFront">
            <a:rot lat="0" lon="0" rev="0"/>
          </a:camera>
          <a:lightRig rig="contrasting" dir="t">
            <a:rot lat="0" lon="0" rev="7800000"/>
          </a:lightRig>
        </a:scene3d>
        <a:sp3d>
          <a:bevelT w="139700" h="139700"/>
        </a:sp3d>
      </dgm:spPr>
    </dgm:pt>
    <dgm:pt modelId="{3CF5FEC8-53F7-4D1A-9704-85B271ACD996}" type="pres">
      <dgm:prSet presAssocID="{175C39A6-206A-410D-9339-CA501747756E}" presName="parentLin" presStyleCnt="0"/>
      <dgm:spPr>
        <a:ln>
          <a:noFill/>
        </a:ln>
        <a:effectLst/>
        <a:scene3d>
          <a:camera prst="orthographicFront">
            <a:rot lat="0" lon="0" rev="0"/>
          </a:camera>
          <a:lightRig rig="contrasting" dir="t">
            <a:rot lat="0" lon="0" rev="7800000"/>
          </a:lightRig>
        </a:scene3d>
        <a:sp3d>
          <a:bevelT w="139700" h="139700"/>
        </a:sp3d>
      </dgm:spPr>
    </dgm:pt>
    <dgm:pt modelId="{BFA61B8D-06E6-42CF-9FA4-7C77B7BE337E}" type="pres">
      <dgm:prSet presAssocID="{175C39A6-206A-410D-9339-CA501747756E}" presName="parentLeftMargin" presStyleLbl="node1" presStyleIdx="2" presStyleCnt="6"/>
      <dgm:spPr/>
    </dgm:pt>
    <dgm:pt modelId="{EEC83124-360B-4E9F-9A59-1E54C892EBC0}" type="pres">
      <dgm:prSet presAssocID="{175C39A6-206A-410D-9339-CA501747756E}" presName="parentText" presStyleLbl="node1" presStyleIdx="3" presStyleCnt="6">
        <dgm:presLayoutVars>
          <dgm:chMax val="0"/>
          <dgm:bulletEnabled val="1"/>
        </dgm:presLayoutVars>
      </dgm:prSet>
      <dgm:spPr/>
    </dgm:pt>
    <dgm:pt modelId="{80019887-3DC9-4DE3-A056-20ECD23D30AF}" type="pres">
      <dgm:prSet presAssocID="{175C39A6-206A-410D-9339-CA501747756E}" presName="negativeSpace" presStyleCnt="0"/>
      <dgm:spPr>
        <a:ln>
          <a:noFill/>
        </a:ln>
        <a:effectLst/>
        <a:scene3d>
          <a:camera prst="orthographicFront">
            <a:rot lat="0" lon="0" rev="0"/>
          </a:camera>
          <a:lightRig rig="contrasting" dir="t">
            <a:rot lat="0" lon="0" rev="7800000"/>
          </a:lightRig>
        </a:scene3d>
        <a:sp3d>
          <a:bevelT w="139700" h="139700"/>
        </a:sp3d>
      </dgm:spPr>
    </dgm:pt>
    <dgm:pt modelId="{53AB2F7A-58BC-4ADD-A60F-30C6BC94BFFA}" type="pres">
      <dgm:prSet presAssocID="{175C39A6-206A-410D-9339-CA501747756E}" presName="childText" presStyleLbl="conFgAcc1" presStyleIdx="3" presStyleCnt="6">
        <dgm:presLayoutVars>
          <dgm:bulletEnabled val="1"/>
        </dgm:presLayoutVars>
      </dgm:prSet>
      <dgm:spPr/>
    </dgm:pt>
    <dgm:pt modelId="{83190777-18D0-4D96-A20B-2011EA0B9AF6}" type="pres">
      <dgm:prSet presAssocID="{AB64DFF4-BC0C-4A37-8EBC-DC6888364BD2}" presName="spaceBetweenRectangles" presStyleCnt="0"/>
      <dgm:spPr>
        <a:ln>
          <a:noFill/>
        </a:ln>
        <a:effectLst/>
        <a:scene3d>
          <a:camera prst="orthographicFront">
            <a:rot lat="0" lon="0" rev="0"/>
          </a:camera>
          <a:lightRig rig="contrasting" dir="t">
            <a:rot lat="0" lon="0" rev="7800000"/>
          </a:lightRig>
        </a:scene3d>
        <a:sp3d>
          <a:bevelT w="139700" h="139700"/>
        </a:sp3d>
      </dgm:spPr>
    </dgm:pt>
    <dgm:pt modelId="{58FB02DD-BF9F-4253-A161-ECE37B6BD0FA}" type="pres">
      <dgm:prSet presAssocID="{82442966-5534-4ECB-A645-F8DB02473605}" presName="parentLin" presStyleCnt="0"/>
      <dgm:spPr>
        <a:ln>
          <a:noFill/>
        </a:ln>
        <a:effectLst/>
        <a:scene3d>
          <a:camera prst="orthographicFront">
            <a:rot lat="0" lon="0" rev="0"/>
          </a:camera>
          <a:lightRig rig="contrasting" dir="t">
            <a:rot lat="0" lon="0" rev="7800000"/>
          </a:lightRig>
        </a:scene3d>
        <a:sp3d>
          <a:bevelT w="139700" h="139700"/>
        </a:sp3d>
      </dgm:spPr>
    </dgm:pt>
    <dgm:pt modelId="{633A4C87-6296-48D0-B383-778EBCE65D05}" type="pres">
      <dgm:prSet presAssocID="{82442966-5534-4ECB-A645-F8DB02473605}" presName="parentLeftMargin" presStyleLbl="node1" presStyleIdx="3" presStyleCnt="6"/>
      <dgm:spPr/>
    </dgm:pt>
    <dgm:pt modelId="{4360CDBE-7D4C-4017-903E-0D40DF224D37}" type="pres">
      <dgm:prSet presAssocID="{82442966-5534-4ECB-A645-F8DB02473605}" presName="parentText" presStyleLbl="node1" presStyleIdx="4" presStyleCnt="6">
        <dgm:presLayoutVars>
          <dgm:chMax val="0"/>
          <dgm:bulletEnabled val="1"/>
        </dgm:presLayoutVars>
      </dgm:prSet>
      <dgm:spPr/>
    </dgm:pt>
    <dgm:pt modelId="{4D5A140B-6227-452E-A19D-134138D213C7}" type="pres">
      <dgm:prSet presAssocID="{82442966-5534-4ECB-A645-F8DB02473605}" presName="negativeSpace" presStyleCnt="0"/>
      <dgm:spPr>
        <a:ln>
          <a:noFill/>
        </a:ln>
        <a:effectLst/>
        <a:scene3d>
          <a:camera prst="orthographicFront">
            <a:rot lat="0" lon="0" rev="0"/>
          </a:camera>
          <a:lightRig rig="contrasting" dir="t">
            <a:rot lat="0" lon="0" rev="7800000"/>
          </a:lightRig>
        </a:scene3d>
        <a:sp3d>
          <a:bevelT w="139700" h="139700"/>
        </a:sp3d>
      </dgm:spPr>
    </dgm:pt>
    <dgm:pt modelId="{9153CE6A-A863-4B43-B8F0-C805086FF4E1}" type="pres">
      <dgm:prSet presAssocID="{82442966-5534-4ECB-A645-F8DB02473605}" presName="childText" presStyleLbl="conFgAcc1" presStyleIdx="4" presStyleCnt="6">
        <dgm:presLayoutVars>
          <dgm:bulletEnabled val="1"/>
        </dgm:presLayoutVars>
      </dgm:prSet>
      <dgm:spPr/>
    </dgm:pt>
    <dgm:pt modelId="{BE9D7572-5D48-4162-977D-4FB3B8976E15}" type="pres">
      <dgm:prSet presAssocID="{E06DE508-E178-48A8-BE49-962E1D799F57}" presName="spaceBetweenRectangles" presStyleCnt="0"/>
      <dgm:spPr>
        <a:ln>
          <a:noFill/>
        </a:ln>
        <a:effectLst/>
        <a:scene3d>
          <a:camera prst="orthographicFront">
            <a:rot lat="0" lon="0" rev="0"/>
          </a:camera>
          <a:lightRig rig="contrasting" dir="t">
            <a:rot lat="0" lon="0" rev="7800000"/>
          </a:lightRig>
        </a:scene3d>
        <a:sp3d>
          <a:bevelT w="139700" h="139700"/>
        </a:sp3d>
      </dgm:spPr>
    </dgm:pt>
    <dgm:pt modelId="{07AF1A6D-7B7E-4705-B998-876F016C277B}" type="pres">
      <dgm:prSet presAssocID="{0B25A209-A94E-4898-A073-452485F08471}" presName="parentLin" presStyleCnt="0"/>
      <dgm:spPr>
        <a:ln>
          <a:noFill/>
        </a:ln>
        <a:effectLst/>
        <a:scene3d>
          <a:camera prst="orthographicFront">
            <a:rot lat="0" lon="0" rev="0"/>
          </a:camera>
          <a:lightRig rig="contrasting" dir="t">
            <a:rot lat="0" lon="0" rev="7800000"/>
          </a:lightRig>
        </a:scene3d>
        <a:sp3d>
          <a:bevelT w="139700" h="139700"/>
        </a:sp3d>
      </dgm:spPr>
    </dgm:pt>
    <dgm:pt modelId="{B479DA35-B340-46E9-96DB-C35EFDDE5D91}" type="pres">
      <dgm:prSet presAssocID="{0B25A209-A94E-4898-A073-452485F08471}" presName="parentLeftMargin" presStyleLbl="node1" presStyleIdx="4" presStyleCnt="6"/>
      <dgm:spPr/>
    </dgm:pt>
    <dgm:pt modelId="{CB89A8CE-9064-40B5-B2C3-C6D8E0A953BD}" type="pres">
      <dgm:prSet presAssocID="{0B25A209-A94E-4898-A073-452485F08471}" presName="parentText" presStyleLbl="node1" presStyleIdx="5" presStyleCnt="6">
        <dgm:presLayoutVars>
          <dgm:chMax val="0"/>
          <dgm:bulletEnabled val="1"/>
        </dgm:presLayoutVars>
      </dgm:prSet>
      <dgm:spPr/>
    </dgm:pt>
    <dgm:pt modelId="{18E1E0CD-EA15-4AFD-8A48-D601B4A95A54}" type="pres">
      <dgm:prSet presAssocID="{0B25A209-A94E-4898-A073-452485F08471}" presName="negativeSpace" presStyleCnt="0"/>
      <dgm:spPr>
        <a:ln>
          <a:noFill/>
        </a:ln>
        <a:effectLst/>
        <a:scene3d>
          <a:camera prst="orthographicFront">
            <a:rot lat="0" lon="0" rev="0"/>
          </a:camera>
          <a:lightRig rig="contrasting" dir="t">
            <a:rot lat="0" lon="0" rev="7800000"/>
          </a:lightRig>
        </a:scene3d>
        <a:sp3d>
          <a:bevelT w="139700" h="139700"/>
        </a:sp3d>
      </dgm:spPr>
    </dgm:pt>
    <dgm:pt modelId="{2DBE38FE-2B2F-4538-9DEB-6E07995E9F9E}" type="pres">
      <dgm:prSet presAssocID="{0B25A209-A94E-4898-A073-452485F08471}" presName="childText" presStyleLbl="conFgAcc1" presStyleIdx="5" presStyleCnt="6">
        <dgm:presLayoutVars>
          <dgm:bulletEnabled val="1"/>
        </dgm:presLayoutVars>
      </dgm:prSet>
      <dgm:spPr/>
    </dgm:pt>
  </dgm:ptLst>
  <dgm:cxnLst>
    <dgm:cxn modelId="{E8665F01-E919-4C56-9B32-E81724729754}" type="presOf" srcId="{60E88275-C1B0-44D7-A7D4-40226FE52870}" destId="{CFF095C4-C1BE-42B3-A27A-DFA1898F8DF1}" srcOrd="0" destOrd="0" presId="urn:microsoft.com/office/officeart/2005/8/layout/list1"/>
    <dgm:cxn modelId="{7A9B0405-CA91-422E-99CB-0CB6F152486A}" type="presOf" srcId="{82442966-5534-4ECB-A645-F8DB02473605}" destId="{633A4C87-6296-48D0-B383-778EBCE65D05}" srcOrd="0" destOrd="0" presId="urn:microsoft.com/office/officeart/2005/8/layout/list1"/>
    <dgm:cxn modelId="{6C040E12-558F-4FC4-AA62-0296642709A2}" srcId="{0B25A209-A94E-4898-A073-452485F08471}" destId="{4A7AFF1C-61FE-4628-9C1C-C339CBAC7050}" srcOrd="0" destOrd="0" parTransId="{BF22EDE3-32B1-41B3-A689-800C44FC7F0C}" sibTransId="{3CD71637-74D9-48DC-B23B-5212E4BDAA6B}"/>
    <dgm:cxn modelId="{8F13E41F-88D6-45B9-8849-5CD9EE784890}" type="presOf" srcId="{465CD6B8-8EF1-47D5-AD86-18944FFCAD4F}" destId="{D44D5F78-2EC9-4F73-AEE6-D04AEFED3E5F}" srcOrd="1" destOrd="0" presId="urn:microsoft.com/office/officeart/2005/8/layout/list1"/>
    <dgm:cxn modelId="{FA035A25-BDE0-4C36-8B5F-F7DB73B8D01A}" type="presOf" srcId="{2AE5B775-0211-4164-8776-13EE4E042F1D}" destId="{A5E50788-67FC-4B07-9FAD-E6E497467B33}" srcOrd="0" destOrd="0" presId="urn:microsoft.com/office/officeart/2005/8/layout/list1"/>
    <dgm:cxn modelId="{1600C527-56DD-401E-8E4C-4A963F296F9C}" type="presOf" srcId="{0B25A209-A94E-4898-A073-452485F08471}" destId="{B479DA35-B340-46E9-96DB-C35EFDDE5D91}" srcOrd="0" destOrd="0" presId="urn:microsoft.com/office/officeart/2005/8/layout/list1"/>
    <dgm:cxn modelId="{1F35A030-BDDE-471C-969E-081C51D16B4D}" srcId="{60E88275-C1B0-44D7-A7D4-40226FE52870}" destId="{82442966-5534-4ECB-A645-F8DB02473605}" srcOrd="4" destOrd="0" parTransId="{150B86E6-86BE-44BD-AC96-EAD9A894DC5E}" sibTransId="{E06DE508-E178-48A8-BE49-962E1D799F57}"/>
    <dgm:cxn modelId="{F3A2C930-42BF-459F-8365-E4E09FF597BB}" type="presOf" srcId="{175C39A6-206A-410D-9339-CA501747756E}" destId="{EEC83124-360B-4E9F-9A59-1E54C892EBC0}" srcOrd="1" destOrd="0" presId="urn:microsoft.com/office/officeart/2005/8/layout/list1"/>
    <dgm:cxn modelId="{DA2FD136-A13F-4E47-B380-726CC62E506B}" type="presOf" srcId="{68302575-83C8-418B-B34F-E93620BAE06B}" destId="{537659D8-3B50-4DC5-AC92-7F66CDCCB591}" srcOrd="0" destOrd="0" presId="urn:microsoft.com/office/officeart/2005/8/layout/list1"/>
    <dgm:cxn modelId="{90B33941-AEE0-4940-A21E-8C0A076B84AF}" srcId="{60E88275-C1B0-44D7-A7D4-40226FE52870}" destId="{68302575-83C8-418B-B34F-E93620BAE06B}" srcOrd="1" destOrd="0" parTransId="{0D937983-6B38-45CD-876C-C596EC68E42E}" sibTransId="{793EF455-E42F-487D-95C0-CA941437B098}"/>
    <dgm:cxn modelId="{71F37264-99F2-4684-82AF-1271A71795E4}" srcId="{175C39A6-206A-410D-9339-CA501747756E}" destId="{C384DD2A-E6B4-45BA-B215-B3ED9318BAF6}" srcOrd="0" destOrd="0" parTransId="{7434E44B-3618-43E6-9DA7-51364CB9BCE1}" sibTransId="{14EBFC77-43C1-4691-A26A-A1C555955802}"/>
    <dgm:cxn modelId="{77ACDC45-8516-438C-B966-192A4CD26EE1}" type="presOf" srcId="{0606124F-BAB7-429B-897D-6FA288590CD9}" destId="{9153CE6A-A863-4B43-B8F0-C805086FF4E1}" srcOrd="0" destOrd="0" presId="urn:microsoft.com/office/officeart/2005/8/layout/list1"/>
    <dgm:cxn modelId="{4F6B6569-4519-42E5-82B0-F783C41D77FD}" srcId="{60E88275-C1B0-44D7-A7D4-40226FE52870}" destId="{0B25A209-A94E-4898-A073-452485F08471}" srcOrd="5" destOrd="0" parTransId="{DCC58199-1BBB-435D-A64B-46B806CF814B}" sibTransId="{0026C5A6-CD84-44D2-B9CD-9DF086FF0D40}"/>
    <dgm:cxn modelId="{EA70426A-13B6-40FD-BDE4-A88AEB68CCE7}" type="presOf" srcId="{68302575-83C8-418B-B34F-E93620BAE06B}" destId="{AAD64968-7417-4AC7-8D1E-9D06D3B2AA70}" srcOrd="1" destOrd="0" presId="urn:microsoft.com/office/officeart/2005/8/layout/list1"/>
    <dgm:cxn modelId="{6F41A34B-96DA-49E7-9E63-59D52D4AE6F8}" srcId="{60E88275-C1B0-44D7-A7D4-40226FE52870}" destId="{175C39A6-206A-410D-9339-CA501747756E}" srcOrd="3" destOrd="0" parTransId="{28AE3D28-78A4-485F-B6E1-B75C157E02BA}" sibTransId="{AB64DFF4-BC0C-4A37-8EBC-DC6888364BD2}"/>
    <dgm:cxn modelId="{B0C43D73-EF09-405C-8FE1-0C12D30EC889}" type="presOf" srcId="{B717ED0A-3681-4675-B9A9-AF50DFDE789D}" destId="{FD05CDB7-3B9B-45B4-8AAF-9E5EA7441FFA}" srcOrd="0" destOrd="0" presId="urn:microsoft.com/office/officeart/2005/8/layout/list1"/>
    <dgm:cxn modelId="{FC25007F-FC0A-4232-AD75-EF51C98EEF1B}" srcId="{60E88275-C1B0-44D7-A7D4-40226FE52870}" destId="{465CD6B8-8EF1-47D5-AD86-18944FFCAD4F}" srcOrd="0" destOrd="0" parTransId="{2E162EEF-FD9F-449E-BEFE-7407BA57DD46}" sibTransId="{E95CEADF-2E93-4409-A9A5-8375334EB9D6}"/>
    <dgm:cxn modelId="{E2542585-E3D5-4128-8D10-25AA97AE254F}" srcId="{60E88275-C1B0-44D7-A7D4-40226FE52870}" destId="{A13FBFCD-9073-4905-85B1-FF17B619AFB2}" srcOrd="2" destOrd="0" parTransId="{C995B841-9755-4679-86A4-CE59E9B94150}" sibTransId="{F3133A98-F01F-4278-9B07-42F30D89CE1E}"/>
    <dgm:cxn modelId="{8060EDA2-78D8-4780-B2C0-35296954EB6B}" srcId="{68302575-83C8-418B-B34F-E93620BAE06B}" destId="{A68FFF08-BFF5-4BD5-A3E9-76A13179A493}" srcOrd="0" destOrd="0" parTransId="{FF7735C8-C240-4A77-BFCE-2A4E2B948920}" sibTransId="{63C6A220-C2D1-4F91-AF3C-8A2CB828082E}"/>
    <dgm:cxn modelId="{CB70BAA4-1B78-42DF-B5F7-920487C1F30C}" type="presOf" srcId="{C384DD2A-E6B4-45BA-B215-B3ED9318BAF6}" destId="{53AB2F7A-58BC-4ADD-A60F-30C6BC94BFFA}" srcOrd="0" destOrd="0" presId="urn:microsoft.com/office/officeart/2005/8/layout/list1"/>
    <dgm:cxn modelId="{DBBF9AAD-FB4C-49B2-B610-21B9871CF8E7}" srcId="{A13FBFCD-9073-4905-85B1-FF17B619AFB2}" destId="{2AE5B775-0211-4164-8776-13EE4E042F1D}" srcOrd="0" destOrd="0" parTransId="{C697F011-CD7A-4B73-9DBA-8091779652B2}" sibTransId="{EA1FC46C-2100-473D-9406-32AEE5B11A4B}"/>
    <dgm:cxn modelId="{E65CE5C0-4FAA-4212-82CC-1CB5A3CBCE8B}" type="presOf" srcId="{175C39A6-206A-410D-9339-CA501747756E}" destId="{BFA61B8D-06E6-42CF-9FA4-7C77B7BE337E}" srcOrd="0" destOrd="0" presId="urn:microsoft.com/office/officeart/2005/8/layout/list1"/>
    <dgm:cxn modelId="{FEF28AC5-3EB4-4DB5-89C4-CF48746BA599}" type="presOf" srcId="{A68FFF08-BFF5-4BD5-A3E9-76A13179A493}" destId="{E5A404C7-7CFE-4D94-A034-58B9188D2637}" srcOrd="0" destOrd="0" presId="urn:microsoft.com/office/officeart/2005/8/layout/list1"/>
    <dgm:cxn modelId="{5F74FFD9-6073-4AF0-9A87-233FCCB6B1F0}" type="presOf" srcId="{A13FBFCD-9073-4905-85B1-FF17B619AFB2}" destId="{27158900-AD9B-44BE-8DE0-1CC49D73117B}" srcOrd="0" destOrd="0" presId="urn:microsoft.com/office/officeart/2005/8/layout/list1"/>
    <dgm:cxn modelId="{D9932DDB-8C21-45E7-9192-8777FA47F0C6}" type="presOf" srcId="{4A7AFF1C-61FE-4628-9C1C-C339CBAC7050}" destId="{2DBE38FE-2B2F-4538-9DEB-6E07995E9F9E}" srcOrd="0" destOrd="0" presId="urn:microsoft.com/office/officeart/2005/8/layout/list1"/>
    <dgm:cxn modelId="{291247DB-E528-4549-9A57-1315FF7430B4}" type="presOf" srcId="{82442966-5534-4ECB-A645-F8DB02473605}" destId="{4360CDBE-7D4C-4017-903E-0D40DF224D37}" srcOrd="1" destOrd="0" presId="urn:microsoft.com/office/officeart/2005/8/layout/list1"/>
    <dgm:cxn modelId="{794F62DE-498A-4322-93A1-78527E1A5038}" type="presOf" srcId="{0B25A209-A94E-4898-A073-452485F08471}" destId="{CB89A8CE-9064-40B5-B2C3-C6D8E0A953BD}" srcOrd="1" destOrd="0" presId="urn:microsoft.com/office/officeart/2005/8/layout/list1"/>
    <dgm:cxn modelId="{046E65E2-CCD4-4CD5-B910-E9748C7A81D9}" srcId="{82442966-5534-4ECB-A645-F8DB02473605}" destId="{0606124F-BAB7-429B-897D-6FA288590CD9}" srcOrd="0" destOrd="0" parTransId="{46739475-0A5F-4774-B650-5A991B5709CA}" sibTransId="{5D600022-4582-4765-B88A-306ACE032AF0}"/>
    <dgm:cxn modelId="{47479BE6-2B28-4006-B6D6-0C117BA985B1}" type="presOf" srcId="{465CD6B8-8EF1-47D5-AD86-18944FFCAD4F}" destId="{2EEEABFA-AD7D-4329-A987-0EA30BB7D5F6}" srcOrd="0" destOrd="0" presId="urn:microsoft.com/office/officeart/2005/8/layout/list1"/>
    <dgm:cxn modelId="{42D93AEB-A0A1-4C05-AF8A-113C82534C93}" srcId="{465CD6B8-8EF1-47D5-AD86-18944FFCAD4F}" destId="{B717ED0A-3681-4675-B9A9-AF50DFDE789D}" srcOrd="0" destOrd="0" parTransId="{DB3F7638-0C30-45C4-9D82-C02CFD326B83}" sibTransId="{CAABD0F7-8966-4F20-9CCE-F7EDA736602E}"/>
    <dgm:cxn modelId="{AA4C48F2-BD6D-4917-869A-B8DEB8FEBAFB}" type="presOf" srcId="{A13FBFCD-9073-4905-85B1-FF17B619AFB2}" destId="{3ED21792-DF72-4EC6-84AE-A7EACC4B8BB1}" srcOrd="1" destOrd="0" presId="urn:microsoft.com/office/officeart/2005/8/layout/list1"/>
    <dgm:cxn modelId="{4D06FEC1-5AF7-4AF7-ADDE-F644F200F725}" type="presParOf" srcId="{CFF095C4-C1BE-42B3-A27A-DFA1898F8DF1}" destId="{4C61C92D-69A8-4559-8596-C349B2B29FD9}" srcOrd="0" destOrd="0" presId="urn:microsoft.com/office/officeart/2005/8/layout/list1"/>
    <dgm:cxn modelId="{E33501B4-2424-42D6-A278-C331BDE78FB7}" type="presParOf" srcId="{4C61C92D-69A8-4559-8596-C349B2B29FD9}" destId="{2EEEABFA-AD7D-4329-A987-0EA30BB7D5F6}" srcOrd="0" destOrd="0" presId="urn:microsoft.com/office/officeart/2005/8/layout/list1"/>
    <dgm:cxn modelId="{06E25E61-A4DB-4207-9122-BF2FA5BF35BA}" type="presParOf" srcId="{4C61C92D-69A8-4559-8596-C349B2B29FD9}" destId="{D44D5F78-2EC9-4F73-AEE6-D04AEFED3E5F}" srcOrd="1" destOrd="0" presId="urn:microsoft.com/office/officeart/2005/8/layout/list1"/>
    <dgm:cxn modelId="{C1878AD2-2665-49BE-A2FF-1757A7D72E76}" type="presParOf" srcId="{CFF095C4-C1BE-42B3-A27A-DFA1898F8DF1}" destId="{D36AD360-6D5E-4C1E-B6DE-5EFB7F558E1B}" srcOrd="1" destOrd="0" presId="urn:microsoft.com/office/officeart/2005/8/layout/list1"/>
    <dgm:cxn modelId="{F5DECE5D-426E-42E0-BB78-B6B2810DD98B}" type="presParOf" srcId="{CFF095C4-C1BE-42B3-A27A-DFA1898F8DF1}" destId="{FD05CDB7-3B9B-45B4-8AAF-9E5EA7441FFA}" srcOrd="2" destOrd="0" presId="urn:microsoft.com/office/officeart/2005/8/layout/list1"/>
    <dgm:cxn modelId="{6B288DD8-CAF2-417C-A703-23B3345A0BD9}" type="presParOf" srcId="{CFF095C4-C1BE-42B3-A27A-DFA1898F8DF1}" destId="{71533AD3-C1C3-484E-8E60-6208A72D7AAF}" srcOrd="3" destOrd="0" presId="urn:microsoft.com/office/officeart/2005/8/layout/list1"/>
    <dgm:cxn modelId="{38DBBD90-9CD8-4A9A-B322-DD9168645571}" type="presParOf" srcId="{CFF095C4-C1BE-42B3-A27A-DFA1898F8DF1}" destId="{3EA244A8-9DB1-417D-868D-F8E6027F6677}" srcOrd="4" destOrd="0" presId="urn:microsoft.com/office/officeart/2005/8/layout/list1"/>
    <dgm:cxn modelId="{E7540935-2508-4C5B-87B7-303A982A5812}" type="presParOf" srcId="{3EA244A8-9DB1-417D-868D-F8E6027F6677}" destId="{537659D8-3B50-4DC5-AC92-7F66CDCCB591}" srcOrd="0" destOrd="0" presId="urn:microsoft.com/office/officeart/2005/8/layout/list1"/>
    <dgm:cxn modelId="{C882BC5A-11B8-4DA7-BB70-536DEEBC974E}" type="presParOf" srcId="{3EA244A8-9DB1-417D-868D-F8E6027F6677}" destId="{AAD64968-7417-4AC7-8D1E-9D06D3B2AA70}" srcOrd="1" destOrd="0" presId="urn:microsoft.com/office/officeart/2005/8/layout/list1"/>
    <dgm:cxn modelId="{A6F8EA2B-471F-408D-84BA-F7AD9F10962F}" type="presParOf" srcId="{CFF095C4-C1BE-42B3-A27A-DFA1898F8DF1}" destId="{C2536CF5-E42E-40E9-875E-8AC3BABC4009}" srcOrd="5" destOrd="0" presId="urn:microsoft.com/office/officeart/2005/8/layout/list1"/>
    <dgm:cxn modelId="{CAD65933-56F6-442C-9408-7F652DAD165E}" type="presParOf" srcId="{CFF095C4-C1BE-42B3-A27A-DFA1898F8DF1}" destId="{E5A404C7-7CFE-4D94-A034-58B9188D2637}" srcOrd="6" destOrd="0" presId="urn:microsoft.com/office/officeart/2005/8/layout/list1"/>
    <dgm:cxn modelId="{94C857F3-DDF9-4AA4-B301-85B8E83D6F61}" type="presParOf" srcId="{CFF095C4-C1BE-42B3-A27A-DFA1898F8DF1}" destId="{FBB54BFC-2A32-4817-A714-5393F050EE01}" srcOrd="7" destOrd="0" presId="urn:microsoft.com/office/officeart/2005/8/layout/list1"/>
    <dgm:cxn modelId="{1792FFF8-0240-4C85-9C19-E2ED80D4440C}" type="presParOf" srcId="{CFF095C4-C1BE-42B3-A27A-DFA1898F8DF1}" destId="{8DB8CC33-EA51-4B90-9091-332071378D41}" srcOrd="8" destOrd="0" presId="urn:microsoft.com/office/officeart/2005/8/layout/list1"/>
    <dgm:cxn modelId="{A13273F2-22CC-4541-AB4A-5319DAE79336}" type="presParOf" srcId="{8DB8CC33-EA51-4B90-9091-332071378D41}" destId="{27158900-AD9B-44BE-8DE0-1CC49D73117B}" srcOrd="0" destOrd="0" presId="urn:microsoft.com/office/officeart/2005/8/layout/list1"/>
    <dgm:cxn modelId="{EAD7F821-1DF6-4D78-9086-339489E55657}" type="presParOf" srcId="{8DB8CC33-EA51-4B90-9091-332071378D41}" destId="{3ED21792-DF72-4EC6-84AE-A7EACC4B8BB1}" srcOrd="1" destOrd="0" presId="urn:microsoft.com/office/officeart/2005/8/layout/list1"/>
    <dgm:cxn modelId="{C4F3DA19-90EC-4AAC-BF00-EE02B8266C27}" type="presParOf" srcId="{CFF095C4-C1BE-42B3-A27A-DFA1898F8DF1}" destId="{E25F0EDD-28A0-4AA8-A8F1-FF5F314D6E68}" srcOrd="9" destOrd="0" presId="urn:microsoft.com/office/officeart/2005/8/layout/list1"/>
    <dgm:cxn modelId="{315D7230-03FC-48D7-910F-5C5A6E444935}" type="presParOf" srcId="{CFF095C4-C1BE-42B3-A27A-DFA1898F8DF1}" destId="{A5E50788-67FC-4B07-9FAD-E6E497467B33}" srcOrd="10" destOrd="0" presId="urn:microsoft.com/office/officeart/2005/8/layout/list1"/>
    <dgm:cxn modelId="{2D8AEC82-4B69-40ED-A2C6-4DDD0F963AF1}" type="presParOf" srcId="{CFF095C4-C1BE-42B3-A27A-DFA1898F8DF1}" destId="{D0EB3368-D86B-46F2-AF0C-11F6FBFE1800}" srcOrd="11" destOrd="0" presId="urn:microsoft.com/office/officeart/2005/8/layout/list1"/>
    <dgm:cxn modelId="{D12FABEB-D227-407D-BE84-2D6DD44FDE01}" type="presParOf" srcId="{CFF095C4-C1BE-42B3-A27A-DFA1898F8DF1}" destId="{3CF5FEC8-53F7-4D1A-9704-85B271ACD996}" srcOrd="12" destOrd="0" presId="urn:microsoft.com/office/officeart/2005/8/layout/list1"/>
    <dgm:cxn modelId="{7A3434BC-2B01-45EE-B4E5-F3D063E8C4CF}" type="presParOf" srcId="{3CF5FEC8-53F7-4D1A-9704-85B271ACD996}" destId="{BFA61B8D-06E6-42CF-9FA4-7C77B7BE337E}" srcOrd="0" destOrd="0" presId="urn:microsoft.com/office/officeart/2005/8/layout/list1"/>
    <dgm:cxn modelId="{C101FF27-D14E-4E66-B308-2815F88D8F0F}" type="presParOf" srcId="{3CF5FEC8-53F7-4D1A-9704-85B271ACD996}" destId="{EEC83124-360B-4E9F-9A59-1E54C892EBC0}" srcOrd="1" destOrd="0" presId="urn:microsoft.com/office/officeart/2005/8/layout/list1"/>
    <dgm:cxn modelId="{6E653230-462E-4DC3-9752-5BC7E6B14BEC}" type="presParOf" srcId="{CFF095C4-C1BE-42B3-A27A-DFA1898F8DF1}" destId="{80019887-3DC9-4DE3-A056-20ECD23D30AF}" srcOrd="13" destOrd="0" presId="urn:microsoft.com/office/officeart/2005/8/layout/list1"/>
    <dgm:cxn modelId="{12A7E555-898F-4B1E-A3B9-D5DFE36A6711}" type="presParOf" srcId="{CFF095C4-C1BE-42B3-A27A-DFA1898F8DF1}" destId="{53AB2F7A-58BC-4ADD-A60F-30C6BC94BFFA}" srcOrd="14" destOrd="0" presId="urn:microsoft.com/office/officeart/2005/8/layout/list1"/>
    <dgm:cxn modelId="{F04EBD8C-CBF3-436C-A4D6-9319621A85AD}" type="presParOf" srcId="{CFF095C4-C1BE-42B3-A27A-DFA1898F8DF1}" destId="{83190777-18D0-4D96-A20B-2011EA0B9AF6}" srcOrd="15" destOrd="0" presId="urn:microsoft.com/office/officeart/2005/8/layout/list1"/>
    <dgm:cxn modelId="{BF9A454A-7D3B-4198-9AC6-2E2298C75601}" type="presParOf" srcId="{CFF095C4-C1BE-42B3-A27A-DFA1898F8DF1}" destId="{58FB02DD-BF9F-4253-A161-ECE37B6BD0FA}" srcOrd="16" destOrd="0" presId="urn:microsoft.com/office/officeart/2005/8/layout/list1"/>
    <dgm:cxn modelId="{2AF90CBE-986E-4DD8-B5D5-35EF17AEF98C}" type="presParOf" srcId="{58FB02DD-BF9F-4253-A161-ECE37B6BD0FA}" destId="{633A4C87-6296-48D0-B383-778EBCE65D05}" srcOrd="0" destOrd="0" presId="urn:microsoft.com/office/officeart/2005/8/layout/list1"/>
    <dgm:cxn modelId="{323EA4E0-833D-4EC5-AB70-16DB047E7E44}" type="presParOf" srcId="{58FB02DD-BF9F-4253-A161-ECE37B6BD0FA}" destId="{4360CDBE-7D4C-4017-903E-0D40DF224D37}" srcOrd="1" destOrd="0" presId="urn:microsoft.com/office/officeart/2005/8/layout/list1"/>
    <dgm:cxn modelId="{2E678A74-C172-4FD5-B5E9-5483F38D3521}" type="presParOf" srcId="{CFF095C4-C1BE-42B3-A27A-DFA1898F8DF1}" destId="{4D5A140B-6227-452E-A19D-134138D213C7}" srcOrd="17" destOrd="0" presId="urn:microsoft.com/office/officeart/2005/8/layout/list1"/>
    <dgm:cxn modelId="{48FDE651-43D4-48C0-9EE7-887A41E37F9B}" type="presParOf" srcId="{CFF095C4-C1BE-42B3-A27A-DFA1898F8DF1}" destId="{9153CE6A-A863-4B43-B8F0-C805086FF4E1}" srcOrd="18" destOrd="0" presId="urn:microsoft.com/office/officeart/2005/8/layout/list1"/>
    <dgm:cxn modelId="{D8E30293-D0C7-433D-B282-632317A1D515}" type="presParOf" srcId="{CFF095C4-C1BE-42B3-A27A-DFA1898F8DF1}" destId="{BE9D7572-5D48-4162-977D-4FB3B8976E15}" srcOrd="19" destOrd="0" presId="urn:microsoft.com/office/officeart/2005/8/layout/list1"/>
    <dgm:cxn modelId="{F27FCF0A-534A-4489-8FCA-C15759F1DADF}" type="presParOf" srcId="{CFF095C4-C1BE-42B3-A27A-DFA1898F8DF1}" destId="{07AF1A6D-7B7E-4705-B998-876F016C277B}" srcOrd="20" destOrd="0" presId="urn:microsoft.com/office/officeart/2005/8/layout/list1"/>
    <dgm:cxn modelId="{14AC09DE-809F-4B87-AEF7-E6A6A9790CF7}" type="presParOf" srcId="{07AF1A6D-7B7E-4705-B998-876F016C277B}" destId="{B479DA35-B340-46E9-96DB-C35EFDDE5D91}" srcOrd="0" destOrd="0" presId="urn:microsoft.com/office/officeart/2005/8/layout/list1"/>
    <dgm:cxn modelId="{8190FC0D-343D-45E1-B2EC-84FAF3913898}" type="presParOf" srcId="{07AF1A6D-7B7E-4705-B998-876F016C277B}" destId="{CB89A8CE-9064-40B5-B2C3-C6D8E0A953BD}" srcOrd="1" destOrd="0" presId="urn:microsoft.com/office/officeart/2005/8/layout/list1"/>
    <dgm:cxn modelId="{DE4AD6A2-9C7C-49C2-81E4-165A4AC1DA59}" type="presParOf" srcId="{CFF095C4-C1BE-42B3-A27A-DFA1898F8DF1}" destId="{18E1E0CD-EA15-4AFD-8A48-D601B4A95A54}" srcOrd="21" destOrd="0" presId="urn:microsoft.com/office/officeart/2005/8/layout/list1"/>
    <dgm:cxn modelId="{406A40FE-8CEC-4AF2-8975-EF36124A6F4E}" type="presParOf" srcId="{CFF095C4-C1BE-42B3-A27A-DFA1898F8DF1}" destId="{2DBE38FE-2B2F-4538-9DEB-6E07995E9F9E}" srcOrd="2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4952C4-6D76-4B3F-AC34-83B35AFFF2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0A34199-78D1-4FE0-8A74-3CCCA4339331}">
      <dgm:prSet phldrT="[Text]" custT="1"/>
      <dgm:spPr>
        <a:solidFill>
          <a:schemeClr val="bg1">
            <a:lumMod val="85000"/>
          </a:schemeClr>
        </a:solidFill>
      </dgm:spPr>
      <dgm:t>
        <a:bodyPr/>
        <a:lstStyle/>
        <a:p>
          <a:pPr rtl="0"/>
          <a:r>
            <a:rPr lang="en-IE" sz="1400" b="1" dirty="0">
              <a:solidFill>
                <a:schemeClr val="accent1"/>
              </a:solidFill>
              <a:latin typeface="+mn-lt"/>
            </a:rPr>
            <a:t>Digital Europe Programme website </a:t>
          </a:r>
          <a:r>
            <a:rPr lang="en-IE" sz="1400" b="0" dirty="0">
              <a:solidFill>
                <a:schemeClr val="accent1"/>
              </a:solidFill>
              <a:latin typeface="+mn-lt"/>
            </a:rPr>
            <a:t>: </a:t>
          </a:r>
          <a:r>
            <a:rPr kumimoji="0" lang="en-US" sz="1400" b="0" i="0" u="none" strike="noStrike" cap="none" spc="0" normalizeH="0" baseline="0" noProof="0" dirty="0">
              <a:ln>
                <a:noFill/>
              </a:ln>
              <a:solidFill>
                <a:schemeClr val="accent1"/>
              </a:solidFill>
              <a:effectLst/>
              <a:uLnTx/>
              <a:uFillTx/>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https://digital-strategy.ec.europa.eu/en/activities/digital-programme</a:t>
          </a:r>
          <a:endParaRPr lang="en-US" sz="1400" b="0" dirty="0">
            <a:solidFill>
              <a:schemeClr val="accent1"/>
            </a:solidFill>
            <a:latin typeface="+mn-lt"/>
          </a:endParaRPr>
        </a:p>
      </dgm:t>
    </dgm:pt>
    <dgm:pt modelId="{36B83E3A-071E-471E-937D-08185C083DE6}" type="parTrans" cxnId="{D23610DF-C791-4789-9A95-B8A4919357D3}">
      <dgm:prSet/>
      <dgm:spPr/>
      <dgm:t>
        <a:bodyPr/>
        <a:lstStyle/>
        <a:p>
          <a:endParaRPr lang="en-US">
            <a:solidFill>
              <a:schemeClr val="accent1"/>
            </a:solidFill>
            <a:latin typeface="+mn-lt"/>
          </a:endParaRPr>
        </a:p>
      </dgm:t>
    </dgm:pt>
    <dgm:pt modelId="{EA396F8E-CBCD-401B-93AC-B0675FE19EE6}" type="sibTrans" cxnId="{D23610DF-C791-4789-9A95-B8A4919357D3}">
      <dgm:prSet/>
      <dgm:spPr/>
      <dgm:t>
        <a:bodyPr/>
        <a:lstStyle/>
        <a:p>
          <a:endParaRPr lang="en-US">
            <a:solidFill>
              <a:schemeClr val="accent1"/>
            </a:solidFill>
            <a:latin typeface="+mn-lt"/>
          </a:endParaRPr>
        </a:p>
      </dgm:t>
    </dgm:pt>
    <dgm:pt modelId="{1E50F983-4119-4273-B522-5560FAB1B424}">
      <dgm:prSet phldrT="[Text]" custT="1"/>
      <dgm:spPr>
        <a:solidFill>
          <a:schemeClr val="bg1">
            <a:lumMod val="85000"/>
          </a:schemeClr>
        </a:solidFill>
      </dgm:spPr>
      <dgm:t>
        <a:bodyPr/>
        <a:lstStyle/>
        <a:p>
          <a:pPr rtl="0"/>
          <a:r>
            <a:rPr lang="en-IE" sz="1400" b="1">
              <a:solidFill>
                <a:schemeClr val="accent1"/>
              </a:solidFill>
              <a:latin typeface="+mn-lt"/>
            </a:rPr>
            <a:t>Digital Europe Programme Regulation: </a:t>
          </a:r>
          <a:r>
            <a:rPr lang="en-US" sz="1400" b="0">
              <a:solidFill>
                <a:schemeClr val="accent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https://eur-lex.europa.eu/legal-content/EN/TXT/?uri=CELEX%3A32021R0694&amp;qid=1621344635377</a:t>
          </a:r>
          <a:r>
            <a:rPr lang="en-US" sz="1400" b="0">
              <a:solidFill>
                <a:schemeClr val="accent1"/>
              </a:solidFill>
              <a:latin typeface="+mn-lt"/>
            </a:rPr>
            <a:t> </a:t>
          </a:r>
        </a:p>
      </dgm:t>
    </dgm:pt>
    <dgm:pt modelId="{4D19CFEA-A901-457F-9DD9-D680498B5914}" type="parTrans" cxnId="{622CED93-EEB5-4EF9-85A4-0684F0ED2A16}">
      <dgm:prSet/>
      <dgm:spPr/>
      <dgm:t>
        <a:bodyPr/>
        <a:lstStyle/>
        <a:p>
          <a:endParaRPr lang="en-US">
            <a:solidFill>
              <a:schemeClr val="accent1"/>
            </a:solidFill>
            <a:latin typeface="+mn-lt"/>
          </a:endParaRPr>
        </a:p>
      </dgm:t>
    </dgm:pt>
    <dgm:pt modelId="{C2A6D6B5-1A43-4832-BAC9-9A5AD6E9241E}" type="sibTrans" cxnId="{622CED93-EEB5-4EF9-85A4-0684F0ED2A16}">
      <dgm:prSet/>
      <dgm:spPr/>
      <dgm:t>
        <a:bodyPr/>
        <a:lstStyle/>
        <a:p>
          <a:endParaRPr lang="en-US">
            <a:solidFill>
              <a:schemeClr val="accent1"/>
            </a:solidFill>
            <a:latin typeface="+mn-lt"/>
          </a:endParaRPr>
        </a:p>
      </dgm:t>
    </dgm:pt>
    <dgm:pt modelId="{A51908AD-3867-455E-81D1-9373596CAA83}">
      <dgm:prSet phldrT="[Text]" custT="1"/>
      <dgm:spPr>
        <a:solidFill>
          <a:schemeClr val="bg1">
            <a:lumMod val="85000"/>
          </a:schemeClr>
        </a:solidFill>
      </dgm:spPr>
      <dgm:t>
        <a:bodyPr/>
        <a:lstStyle/>
        <a:p>
          <a:pPr rtl="0"/>
          <a:r>
            <a:rPr lang="en-IE" sz="1400" b="1" kern="1200">
              <a:solidFill>
                <a:schemeClr val="accent1"/>
              </a:solidFill>
              <a:latin typeface="+mn-lt"/>
              <a:ea typeface="+mn-ea"/>
              <a:cs typeface="+mn-cs"/>
            </a:rPr>
            <a:t>Funding &amp; tender opportunities portal: </a:t>
          </a:r>
          <a:r>
            <a:rPr lang="en-US" sz="1400" b="0" kern="1200">
              <a:solidFill>
                <a:schemeClr val="accent1"/>
              </a:solidFill>
              <a:latin typeface="+mn-lt"/>
              <a:hlinkClick xmlns:r="http://schemas.openxmlformats.org/officeDocument/2006/relationships" r:id="rId3">
                <a:extLst>
                  <a:ext uri="{A12FA001-AC4F-418D-AE19-62706E023703}">
                    <ahyp:hlinkClr xmlns:ahyp="http://schemas.microsoft.com/office/drawing/2018/hyperlinkcolor" val="tx"/>
                  </a:ext>
                </a:extLst>
              </a:hlinkClick>
            </a:rPr>
            <a:t>https://ec.europa.eu/info/funding-tenders/opportunities/portal/screen/programmes/digital</a:t>
          </a:r>
          <a:endParaRPr lang="en-US" sz="1400" b="0" kern="1200">
            <a:solidFill>
              <a:schemeClr val="accent1"/>
            </a:solidFill>
            <a:latin typeface="+mn-lt"/>
            <a:ea typeface="+mn-ea"/>
            <a:cs typeface="+mn-cs"/>
          </a:endParaRPr>
        </a:p>
      </dgm:t>
    </dgm:pt>
    <dgm:pt modelId="{113DDC60-3EE6-434C-AD0C-B58C5B00BF0F}" type="parTrans" cxnId="{8DD50B65-A3BF-4809-B4BE-3BAA28AD79C6}">
      <dgm:prSet/>
      <dgm:spPr/>
      <dgm:t>
        <a:bodyPr/>
        <a:lstStyle/>
        <a:p>
          <a:endParaRPr lang="en-US">
            <a:solidFill>
              <a:schemeClr val="accent1"/>
            </a:solidFill>
            <a:latin typeface="+mn-lt"/>
          </a:endParaRPr>
        </a:p>
      </dgm:t>
    </dgm:pt>
    <dgm:pt modelId="{C75AAD29-F62A-4FFF-8F9B-DC9F759BBACF}" type="sibTrans" cxnId="{8DD50B65-A3BF-4809-B4BE-3BAA28AD79C6}">
      <dgm:prSet/>
      <dgm:spPr/>
      <dgm:t>
        <a:bodyPr/>
        <a:lstStyle/>
        <a:p>
          <a:endParaRPr lang="en-US">
            <a:solidFill>
              <a:schemeClr val="accent1"/>
            </a:solidFill>
            <a:latin typeface="+mn-lt"/>
          </a:endParaRPr>
        </a:p>
      </dgm:t>
    </dgm:pt>
    <dgm:pt modelId="{7FF9CBCC-0750-42F1-9779-6BA5FFB99CBE}">
      <dgm:prSet phldr="0" custT="1"/>
      <dgm:spPr>
        <a:solidFill>
          <a:schemeClr val="bg1">
            <a:lumMod val="85000"/>
          </a:schemeClr>
        </a:solidFill>
      </dgm:spPr>
      <dgm:t>
        <a:bodyPr/>
        <a:lstStyle/>
        <a:p>
          <a:pPr rtl="0"/>
          <a:r>
            <a:rPr lang="en-IE" sz="1400" b="1" dirty="0">
              <a:solidFill>
                <a:schemeClr val="accent1"/>
              </a:solidFill>
              <a:latin typeface="+mn-lt"/>
              <a:ea typeface="+mn-ea"/>
              <a:cs typeface="+mn-cs"/>
            </a:rPr>
            <a:t>Call document: </a:t>
          </a:r>
          <a:r>
            <a:rPr lang="en-IE" sz="1400" dirty="0">
              <a:hlinkClick xmlns:r="http://schemas.openxmlformats.org/officeDocument/2006/relationships" r:id="rId4"/>
            </a:rPr>
            <a:t>call-fiche_digital-eccc-2024-deploy-cyber-07_en.pdf (europa.eu)</a:t>
          </a:r>
          <a:endParaRPr lang="en-IE" sz="1400" dirty="0">
            <a:solidFill>
              <a:schemeClr val="accent1"/>
            </a:solidFill>
            <a:latin typeface="+mn-lt"/>
            <a:ea typeface="+mn-ea"/>
            <a:cs typeface="+mn-cs"/>
          </a:endParaRPr>
        </a:p>
      </dgm:t>
    </dgm:pt>
    <dgm:pt modelId="{4EA49E7B-D393-4CD3-AC62-6244C3A6DB51}" type="parTrans" cxnId="{348BC5BA-AC88-4C79-B497-543B780B268C}">
      <dgm:prSet/>
      <dgm:spPr/>
      <dgm:t>
        <a:bodyPr/>
        <a:lstStyle/>
        <a:p>
          <a:endParaRPr lang="en-US">
            <a:solidFill>
              <a:schemeClr val="accent1"/>
            </a:solidFill>
            <a:latin typeface="+mn-lt"/>
          </a:endParaRPr>
        </a:p>
      </dgm:t>
    </dgm:pt>
    <dgm:pt modelId="{ED9C01F4-3AAC-40A3-A59E-B056974A10FD}" type="sibTrans" cxnId="{348BC5BA-AC88-4C79-B497-543B780B268C}">
      <dgm:prSet/>
      <dgm:spPr/>
      <dgm:t>
        <a:bodyPr/>
        <a:lstStyle/>
        <a:p>
          <a:endParaRPr lang="en-US">
            <a:solidFill>
              <a:schemeClr val="accent1"/>
            </a:solidFill>
            <a:latin typeface="+mn-lt"/>
          </a:endParaRPr>
        </a:p>
      </dgm:t>
    </dgm:pt>
    <dgm:pt modelId="{08B4C6FB-BE5E-4D5D-B417-76FA1D7D3B75}" type="pres">
      <dgm:prSet presAssocID="{E74952C4-6D76-4B3F-AC34-83B35AFFF243}" presName="Name0" presStyleCnt="0">
        <dgm:presLayoutVars>
          <dgm:chMax val="7"/>
          <dgm:chPref val="7"/>
          <dgm:dir/>
        </dgm:presLayoutVars>
      </dgm:prSet>
      <dgm:spPr/>
    </dgm:pt>
    <dgm:pt modelId="{66429EF5-40E5-4FD3-94CF-B9B7CD21BEA9}" type="pres">
      <dgm:prSet presAssocID="{E74952C4-6D76-4B3F-AC34-83B35AFFF243}" presName="Name1" presStyleCnt="0"/>
      <dgm:spPr/>
    </dgm:pt>
    <dgm:pt modelId="{45F2C291-D0EE-444E-8C59-CEB9C8F91530}" type="pres">
      <dgm:prSet presAssocID="{E74952C4-6D76-4B3F-AC34-83B35AFFF243}" presName="cycle" presStyleCnt="0"/>
      <dgm:spPr/>
    </dgm:pt>
    <dgm:pt modelId="{7D360C2C-6346-4406-B18D-B180E18093CF}" type="pres">
      <dgm:prSet presAssocID="{E74952C4-6D76-4B3F-AC34-83B35AFFF243}" presName="srcNode" presStyleLbl="node1" presStyleIdx="0" presStyleCnt="4"/>
      <dgm:spPr/>
    </dgm:pt>
    <dgm:pt modelId="{8C77A473-3F94-4DBB-A0D9-436A3A41501D}" type="pres">
      <dgm:prSet presAssocID="{E74952C4-6D76-4B3F-AC34-83B35AFFF243}" presName="conn" presStyleLbl="parChTrans1D2" presStyleIdx="0" presStyleCnt="1"/>
      <dgm:spPr/>
    </dgm:pt>
    <dgm:pt modelId="{A2C70D54-2593-4162-BDB6-0CE5DC03464D}" type="pres">
      <dgm:prSet presAssocID="{E74952C4-6D76-4B3F-AC34-83B35AFFF243}" presName="extraNode" presStyleLbl="node1" presStyleIdx="0" presStyleCnt="4"/>
      <dgm:spPr/>
    </dgm:pt>
    <dgm:pt modelId="{1F3A14AF-D878-4065-9CFB-058955FE03D5}" type="pres">
      <dgm:prSet presAssocID="{E74952C4-6D76-4B3F-AC34-83B35AFFF243}" presName="dstNode" presStyleLbl="node1" presStyleIdx="0" presStyleCnt="4"/>
      <dgm:spPr/>
    </dgm:pt>
    <dgm:pt modelId="{57EA2988-1309-4B84-A496-8D4A82AD98D0}" type="pres">
      <dgm:prSet presAssocID="{B0A34199-78D1-4FE0-8A74-3CCCA4339331}" presName="text_1" presStyleLbl="node1" presStyleIdx="0" presStyleCnt="4" custScaleX="94265" custScaleY="95709" custLinFactNeighborX="338" custLinFactNeighborY="13950">
        <dgm:presLayoutVars>
          <dgm:bulletEnabled val="1"/>
        </dgm:presLayoutVars>
      </dgm:prSet>
      <dgm:spPr/>
    </dgm:pt>
    <dgm:pt modelId="{D26972F9-91FE-4720-AABA-128851361E9B}" type="pres">
      <dgm:prSet presAssocID="{B0A34199-78D1-4FE0-8A74-3CCCA4339331}" presName="accent_1" presStyleCnt="0"/>
      <dgm:spPr/>
    </dgm:pt>
    <dgm:pt modelId="{F98A51D6-1873-48F1-8399-5ECF0BCB2382}" type="pres">
      <dgm:prSet presAssocID="{B0A34199-78D1-4FE0-8A74-3CCCA4339331}" presName="accentRepeatNode" presStyleLbl="solidFgAcc1" presStyleIdx="0" presStyleCnt="4" custScaleX="75883" custScaleY="81174" custLinFactNeighborX="9917" custLinFactNeighborY="8385"/>
      <dgm:spPr/>
    </dgm:pt>
    <dgm:pt modelId="{80FF7C32-0340-4C23-95D1-343AB14B7284}" type="pres">
      <dgm:prSet presAssocID="{1E50F983-4119-4273-B522-5560FAB1B424}" presName="text_2" presStyleLbl="node1" presStyleIdx="1" presStyleCnt="4" custScaleX="96009" custScaleY="86506" custLinFactNeighborX="-94" custLinFactNeighborY="1">
        <dgm:presLayoutVars>
          <dgm:bulletEnabled val="1"/>
        </dgm:presLayoutVars>
      </dgm:prSet>
      <dgm:spPr/>
    </dgm:pt>
    <dgm:pt modelId="{9EDEF5F1-1352-4B2A-9FFD-33473A7E3EC1}" type="pres">
      <dgm:prSet presAssocID="{1E50F983-4119-4273-B522-5560FAB1B424}" presName="accent_2" presStyleCnt="0"/>
      <dgm:spPr/>
    </dgm:pt>
    <dgm:pt modelId="{78EED436-6929-4FC1-ACCD-B8C725659301}" type="pres">
      <dgm:prSet presAssocID="{1E50F983-4119-4273-B522-5560FAB1B424}" presName="accentRepeatNode" presStyleLbl="solidFgAcc1" presStyleIdx="1" presStyleCnt="4" custScaleX="75883" custScaleY="81174"/>
      <dgm:spPr/>
    </dgm:pt>
    <dgm:pt modelId="{F7582228-87ED-4115-8945-CCAA4DCB2B9A}" type="pres">
      <dgm:prSet presAssocID="{A51908AD-3867-455E-81D1-9373596CAA83}" presName="text_3" presStyleLbl="node1" presStyleIdx="2" presStyleCnt="4" custScaleX="95802" custScaleY="89896" custLinFactNeighborX="15" custLinFactNeighborY="-13167">
        <dgm:presLayoutVars>
          <dgm:bulletEnabled val="1"/>
        </dgm:presLayoutVars>
      </dgm:prSet>
      <dgm:spPr/>
    </dgm:pt>
    <dgm:pt modelId="{9921E34F-22DD-4AC6-9689-A584DF2EB57C}" type="pres">
      <dgm:prSet presAssocID="{A51908AD-3867-455E-81D1-9373596CAA83}" presName="accent_3" presStyleCnt="0"/>
      <dgm:spPr/>
    </dgm:pt>
    <dgm:pt modelId="{3609BB14-08BC-4A9B-A614-FA665E2C61E8}" type="pres">
      <dgm:prSet presAssocID="{A51908AD-3867-455E-81D1-9373596CAA83}" presName="accentRepeatNode" presStyleLbl="solidFgAcc1" presStyleIdx="2" presStyleCnt="4" custScaleX="75883" custScaleY="81174" custLinFactNeighborX="6851" custLinFactNeighborY="-11427"/>
      <dgm:spPr/>
    </dgm:pt>
    <dgm:pt modelId="{9FE4E0D7-B224-489D-B270-FE1F7077DA44}" type="pres">
      <dgm:prSet presAssocID="{7FF9CBCC-0750-42F1-9779-6BA5FFB99CBE}" presName="text_4" presStyleLbl="node1" presStyleIdx="3" presStyleCnt="4" custScaleX="95869" custScaleY="101809" custLinFactNeighborX="-30" custLinFactNeighborY="-3614">
        <dgm:presLayoutVars>
          <dgm:bulletEnabled val="1"/>
        </dgm:presLayoutVars>
      </dgm:prSet>
      <dgm:spPr/>
    </dgm:pt>
    <dgm:pt modelId="{348391E0-BDAC-46AC-83A0-F9BC5BF6A6EA}" type="pres">
      <dgm:prSet presAssocID="{7FF9CBCC-0750-42F1-9779-6BA5FFB99CBE}" presName="accent_4" presStyleCnt="0"/>
      <dgm:spPr/>
    </dgm:pt>
    <dgm:pt modelId="{EBF8C66D-092B-411A-A037-F0CD02DFE2C1}" type="pres">
      <dgm:prSet presAssocID="{7FF9CBCC-0750-42F1-9779-6BA5FFB99CBE}" presName="accentRepeatNode" presStyleLbl="solidFgAcc1" presStyleIdx="3" presStyleCnt="4" custScaleX="75862" custScaleY="81022"/>
      <dgm:spPr/>
    </dgm:pt>
  </dgm:ptLst>
  <dgm:cxnLst>
    <dgm:cxn modelId="{30905C27-03A7-4425-BF93-E95E7E8EFC84}" type="presOf" srcId="{EA396F8E-CBCD-401B-93AC-B0675FE19EE6}" destId="{8C77A473-3F94-4DBB-A0D9-436A3A41501D}" srcOrd="0" destOrd="0" presId="urn:microsoft.com/office/officeart/2008/layout/VerticalCurvedList"/>
    <dgm:cxn modelId="{8DD50B65-A3BF-4809-B4BE-3BAA28AD79C6}" srcId="{E74952C4-6D76-4B3F-AC34-83B35AFFF243}" destId="{A51908AD-3867-455E-81D1-9373596CAA83}" srcOrd="2" destOrd="0" parTransId="{113DDC60-3EE6-434C-AD0C-B58C5B00BF0F}" sibTransId="{C75AAD29-F62A-4FFF-8F9B-DC9F759BBACF}"/>
    <dgm:cxn modelId="{0A2E7553-ED09-4AF9-A95C-231357FC6805}" type="presOf" srcId="{B0A34199-78D1-4FE0-8A74-3CCCA4339331}" destId="{57EA2988-1309-4B84-A496-8D4A82AD98D0}" srcOrd="0" destOrd="0" presId="urn:microsoft.com/office/officeart/2008/layout/VerticalCurvedList"/>
    <dgm:cxn modelId="{E93C2492-89BA-4CB5-83FF-F15C47792E60}" type="presOf" srcId="{1E50F983-4119-4273-B522-5560FAB1B424}" destId="{80FF7C32-0340-4C23-95D1-343AB14B7284}" srcOrd="0" destOrd="0" presId="urn:microsoft.com/office/officeart/2008/layout/VerticalCurvedList"/>
    <dgm:cxn modelId="{622CED93-EEB5-4EF9-85A4-0684F0ED2A16}" srcId="{E74952C4-6D76-4B3F-AC34-83B35AFFF243}" destId="{1E50F983-4119-4273-B522-5560FAB1B424}" srcOrd="1" destOrd="0" parTransId="{4D19CFEA-A901-457F-9DD9-D680498B5914}" sibTransId="{C2A6D6B5-1A43-4832-BAC9-9A5AD6E9241E}"/>
    <dgm:cxn modelId="{4E8B86A5-90B3-486A-B2FE-64298E15C636}" type="presOf" srcId="{A51908AD-3867-455E-81D1-9373596CAA83}" destId="{F7582228-87ED-4115-8945-CCAA4DCB2B9A}" srcOrd="0" destOrd="0" presId="urn:microsoft.com/office/officeart/2008/layout/VerticalCurvedList"/>
    <dgm:cxn modelId="{348BC5BA-AC88-4C79-B497-543B780B268C}" srcId="{E74952C4-6D76-4B3F-AC34-83B35AFFF243}" destId="{7FF9CBCC-0750-42F1-9779-6BA5FFB99CBE}" srcOrd="3" destOrd="0" parTransId="{4EA49E7B-D393-4CD3-AC62-6244C3A6DB51}" sibTransId="{ED9C01F4-3AAC-40A3-A59E-B056974A10FD}"/>
    <dgm:cxn modelId="{45CF9FBF-57E5-4403-B8DF-5BA9FEC6D92C}" type="presOf" srcId="{E74952C4-6D76-4B3F-AC34-83B35AFFF243}" destId="{08B4C6FB-BE5E-4D5D-B417-76FA1D7D3B75}" srcOrd="0" destOrd="0" presId="urn:microsoft.com/office/officeart/2008/layout/VerticalCurvedList"/>
    <dgm:cxn modelId="{B06523C8-2D09-46B1-87DC-F85CC165E159}" type="presOf" srcId="{7FF9CBCC-0750-42F1-9779-6BA5FFB99CBE}" destId="{9FE4E0D7-B224-489D-B270-FE1F7077DA44}" srcOrd="0" destOrd="0" presId="urn:microsoft.com/office/officeart/2008/layout/VerticalCurvedList"/>
    <dgm:cxn modelId="{D23610DF-C791-4789-9A95-B8A4919357D3}" srcId="{E74952C4-6D76-4B3F-AC34-83B35AFFF243}" destId="{B0A34199-78D1-4FE0-8A74-3CCCA4339331}" srcOrd="0" destOrd="0" parTransId="{36B83E3A-071E-471E-937D-08185C083DE6}" sibTransId="{EA396F8E-CBCD-401B-93AC-B0675FE19EE6}"/>
    <dgm:cxn modelId="{07DCB692-C65A-4904-B36F-B5B00F06BEA8}" type="presParOf" srcId="{08B4C6FB-BE5E-4D5D-B417-76FA1D7D3B75}" destId="{66429EF5-40E5-4FD3-94CF-B9B7CD21BEA9}" srcOrd="0" destOrd="0" presId="urn:microsoft.com/office/officeart/2008/layout/VerticalCurvedList"/>
    <dgm:cxn modelId="{3C14B7F2-CFC5-4F0B-9C38-1CC0B003B777}" type="presParOf" srcId="{66429EF5-40E5-4FD3-94CF-B9B7CD21BEA9}" destId="{45F2C291-D0EE-444E-8C59-CEB9C8F91530}" srcOrd="0" destOrd="0" presId="urn:microsoft.com/office/officeart/2008/layout/VerticalCurvedList"/>
    <dgm:cxn modelId="{93923D48-CF9D-4839-ABE7-C1793EB0B5F7}" type="presParOf" srcId="{45F2C291-D0EE-444E-8C59-CEB9C8F91530}" destId="{7D360C2C-6346-4406-B18D-B180E18093CF}" srcOrd="0" destOrd="0" presId="urn:microsoft.com/office/officeart/2008/layout/VerticalCurvedList"/>
    <dgm:cxn modelId="{7C10122A-661E-4161-98C7-9C9744DAA56D}" type="presParOf" srcId="{45F2C291-D0EE-444E-8C59-CEB9C8F91530}" destId="{8C77A473-3F94-4DBB-A0D9-436A3A41501D}" srcOrd="1" destOrd="0" presId="urn:microsoft.com/office/officeart/2008/layout/VerticalCurvedList"/>
    <dgm:cxn modelId="{02F0AA85-FFE4-4EE8-B0B4-1E5EBB80BE0D}" type="presParOf" srcId="{45F2C291-D0EE-444E-8C59-CEB9C8F91530}" destId="{A2C70D54-2593-4162-BDB6-0CE5DC03464D}" srcOrd="2" destOrd="0" presId="urn:microsoft.com/office/officeart/2008/layout/VerticalCurvedList"/>
    <dgm:cxn modelId="{65E09B25-B975-4889-A2AF-59D9425C3E9E}" type="presParOf" srcId="{45F2C291-D0EE-444E-8C59-CEB9C8F91530}" destId="{1F3A14AF-D878-4065-9CFB-058955FE03D5}" srcOrd="3" destOrd="0" presId="urn:microsoft.com/office/officeart/2008/layout/VerticalCurvedList"/>
    <dgm:cxn modelId="{5D8EF72F-F611-4916-98C2-9FA05DADC4F2}" type="presParOf" srcId="{66429EF5-40E5-4FD3-94CF-B9B7CD21BEA9}" destId="{57EA2988-1309-4B84-A496-8D4A82AD98D0}" srcOrd="1" destOrd="0" presId="urn:microsoft.com/office/officeart/2008/layout/VerticalCurvedList"/>
    <dgm:cxn modelId="{1EA5E767-F5B3-4E4E-B2F2-762874C83181}" type="presParOf" srcId="{66429EF5-40E5-4FD3-94CF-B9B7CD21BEA9}" destId="{D26972F9-91FE-4720-AABA-128851361E9B}" srcOrd="2" destOrd="0" presId="urn:microsoft.com/office/officeart/2008/layout/VerticalCurvedList"/>
    <dgm:cxn modelId="{AEF8CC4B-97CF-42C7-8C65-F41DCABD6E16}" type="presParOf" srcId="{D26972F9-91FE-4720-AABA-128851361E9B}" destId="{F98A51D6-1873-48F1-8399-5ECF0BCB2382}" srcOrd="0" destOrd="0" presId="urn:microsoft.com/office/officeart/2008/layout/VerticalCurvedList"/>
    <dgm:cxn modelId="{30B48E6E-1134-43C6-A845-0019EDBBB014}" type="presParOf" srcId="{66429EF5-40E5-4FD3-94CF-B9B7CD21BEA9}" destId="{80FF7C32-0340-4C23-95D1-343AB14B7284}" srcOrd="3" destOrd="0" presId="urn:microsoft.com/office/officeart/2008/layout/VerticalCurvedList"/>
    <dgm:cxn modelId="{C28B51E6-913E-4904-AB12-8C4E1D7D7D50}" type="presParOf" srcId="{66429EF5-40E5-4FD3-94CF-B9B7CD21BEA9}" destId="{9EDEF5F1-1352-4B2A-9FFD-33473A7E3EC1}" srcOrd="4" destOrd="0" presId="urn:microsoft.com/office/officeart/2008/layout/VerticalCurvedList"/>
    <dgm:cxn modelId="{63D42715-A071-4829-BBF8-12D1231FD569}" type="presParOf" srcId="{9EDEF5F1-1352-4B2A-9FFD-33473A7E3EC1}" destId="{78EED436-6929-4FC1-ACCD-B8C725659301}" srcOrd="0" destOrd="0" presId="urn:microsoft.com/office/officeart/2008/layout/VerticalCurvedList"/>
    <dgm:cxn modelId="{8676D30C-DFAD-44E3-9C05-329C913EB186}" type="presParOf" srcId="{66429EF5-40E5-4FD3-94CF-B9B7CD21BEA9}" destId="{F7582228-87ED-4115-8945-CCAA4DCB2B9A}" srcOrd="5" destOrd="0" presId="urn:microsoft.com/office/officeart/2008/layout/VerticalCurvedList"/>
    <dgm:cxn modelId="{968751A4-5E20-459D-9985-7913085E6FE2}" type="presParOf" srcId="{66429EF5-40E5-4FD3-94CF-B9B7CD21BEA9}" destId="{9921E34F-22DD-4AC6-9689-A584DF2EB57C}" srcOrd="6" destOrd="0" presId="urn:microsoft.com/office/officeart/2008/layout/VerticalCurvedList"/>
    <dgm:cxn modelId="{BCE668EE-AC9B-48E4-BFF0-291BAA3FCB52}" type="presParOf" srcId="{9921E34F-22DD-4AC6-9689-A584DF2EB57C}" destId="{3609BB14-08BC-4A9B-A614-FA665E2C61E8}" srcOrd="0" destOrd="0" presId="urn:microsoft.com/office/officeart/2008/layout/VerticalCurvedList"/>
    <dgm:cxn modelId="{76DD7F78-BF99-475B-964A-C96DC304B024}" type="presParOf" srcId="{66429EF5-40E5-4FD3-94CF-B9B7CD21BEA9}" destId="{9FE4E0D7-B224-489D-B270-FE1F7077DA44}" srcOrd="7" destOrd="0" presId="urn:microsoft.com/office/officeart/2008/layout/VerticalCurvedList"/>
    <dgm:cxn modelId="{5C821100-8F78-465B-B106-81E133E05D52}" type="presParOf" srcId="{66429EF5-40E5-4FD3-94CF-B9B7CD21BEA9}" destId="{348391E0-BDAC-46AC-83A0-F9BC5BF6A6EA}" srcOrd="8" destOrd="0" presId="urn:microsoft.com/office/officeart/2008/layout/VerticalCurvedList"/>
    <dgm:cxn modelId="{CCDA3BA1-B822-4B4D-A961-6333B00894AC}" type="presParOf" srcId="{348391E0-BDAC-46AC-83A0-F9BC5BF6A6EA}" destId="{EBF8C66D-092B-411A-A037-F0CD02DFE2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B2F3D-8979-42B5-A11E-DBDD96D493F9}">
      <dsp:nvSpPr>
        <dsp:cNvPr id="0" name=""/>
        <dsp:cNvSpPr/>
      </dsp:nvSpPr>
      <dsp:spPr>
        <a:xfrm>
          <a:off x="0" y="319263"/>
          <a:ext cx="6603831" cy="908068"/>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BF1EE67-DA27-4EF6-A1C5-9D48409E5EA4}">
      <dsp:nvSpPr>
        <dsp:cNvPr id="0" name=""/>
        <dsp:cNvSpPr/>
      </dsp:nvSpPr>
      <dsp:spPr>
        <a:xfrm>
          <a:off x="198114" y="206212"/>
          <a:ext cx="1939875" cy="1134171"/>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E4DF173-3A72-4D35-82A4-91E4119BF3ED}">
      <dsp:nvSpPr>
        <dsp:cNvPr id="0" name=""/>
        <dsp:cNvSpPr/>
      </dsp:nvSpPr>
      <dsp:spPr>
        <a:xfrm rot="10800000">
          <a:off x="184535" y="1544347"/>
          <a:ext cx="1939875" cy="1890285"/>
        </a:xfrm>
        <a:prstGeom prst="round2SameRect">
          <a:avLst>
            <a:gd name="adj1" fmla="val 105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242668" y="1544347"/>
        <a:ext cx="1823609" cy="1832152"/>
      </dsp:txXfrm>
    </dsp:sp>
    <dsp:sp modelId="{AEEAAD07-70F4-49B5-BEFE-F2A0C2C9F207}">
      <dsp:nvSpPr>
        <dsp:cNvPr id="0" name=""/>
        <dsp:cNvSpPr/>
      </dsp:nvSpPr>
      <dsp:spPr>
        <a:xfrm>
          <a:off x="2331977" y="206212"/>
          <a:ext cx="1939875" cy="1134171"/>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2C39AD6-4DD7-487B-AB11-F816AEF84883}">
      <dsp:nvSpPr>
        <dsp:cNvPr id="0" name=""/>
        <dsp:cNvSpPr/>
      </dsp:nvSpPr>
      <dsp:spPr>
        <a:xfrm rot="10800000">
          <a:off x="2331977" y="1546596"/>
          <a:ext cx="1939875" cy="1890285"/>
        </a:xfrm>
        <a:prstGeom prst="round2SameRect">
          <a:avLst>
            <a:gd name="adj1" fmla="val 105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2390110" y="1546596"/>
        <a:ext cx="1823609" cy="1832152"/>
      </dsp:txXfrm>
    </dsp:sp>
    <dsp:sp modelId="{BD94FC03-360E-40C0-AFED-9FA74219F0CD}">
      <dsp:nvSpPr>
        <dsp:cNvPr id="0" name=""/>
        <dsp:cNvSpPr/>
      </dsp:nvSpPr>
      <dsp:spPr>
        <a:xfrm>
          <a:off x="4465840" y="206212"/>
          <a:ext cx="1939875" cy="1134171"/>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8733B55-DC95-49CD-846B-09C76F430473}">
      <dsp:nvSpPr>
        <dsp:cNvPr id="0" name=""/>
        <dsp:cNvSpPr/>
      </dsp:nvSpPr>
      <dsp:spPr>
        <a:xfrm rot="10800000">
          <a:off x="4465840" y="1546596"/>
          <a:ext cx="1939875" cy="1890285"/>
        </a:xfrm>
        <a:prstGeom prst="round2SameRect">
          <a:avLst>
            <a:gd name="adj1" fmla="val 105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4523973" y="1546596"/>
        <a:ext cx="1823609" cy="1832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CDB7-3B9B-45B4-8AAF-9E5EA7441FFA}">
      <dsp:nvSpPr>
        <dsp:cNvPr id="0" name=""/>
        <dsp:cNvSpPr/>
      </dsp:nvSpPr>
      <dsp:spPr>
        <a:xfrm>
          <a:off x="0" y="181576"/>
          <a:ext cx="8270828" cy="441000"/>
        </a:xfrm>
        <a:prstGeom prst="rect">
          <a:avLst/>
        </a:prstGeom>
        <a:solidFill>
          <a:schemeClr val="accent5">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1908" tIns="166624" rIns="641908" bIns="92456" numCol="1" spcCol="1270" anchor="t" anchorCtr="0">
          <a:noAutofit/>
        </a:bodyPr>
        <a:lstStyle/>
        <a:p>
          <a:pPr marL="114300" lvl="1" indent="-114300" algn="l" defTabSz="577850" rtl="0">
            <a:lnSpc>
              <a:spcPct val="90000"/>
            </a:lnSpc>
            <a:spcBef>
              <a:spcPct val="0"/>
            </a:spcBef>
            <a:spcAft>
              <a:spcPct val="15000"/>
            </a:spcAft>
            <a:buChar char="•"/>
          </a:pPr>
          <a:r>
            <a:rPr lang="fr-BE" sz="1300" b="1" kern="1200" dirty="0">
              <a:latin typeface="+mn-lt"/>
            </a:rPr>
            <a:t>National </a:t>
          </a:r>
          <a:r>
            <a:rPr lang="fr-BE" sz="1300" b="1" kern="1200" dirty="0" err="1">
              <a:latin typeface="+mn-lt"/>
            </a:rPr>
            <a:t>SOCs</a:t>
          </a:r>
          <a:r>
            <a:rPr lang="fr-BE" sz="1300" b="1" kern="1200" dirty="0">
              <a:latin typeface="+mn-lt"/>
            </a:rPr>
            <a:t> (Joint </a:t>
          </a:r>
          <a:r>
            <a:rPr lang="fr-BE" sz="1300" b="1" kern="1200" dirty="0" err="1">
              <a:latin typeface="+mn-lt"/>
            </a:rPr>
            <a:t>Procurement</a:t>
          </a:r>
          <a:r>
            <a:rPr lang="fr-BE" sz="1300" b="1" kern="1200" dirty="0">
              <a:latin typeface="+mn-lt"/>
            </a:rPr>
            <a:t> budget 15M€)</a:t>
          </a:r>
          <a:endParaRPr lang="en-US" sz="1300" kern="1200" dirty="0">
            <a:latin typeface="+mn-lt"/>
          </a:endParaRPr>
        </a:p>
      </dsp:txBody>
      <dsp:txXfrm>
        <a:off x="0" y="181576"/>
        <a:ext cx="8270828" cy="441000"/>
      </dsp:txXfrm>
    </dsp:sp>
    <dsp:sp modelId="{D44D5F78-2EC9-4F73-AEE6-D04AEFED3E5F}">
      <dsp:nvSpPr>
        <dsp:cNvPr id="0" name=""/>
        <dsp:cNvSpPr/>
      </dsp:nvSpPr>
      <dsp:spPr>
        <a:xfrm>
          <a:off x="413541" y="57759"/>
          <a:ext cx="5789579" cy="236160"/>
        </a:xfrm>
        <a:prstGeom prst="roundRect">
          <a:avLst/>
        </a:prstGeom>
        <a:solidFill>
          <a:schemeClr val="accent4">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8832" tIns="0" rIns="218832" bIns="0" numCol="1" spcCol="1270" anchor="ctr" anchorCtr="0">
          <a:noAutofit/>
        </a:bodyPr>
        <a:lstStyle/>
        <a:p>
          <a:pPr marL="0" lvl="0" indent="0" algn="l" defTabSz="577850">
            <a:lnSpc>
              <a:spcPct val="90000"/>
            </a:lnSpc>
            <a:spcBef>
              <a:spcPct val="0"/>
            </a:spcBef>
            <a:spcAft>
              <a:spcPct val="35000"/>
            </a:spcAft>
            <a:buNone/>
          </a:pPr>
          <a:r>
            <a:rPr lang="fr-BE" sz="1300" b="1" kern="1200" dirty="0">
              <a:latin typeface="+mn-lt"/>
            </a:rPr>
            <a:t>DIGITAL-ECCC-2024-DEPLOY-CYBER-07-SOC </a:t>
          </a:r>
          <a:endParaRPr lang="en-US" sz="1300" kern="1200" dirty="0">
            <a:latin typeface="+mn-lt"/>
          </a:endParaRPr>
        </a:p>
      </dsp:txBody>
      <dsp:txXfrm>
        <a:off x="425069" y="69287"/>
        <a:ext cx="5766523" cy="213104"/>
      </dsp:txXfrm>
    </dsp:sp>
    <dsp:sp modelId="{E5A404C7-7CFE-4D94-A034-58B9188D2637}">
      <dsp:nvSpPr>
        <dsp:cNvPr id="0" name=""/>
        <dsp:cNvSpPr/>
      </dsp:nvSpPr>
      <dsp:spPr>
        <a:xfrm>
          <a:off x="0" y="778119"/>
          <a:ext cx="8270828" cy="441000"/>
        </a:xfrm>
        <a:prstGeom prst="rect">
          <a:avLst/>
        </a:prstGeom>
        <a:solidFill>
          <a:schemeClr val="accent5">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1908" tIns="166624" rIns="641908" bIns="92456" numCol="1" spcCol="1270" anchor="t" anchorCtr="0">
          <a:noAutofit/>
        </a:bodyPr>
        <a:lstStyle/>
        <a:p>
          <a:pPr marL="114300" lvl="1" indent="-114300" algn="l" defTabSz="577850" rtl="0">
            <a:lnSpc>
              <a:spcPct val="90000"/>
            </a:lnSpc>
            <a:spcBef>
              <a:spcPct val="0"/>
            </a:spcBef>
            <a:spcAft>
              <a:spcPct val="15000"/>
            </a:spcAft>
            <a:buChar char="•"/>
          </a:pPr>
          <a:r>
            <a:rPr lang="en-GB" sz="1300" b="1" kern="1200" dirty="0">
              <a:latin typeface="+mn-lt"/>
            </a:rPr>
            <a:t>Enlarging existing or Launching New Cross-Border SOC Platforms </a:t>
          </a:r>
          <a:r>
            <a:rPr lang="fr-BE" sz="1300" b="1" kern="1200" dirty="0">
              <a:latin typeface="Calibri"/>
              <a:ea typeface="+mn-lt"/>
              <a:cs typeface="Calibri"/>
            </a:rPr>
            <a:t>(Joint Procurement budget 17M€)</a:t>
          </a:r>
          <a:endParaRPr lang="en-US" sz="1300" b="1" kern="1200" dirty="0">
            <a:latin typeface="+mn-lt"/>
            <a:ea typeface="+mn-lt"/>
            <a:cs typeface="+mn-lt"/>
          </a:endParaRPr>
        </a:p>
      </dsp:txBody>
      <dsp:txXfrm>
        <a:off x="0" y="778119"/>
        <a:ext cx="8270828" cy="441000"/>
      </dsp:txXfrm>
    </dsp:sp>
    <dsp:sp modelId="{AAD64968-7417-4AC7-8D1E-9D06D3B2AA70}">
      <dsp:nvSpPr>
        <dsp:cNvPr id="0" name=""/>
        <dsp:cNvSpPr/>
      </dsp:nvSpPr>
      <dsp:spPr>
        <a:xfrm>
          <a:off x="413541" y="660039"/>
          <a:ext cx="5789579" cy="236160"/>
        </a:xfrm>
        <a:prstGeom prst="roundRect">
          <a:avLst/>
        </a:prstGeom>
        <a:solidFill>
          <a:schemeClr val="accent4">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8832" tIns="0" rIns="218832" bIns="0" numCol="1" spcCol="1270" anchor="ctr" anchorCtr="0">
          <a:noAutofit/>
        </a:bodyPr>
        <a:lstStyle/>
        <a:p>
          <a:pPr marL="0" lvl="0" indent="0" algn="l" defTabSz="577850" rtl="0">
            <a:lnSpc>
              <a:spcPct val="90000"/>
            </a:lnSpc>
            <a:spcBef>
              <a:spcPct val="0"/>
            </a:spcBef>
            <a:spcAft>
              <a:spcPct val="35000"/>
            </a:spcAft>
            <a:buNone/>
          </a:pPr>
          <a:r>
            <a:rPr lang="en-GB" sz="1300" b="1" kern="1200" dirty="0">
              <a:latin typeface="+mn-lt"/>
            </a:rPr>
            <a:t>DIGITAL-ECCC-2024-DEPLOY-CYBER-07-SOCPLAT </a:t>
          </a:r>
          <a:endParaRPr lang="fr-BE" sz="1300" b="0" kern="1200" dirty="0">
            <a:solidFill>
              <a:srgbClr val="000000"/>
            </a:solidFill>
            <a:latin typeface="Calibri"/>
            <a:cs typeface="Calibri"/>
          </a:endParaRPr>
        </a:p>
      </dsp:txBody>
      <dsp:txXfrm>
        <a:off x="425069" y="671567"/>
        <a:ext cx="5766523" cy="213104"/>
      </dsp:txXfrm>
    </dsp:sp>
    <dsp:sp modelId="{A5E50788-67FC-4B07-9FAD-E6E497467B33}">
      <dsp:nvSpPr>
        <dsp:cNvPr id="0" name=""/>
        <dsp:cNvSpPr/>
      </dsp:nvSpPr>
      <dsp:spPr>
        <a:xfrm>
          <a:off x="0" y="1380399"/>
          <a:ext cx="8270828" cy="441000"/>
        </a:xfrm>
        <a:prstGeom prst="rect">
          <a:avLst/>
        </a:prstGeom>
        <a:solidFill>
          <a:schemeClr val="accent5">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1908" tIns="166624" rIns="641908"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dirty="0">
              <a:latin typeface="+mn-lt"/>
            </a:rPr>
            <a:t>Strengthening the SOC Ecosystem</a:t>
          </a:r>
          <a:endParaRPr lang="en-US" sz="1300" kern="1200" dirty="0">
            <a:latin typeface="+mn-lt"/>
          </a:endParaRPr>
        </a:p>
      </dsp:txBody>
      <dsp:txXfrm>
        <a:off x="0" y="1380399"/>
        <a:ext cx="8270828" cy="441000"/>
      </dsp:txXfrm>
    </dsp:sp>
    <dsp:sp modelId="{3ED21792-DF72-4EC6-84AE-A7EACC4B8BB1}">
      <dsp:nvSpPr>
        <dsp:cNvPr id="0" name=""/>
        <dsp:cNvSpPr/>
      </dsp:nvSpPr>
      <dsp:spPr>
        <a:xfrm>
          <a:off x="413541" y="1262319"/>
          <a:ext cx="5789579" cy="236160"/>
        </a:xfrm>
        <a:prstGeom prst="roundRect">
          <a:avLst/>
        </a:prstGeom>
        <a:solidFill>
          <a:schemeClr val="accent4">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8832" tIns="0" rIns="218832" bIns="0" numCol="1" spcCol="1270" anchor="ctr" anchorCtr="0">
          <a:noAutofit/>
        </a:bodyPr>
        <a:lstStyle/>
        <a:p>
          <a:pPr marL="0" lvl="0" indent="0" algn="l" defTabSz="577850">
            <a:lnSpc>
              <a:spcPct val="90000"/>
            </a:lnSpc>
            <a:spcBef>
              <a:spcPct val="0"/>
            </a:spcBef>
            <a:spcAft>
              <a:spcPct val="35000"/>
            </a:spcAft>
            <a:buNone/>
          </a:pPr>
          <a:r>
            <a:rPr lang="en-GB" sz="1300" b="1" kern="1200" dirty="0">
              <a:latin typeface="+mn-lt"/>
            </a:rPr>
            <a:t>DIGITAL-ECCC-2024-DEPLOY-CYBER-07-SOCSYS </a:t>
          </a:r>
          <a:endParaRPr lang="en-US" sz="1300" kern="1200" dirty="0">
            <a:latin typeface="+mn-lt"/>
          </a:endParaRPr>
        </a:p>
      </dsp:txBody>
      <dsp:txXfrm>
        <a:off x="425069" y="1273847"/>
        <a:ext cx="5766523" cy="213104"/>
      </dsp:txXfrm>
    </dsp:sp>
    <dsp:sp modelId="{53AB2F7A-58BC-4ADD-A60F-30C6BC94BFFA}">
      <dsp:nvSpPr>
        <dsp:cNvPr id="0" name=""/>
        <dsp:cNvSpPr/>
      </dsp:nvSpPr>
      <dsp:spPr>
        <a:xfrm>
          <a:off x="0" y="1982680"/>
          <a:ext cx="8270828" cy="441000"/>
        </a:xfrm>
        <a:prstGeom prst="rect">
          <a:avLst/>
        </a:prstGeom>
        <a:solidFill>
          <a:schemeClr val="accent5">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1908" tIns="166624" rIns="641908"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dirty="0">
              <a:latin typeface="+mn-lt"/>
            </a:rPr>
            <a:t>Development and Deployment of Advanced Key Technologies</a:t>
          </a:r>
          <a:endParaRPr lang="en-US" sz="1300" kern="1200" dirty="0">
            <a:latin typeface="+mn-lt"/>
          </a:endParaRPr>
        </a:p>
      </dsp:txBody>
      <dsp:txXfrm>
        <a:off x="0" y="1982680"/>
        <a:ext cx="8270828" cy="441000"/>
      </dsp:txXfrm>
    </dsp:sp>
    <dsp:sp modelId="{EEC83124-360B-4E9F-9A59-1E54C892EBC0}">
      <dsp:nvSpPr>
        <dsp:cNvPr id="0" name=""/>
        <dsp:cNvSpPr/>
      </dsp:nvSpPr>
      <dsp:spPr>
        <a:xfrm>
          <a:off x="413541" y="1864600"/>
          <a:ext cx="5789579" cy="236160"/>
        </a:xfrm>
        <a:prstGeom prst="roundRect">
          <a:avLst/>
        </a:prstGeom>
        <a:solidFill>
          <a:schemeClr val="accent4">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8832" tIns="0" rIns="218832" bIns="0" numCol="1" spcCol="1270" anchor="ctr" anchorCtr="0">
          <a:noAutofit/>
        </a:bodyPr>
        <a:lstStyle/>
        <a:p>
          <a:pPr marL="0" lvl="0" indent="0" algn="l" defTabSz="577850">
            <a:lnSpc>
              <a:spcPct val="90000"/>
            </a:lnSpc>
            <a:spcBef>
              <a:spcPct val="0"/>
            </a:spcBef>
            <a:spcAft>
              <a:spcPct val="35000"/>
            </a:spcAft>
            <a:buNone/>
          </a:pPr>
          <a:r>
            <a:rPr lang="en-GB" sz="1300" b="1" kern="1200" dirty="0">
              <a:latin typeface="+mn-lt"/>
            </a:rPr>
            <a:t>DIGITAL-ECCC-2024-DEPLOY-CYBER-07-KEYTECH</a:t>
          </a:r>
          <a:endParaRPr lang="it-IT" sz="1300" kern="1200" dirty="0">
            <a:latin typeface="+mn-lt"/>
          </a:endParaRPr>
        </a:p>
      </dsp:txBody>
      <dsp:txXfrm>
        <a:off x="425069" y="1876128"/>
        <a:ext cx="5766523" cy="213104"/>
      </dsp:txXfrm>
    </dsp:sp>
    <dsp:sp modelId="{9153CE6A-A863-4B43-B8F0-C805086FF4E1}">
      <dsp:nvSpPr>
        <dsp:cNvPr id="0" name=""/>
        <dsp:cNvSpPr/>
      </dsp:nvSpPr>
      <dsp:spPr>
        <a:xfrm>
          <a:off x="0" y="2584960"/>
          <a:ext cx="8270828" cy="630000"/>
        </a:xfrm>
        <a:prstGeom prst="rect">
          <a:avLst/>
        </a:prstGeom>
        <a:solidFill>
          <a:schemeClr val="accent5">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1908" tIns="166624" rIns="641908"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dirty="0">
              <a:latin typeface="+mn-lt"/>
            </a:rPr>
            <a:t>Preparedness Support and Mutual Assistance, Targeting Larger Industrial Operations and Installations</a:t>
          </a:r>
          <a:endParaRPr lang="en-US" sz="1300" kern="1200" dirty="0">
            <a:latin typeface="+mn-lt"/>
          </a:endParaRPr>
        </a:p>
      </dsp:txBody>
      <dsp:txXfrm>
        <a:off x="0" y="2584960"/>
        <a:ext cx="8270828" cy="630000"/>
      </dsp:txXfrm>
    </dsp:sp>
    <dsp:sp modelId="{4360CDBE-7D4C-4017-903E-0D40DF224D37}">
      <dsp:nvSpPr>
        <dsp:cNvPr id="0" name=""/>
        <dsp:cNvSpPr/>
      </dsp:nvSpPr>
      <dsp:spPr>
        <a:xfrm>
          <a:off x="413541" y="2466880"/>
          <a:ext cx="5789579" cy="236160"/>
        </a:xfrm>
        <a:prstGeom prst="roundRect">
          <a:avLst/>
        </a:prstGeom>
        <a:solidFill>
          <a:schemeClr val="accent4">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8832" tIns="0" rIns="218832" bIns="0" numCol="1" spcCol="1270" anchor="ctr" anchorCtr="0">
          <a:noAutofit/>
        </a:bodyPr>
        <a:lstStyle/>
        <a:p>
          <a:pPr marL="0" lvl="0" indent="0" algn="l" defTabSz="577850">
            <a:lnSpc>
              <a:spcPct val="90000"/>
            </a:lnSpc>
            <a:spcBef>
              <a:spcPct val="0"/>
            </a:spcBef>
            <a:spcAft>
              <a:spcPct val="35000"/>
            </a:spcAft>
            <a:buNone/>
          </a:pPr>
          <a:r>
            <a:rPr lang="en-GB" sz="1300" b="1" kern="1200" dirty="0">
              <a:latin typeface="+mn-lt"/>
            </a:rPr>
            <a:t>DIGITAL-ECCC-2024-DEPLOY-CYBER-07-LARGEOPER </a:t>
          </a:r>
          <a:endParaRPr lang="en-US" sz="1300" kern="1200" dirty="0">
            <a:latin typeface="+mn-lt"/>
          </a:endParaRPr>
        </a:p>
      </dsp:txBody>
      <dsp:txXfrm>
        <a:off x="425069" y="2478408"/>
        <a:ext cx="5766523" cy="213104"/>
      </dsp:txXfrm>
    </dsp:sp>
    <dsp:sp modelId="{2DBE38FE-2B2F-4538-9DEB-6E07995E9F9E}">
      <dsp:nvSpPr>
        <dsp:cNvPr id="0" name=""/>
        <dsp:cNvSpPr/>
      </dsp:nvSpPr>
      <dsp:spPr>
        <a:xfrm>
          <a:off x="0" y="3376240"/>
          <a:ext cx="8270828" cy="630000"/>
        </a:xfrm>
        <a:prstGeom prst="rect">
          <a:avLst/>
        </a:prstGeom>
        <a:solidFill>
          <a:schemeClr val="accent5">
            <a:alpha val="90000"/>
            <a:tint val="4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641908" tIns="166624" rIns="641908" bIns="92456" numCol="1" spcCol="1270" anchor="t" anchorCtr="0">
          <a:noAutofit/>
        </a:bodyPr>
        <a:lstStyle/>
        <a:p>
          <a:pPr marL="114300" lvl="1" indent="-114300" algn="l" defTabSz="577850" rtl="0">
            <a:lnSpc>
              <a:spcPct val="90000"/>
            </a:lnSpc>
            <a:spcBef>
              <a:spcPct val="0"/>
            </a:spcBef>
            <a:spcAft>
              <a:spcPct val="15000"/>
            </a:spcAft>
            <a:buChar char="•"/>
          </a:pPr>
          <a:r>
            <a:rPr lang="en-GB" sz="1300" b="1" kern="1200" dirty="0"/>
            <a:t>Support for Implementation of EU Legislation on Cybersecurity and National Cybersecurity Strategies (2024)</a:t>
          </a:r>
          <a:r>
            <a:rPr lang="en-GB" sz="1300" b="1" kern="1200" dirty="0">
              <a:latin typeface="Calibri Light" panose="020F0302020204030204"/>
            </a:rPr>
            <a:t> </a:t>
          </a:r>
          <a:endParaRPr lang="en-US" sz="1300" kern="1200" dirty="0"/>
        </a:p>
      </dsp:txBody>
      <dsp:txXfrm>
        <a:off x="0" y="3376240"/>
        <a:ext cx="8270828" cy="630000"/>
      </dsp:txXfrm>
    </dsp:sp>
    <dsp:sp modelId="{CB89A8CE-9064-40B5-B2C3-C6D8E0A953BD}">
      <dsp:nvSpPr>
        <dsp:cNvPr id="0" name=""/>
        <dsp:cNvSpPr/>
      </dsp:nvSpPr>
      <dsp:spPr>
        <a:xfrm>
          <a:off x="413541" y="3258160"/>
          <a:ext cx="5789579" cy="236160"/>
        </a:xfrm>
        <a:prstGeom prst="roundRect">
          <a:avLst/>
        </a:prstGeom>
        <a:solidFill>
          <a:schemeClr val="accent4">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8832" tIns="0" rIns="218832" bIns="0" numCol="1" spcCol="1270" anchor="ctr" anchorCtr="0">
          <a:noAutofit/>
        </a:bodyPr>
        <a:lstStyle/>
        <a:p>
          <a:pPr marL="0" lvl="0" indent="0" algn="l" defTabSz="577850" rtl="0">
            <a:lnSpc>
              <a:spcPct val="90000"/>
            </a:lnSpc>
            <a:spcBef>
              <a:spcPct val="0"/>
            </a:spcBef>
            <a:spcAft>
              <a:spcPct val="35000"/>
            </a:spcAft>
            <a:buNone/>
          </a:pPr>
          <a:r>
            <a:rPr lang="en-GB" sz="1300" b="1" kern="1200" dirty="0"/>
            <a:t>DIGITAL-ECCC-2024-DEPLOY-CYBER-07-CYBERSEC-02</a:t>
          </a:r>
          <a:r>
            <a:rPr lang="en-GB" sz="1300" b="1" kern="1200" dirty="0">
              <a:latin typeface="Calibri Light" panose="020F0302020204030204"/>
            </a:rPr>
            <a:t> </a:t>
          </a:r>
          <a:endParaRPr lang="en-US" sz="1300" kern="1200" dirty="0">
            <a:latin typeface="+mn-lt"/>
          </a:endParaRPr>
        </a:p>
      </dsp:txBody>
      <dsp:txXfrm>
        <a:off x="425069" y="3269688"/>
        <a:ext cx="5766523" cy="21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A473-3F94-4DBB-A0D9-436A3A41501D}">
      <dsp:nvSpPr>
        <dsp:cNvPr id="0" name=""/>
        <dsp:cNvSpPr/>
      </dsp:nvSpPr>
      <dsp:spPr>
        <a:xfrm>
          <a:off x="-4028279" y="-629346"/>
          <a:ext cx="4886290" cy="4886290"/>
        </a:xfrm>
        <a:prstGeom prst="blockArc">
          <a:avLst>
            <a:gd name="adj1" fmla="val 18900000"/>
            <a:gd name="adj2" fmla="val 2700000"/>
            <a:gd name="adj3" fmla="val 44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EA2988-1309-4B84-A496-8D4A82AD98D0}">
      <dsp:nvSpPr>
        <dsp:cNvPr id="0" name=""/>
        <dsp:cNvSpPr/>
      </dsp:nvSpPr>
      <dsp:spPr>
        <a:xfrm>
          <a:off x="726594" y="368713"/>
          <a:ext cx="7133975" cy="534122"/>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968" tIns="35560" rIns="35560" bIns="35560" numCol="1" spcCol="1270" anchor="ctr" anchorCtr="0">
          <a:noAutofit/>
        </a:bodyPr>
        <a:lstStyle/>
        <a:p>
          <a:pPr marL="0" lvl="0" indent="0" algn="l" defTabSz="622300" rtl="0">
            <a:lnSpc>
              <a:spcPct val="90000"/>
            </a:lnSpc>
            <a:spcBef>
              <a:spcPct val="0"/>
            </a:spcBef>
            <a:spcAft>
              <a:spcPct val="35000"/>
            </a:spcAft>
            <a:buNone/>
          </a:pPr>
          <a:r>
            <a:rPr lang="en-IE" sz="1400" b="1" kern="1200" dirty="0">
              <a:solidFill>
                <a:schemeClr val="accent1"/>
              </a:solidFill>
              <a:latin typeface="+mn-lt"/>
            </a:rPr>
            <a:t>Digital Europe Programme website </a:t>
          </a:r>
          <a:r>
            <a:rPr lang="en-IE" sz="1400" b="0" kern="1200" dirty="0">
              <a:solidFill>
                <a:schemeClr val="accent1"/>
              </a:solidFill>
              <a:latin typeface="+mn-lt"/>
            </a:rPr>
            <a:t>: </a:t>
          </a:r>
          <a:r>
            <a:rPr kumimoji="0" lang="en-US" sz="1400" b="0" i="0" u="none" strike="noStrike" kern="1200" cap="none" spc="0" normalizeH="0" baseline="0" noProof="0" dirty="0">
              <a:ln>
                <a:noFill/>
              </a:ln>
              <a:solidFill>
                <a:schemeClr val="accent1"/>
              </a:solidFill>
              <a:effectLst/>
              <a:uLnTx/>
              <a:uFillTx/>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https://digital-strategy.ec.europa.eu/en/activities/digital-programme</a:t>
          </a:r>
          <a:endParaRPr lang="en-US" sz="1400" b="0" kern="1200" dirty="0">
            <a:solidFill>
              <a:schemeClr val="accent1"/>
            </a:solidFill>
            <a:latin typeface="+mn-lt"/>
          </a:endParaRPr>
        </a:p>
      </dsp:txBody>
      <dsp:txXfrm>
        <a:off x="726594" y="368713"/>
        <a:ext cx="7133975" cy="534122"/>
      </dsp:txXfrm>
    </dsp:sp>
    <dsp:sp modelId="{F98A51D6-1873-48F1-8399-5ECF0BCB2382}">
      <dsp:nvSpPr>
        <dsp:cNvPr id="0" name=""/>
        <dsp:cNvSpPr/>
      </dsp:nvSpPr>
      <dsp:spPr>
        <a:xfrm>
          <a:off x="288507" y="333287"/>
          <a:ext cx="529349" cy="5662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F7C32-0340-4C23-95D1-343AB14B7284}">
      <dsp:nvSpPr>
        <dsp:cNvPr id="0" name=""/>
        <dsp:cNvSpPr/>
      </dsp:nvSpPr>
      <dsp:spPr>
        <a:xfrm>
          <a:off x="941778" y="1153797"/>
          <a:ext cx="6958777" cy="482763"/>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968" tIns="35560" rIns="35560" bIns="35560" numCol="1" spcCol="1270" anchor="ctr" anchorCtr="0">
          <a:noAutofit/>
        </a:bodyPr>
        <a:lstStyle/>
        <a:p>
          <a:pPr marL="0" lvl="0" indent="0" algn="l" defTabSz="622300" rtl="0">
            <a:lnSpc>
              <a:spcPct val="90000"/>
            </a:lnSpc>
            <a:spcBef>
              <a:spcPct val="0"/>
            </a:spcBef>
            <a:spcAft>
              <a:spcPct val="35000"/>
            </a:spcAft>
            <a:buNone/>
          </a:pPr>
          <a:r>
            <a:rPr lang="en-IE" sz="1400" b="1" kern="1200">
              <a:solidFill>
                <a:schemeClr val="accent1"/>
              </a:solidFill>
              <a:latin typeface="+mn-lt"/>
            </a:rPr>
            <a:t>Digital Europe Programme Regulation: </a:t>
          </a:r>
          <a:r>
            <a:rPr lang="en-US" sz="1400" b="0" kern="1200">
              <a:solidFill>
                <a:schemeClr val="accent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https://eur-lex.europa.eu/legal-content/EN/TXT/?uri=CELEX%3A32021R0694&amp;qid=1621344635377</a:t>
          </a:r>
          <a:r>
            <a:rPr lang="en-US" sz="1400" b="0" kern="1200">
              <a:solidFill>
                <a:schemeClr val="accent1"/>
              </a:solidFill>
              <a:latin typeface="+mn-lt"/>
            </a:rPr>
            <a:t> </a:t>
          </a:r>
        </a:p>
      </dsp:txBody>
      <dsp:txXfrm>
        <a:off x="941778" y="1153797"/>
        <a:ext cx="6958777" cy="482763"/>
      </dsp:txXfrm>
    </dsp:sp>
    <dsp:sp modelId="{78EED436-6929-4FC1-ACCD-B8C725659301}">
      <dsp:nvSpPr>
        <dsp:cNvPr id="0" name=""/>
        <dsp:cNvSpPr/>
      </dsp:nvSpPr>
      <dsp:spPr>
        <a:xfrm>
          <a:off x="539281" y="1112044"/>
          <a:ext cx="529349" cy="5662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582228-87ED-4115-8945-CCAA4DCB2B9A}">
      <dsp:nvSpPr>
        <dsp:cNvPr id="0" name=""/>
        <dsp:cNvSpPr/>
      </dsp:nvSpPr>
      <dsp:spPr>
        <a:xfrm>
          <a:off x="957180" y="1908101"/>
          <a:ext cx="6943773" cy="501682"/>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968" tIns="35560" rIns="35560" bIns="35560" numCol="1" spcCol="1270" anchor="ctr" anchorCtr="0">
          <a:noAutofit/>
        </a:bodyPr>
        <a:lstStyle/>
        <a:p>
          <a:pPr marL="0" lvl="0" indent="0" algn="l" defTabSz="622300" rtl="0">
            <a:lnSpc>
              <a:spcPct val="90000"/>
            </a:lnSpc>
            <a:spcBef>
              <a:spcPct val="0"/>
            </a:spcBef>
            <a:spcAft>
              <a:spcPct val="35000"/>
            </a:spcAft>
            <a:buNone/>
          </a:pPr>
          <a:r>
            <a:rPr lang="en-IE" sz="1400" b="1" kern="1200">
              <a:solidFill>
                <a:schemeClr val="accent1"/>
              </a:solidFill>
              <a:latin typeface="+mn-lt"/>
              <a:ea typeface="+mn-ea"/>
              <a:cs typeface="+mn-cs"/>
            </a:rPr>
            <a:t>Funding &amp; tender opportunities portal: </a:t>
          </a:r>
          <a:r>
            <a:rPr lang="en-US" sz="1400" b="0" kern="1200">
              <a:solidFill>
                <a:schemeClr val="accent1"/>
              </a:solidFill>
              <a:latin typeface="+mn-lt"/>
              <a:hlinkClick xmlns:r="http://schemas.openxmlformats.org/officeDocument/2006/relationships" r:id="rId3">
                <a:extLst>
                  <a:ext uri="{A12FA001-AC4F-418D-AE19-62706E023703}">
                    <ahyp:hlinkClr xmlns:ahyp="http://schemas.microsoft.com/office/drawing/2018/hyperlinkcolor" val="tx"/>
                  </a:ext>
                </a:extLst>
              </a:hlinkClick>
            </a:rPr>
            <a:t>https://ec.europa.eu/info/funding-tenders/opportunities/portal/screen/programmes/digital</a:t>
          </a:r>
          <a:endParaRPr lang="en-US" sz="1400" b="0" kern="1200">
            <a:solidFill>
              <a:schemeClr val="accent1"/>
            </a:solidFill>
            <a:latin typeface="+mn-lt"/>
            <a:ea typeface="+mn-ea"/>
            <a:cs typeface="+mn-cs"/>
          </a:endParaRPr>
        </a:p>
      </dsp:txBody>
      <dsp:txXfrm>
        <a:off x="957180" y="1908101"/>
        <a:ext cx="6943773" cy="501682"/>
      </dsp:txXfrm>
    </dsp:sp>
    <dsp:sp modelId="{3609BB14-08BC-4A9B-A614-FA665E2C61E8}">
      <dsp:nvSpPr>
        <dsp:cNvPr id="0" name=""/>
        <dsp:cNvSpPr/>
      </dsp:nvSpPr>
      <dsp:spPr>
        <a:xfrm>
          <a:off x="587073" y="1869580"/>
          <a:ext cx="529349" cy="5662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E4E0D7-B224-489D-B270-FE1F7077DA44}">
      <dsp:nvSpPr>
        <dsp:cNvPr id="0" name=""/>
        <dsp:cNvSpPr/>
      </dsp:nvSpPr>
      <dsp:spPr>
        <a:xfrm>
          <a:off x="638049" y="2765421"/>
          <a:ext cx="7255366" cy="568165"/>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968" tIns="35560" rIns="35560" bIns="35560" numCol="1" spcCol="1270" anchor="ctr" anchorCtr="0">
          <a:noAutofit/>
        </a:bodyPr>
        <a:lstStyle/>
        <a:p>
          <a:pPr marL="0" lvl="0" indent="0" algn="l" defTabSz="622300" rtl="0">
            <a:lnSpc>
              <a:spcPct val="90000"/>
            </a:lnSpc>
            <a:spcBef>
              <a:spcPct val="0"/>
            </a:spcBef>
            <a:spcAft>
              <a:spcPct val="35000"/>
            </a:spcAft>
            <a:buNone/>
          </a:pPr>
          <a:r>
            <a:rPr lang="en-IE" sz="1400" b="1" kern="1200" dirty="0">
              <a:solidFill>
                <a:schemeClr val="accent1"/>
              </a:solidFill>
              <a:latin typeface="+mn-lt"/>
              <a:ea typeface="+mn-ea"/>
              <a:cs typeface="+mn-cs"/>
            </a:rPr>
            <a:t>Call document: </a:t>
          </a:r>
          <a:r>
            <a:rPr lang="en-IE" sz="1400" kern="1200" dirty="0">
              <a:hlinkClick xmlns:r="http://schemas.openxmlformats.org/officeDocument/2006/relationships" r:id="rId4"/>
            </a:rPr>
            <a:t>call-fiche_digital-eccc-2024-deploy-cyber-07_en.pdf (europa.eu)</a:t>
          </a:r>
          <a:endParaRPr lang="en-IE" sz="1400" kern="1200" dirty="0">
            <a:solidFill>
              <a:schemeClr val="accent1"/>
            </a:solidFill>
            <a:latin typeface="+mn-lt"/>
            <a:ea typeface="+mn-ea"/>
            <a:cs typeface="+mn-cs"/>
          </a:endParaRPr>
        </a:p>
      </dsp:txBody>
      <dsp:txXfrm>
        <a:off x="638049" y="2765421"/>
        <a:ext cx="7255366" cy="568165"/>
      </dsp:txXfrm>
    </dsp:sp>
    <dsp:sp modelId="{EBF8C66D-092B-411A-A037-F0CD02DFE2C1}">
      <dsp:nvSpPr>
        <dsp:cNvPr id="0" name=""/>
        <dsp:cNvSpPr/>
      </dsp:nvSpPr>
      <dsp:spPr>
        <a:xfrm>
          <a:off x="219400" y="2787073"/>
          <a:ext cx="529203" cy="5651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ybersecurity-centre.europa.eu/funding-opportunities_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ybersecurity-centre.europa.eu/funding-opportunities_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44205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71393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a:solidFill>
                  <a:srgbClr val="000000"/>
                </a:solidFill>
                <a:effectLst/>
                <a:latin typeface="Arial"/>
                <a:ea typeface="Arial"/>
                <a:cs typeface="Arial"/>
                <a:sym typeface="Arial"/>
              </a:rPr>
              <a:t>For the topics DIGITAL-ECCC-2024-DEPLOY-CYBER-07-SOC and DIGITAL-ECCC-2024-DEPLOY-CYBER-07-SOCPLAT an expression of interest shall also be submitted no later than the 21 November 2024 at 17:00 Brussels time. Application forms will be available at </a:t>
            </a:r>
            <a:r>
              <a:rPr lang="en-GB" sz="1100" b="0" i="0" u="sng" strike="noStrike" cap="none" dirty="0">
                <a:solidFill>
                  <a:srgbClr val="000000"/>
                </a:solidFill>
                <a:effectLst/>
                <a:latin typeface="Arial"/>
                <a:ea typeface="Arial"/>
                <a:cs typeface="Arial"/>
                <a:sym typeface="Arial"/>
                <a:hlinkClick r:id="rId3"/>
              </a:rPr>
              <a:t>https://cybersecurity-centre.europa.eu/funding-opportunities_en</a:t>
            </a:r>
            <a:r>
              <a:rPr lang="en-GB" sz="1100" b="0" i="0" u="none" strike="noStrike" cap="none" dirty="0">
                <a:solidFill>
                  <a:srgbClr val="000000"/>
                </a:solidFill>
                <a:effectLst/>
                <a:latin typeface="Arial"/>
                <a:ea typeface="Arial"/>
                <a:cs typeface="Arial"/>
                <a:sym typeface="Arial"/>
              </a:rPr>
              <a:t>. Applications must be submitted in the correct form, duly completed and dated. They must be submitted in electronic copy on </a:t>
            </a:r>
            <a:r>
              <a:rPr lang="en-GB" sz="1100" b="0" i="0" u="sng" strike="noStrike" cap="none" dirty="0">
                <a:solidFill>
                  <a:srgbClr val="000000"/>
                </a:solidFill>
                <a:effectLst/>
                <a:latin typeface="Arial"/>
                <a:ea typeface="Arial"/>
                <a:cs typeface="Arial"/>
                <a:sym typeface="Arial"/>
                <a:hlinkClick r:id="rId3"/>
              </a:rPr>
              <a:t>https://cybersecurity-centre.europa.eu/funding-opportunities_en</a:t>
            </a:r>
            <a:r>
              <a:rPr lang="en-GB" sz="1100" b="0" i="0" u="none" strike="noStrike" cap="none" dirty="0">
                <a:solidFill>
                  <a:srgbClr val="000000"/>
                </a:solidFill>
                <a:effectLst/>
                <a:latin typeface="Arial"/>
                <a:ea typeface="Arial"/>
                <a:cs typeface="Arial"/>
                <a:sym typeface="Arial"/>
              </a:rPr>
              <a:t> and signed by the person authorised to enter into legally binding commitments on behalf of the applicant organisation. The electronic version must contain the pdf versions of the application and other files as described in the call for expression of interest.</a:t>
            </a:r>
            <a:endParaRPr lang="en-US" sz="1100" b="0" i="0" u="none" strike="noStrike" cap="none" dirty="0">
              <a:solidFill>
                <a:srgbClr val="000000"/>
              </a:solidFill>
              <a:effectLst/>
              <a:latin typeface="Arial"/>
              <a:ea typeface="Arial"/>
              <a:cs typeface="Arial"/>
              <a:sym typeface="Arial"/>
            </a:endParaRPr>
          </a:p>
          <a:p>
            <a:endParaRPr lang="it-IT" dirty="0"/>
          </a:p>
        </p:txBody>
      </p:sp>
    </p:spTree>
    <p:extLst>
      <p:ext uri="{BB962C8B-B14F-4D97-AF65-F5344CB8AC3E}">
        <p14:creationId xmlns:p14="http://schemas.microsoft.com/office/powerpoint/2010/main" val="277881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target stakeholders under a) and b) above are public bodies acting as National SOCs linked to a “call for expression of interest to deploy and operate National SOC platforms to improve the detection of cybersecurity threats and share cybersecurity data in the EU”. Actions under Proposals for grants shall complement submission for the successful applicants to this call for expression of interest.</a:t>
            </a:r>
            <a:endParaRPr lang="it-IT" dirty="0"/>
          </a:p>
        </p:txBody>
      </p:sp>
    </p:spTree>
    <p:extLst>
      <p:ext uri="{BB962C8B-B14F-4D97-AF65-F5344CB8AC3E}">
        <p14:creationId xmlns:p14="http://schemas.microsoft.com/office/powerpoint/2010/main" val="321164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224136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080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For the topics DIGITAL-ECCC-2024-DEPLOY-CYBER-07-SOC and DIGITAL-ECCC-2024-DEPLOY-CYBER-07-SOCPLAT an expression of interest shall also be submitted no later than the 21 November 2024 at 17:00 Brussels time. Application forms will be available at </a:t>
            </a:r>
            <a:r>
              <a:rPr lang="en-GB" sz="1100" b="0" i="0" u="sng" strike="noStrike" cap="none" dirty="0">
                <a:solidFill>
                  <a:srgbClr val="000000"/>
                </a:solidFill>
                <a:effectLst/>
                <a:latin typeface="Arial"/>
                <a:ea typeface="Arial"/>
                <a:cs typeface="Arial"/>
                <a:sym typeface="Arial"/>
                <a:hlinkClick r:id="rId3"/>
              </a:rPr>
              <a:t>https://cybersecurity-centre.europa.eu/funding-opportunities_en</a:t>
            </a:r>
            <a:r>
              <a:rPr lang="en-GB" sz="1100" b="0" i="0" u="none" strike="noStrike" cap="none" dirty="0">
                <a:solidFill>
                  <a:srgbClr val="000000"/>
                </a:solidFill>
                <a:effectLst/>
                <a:latin typeface="Arial"/>
                <a:ea typeface="Arial"/>
                <a:cs typeface="Arial"/>
                <a:sym typeface="Arial"/>
              </a:rPr>
              <a:t>. Applications must be submitted in the correct form, duly completed and dated. They must be submitted in electronic copy on </a:t>
            </a:r>
            <a:r>
              <a:rPr lang="en-GB" sz="1100" b="0" i="0" u="sng" strike="noStrike" cap="none" dirty="0">
                <a:solidFill>
                  <a:srgbClr val="000000"/>
                </a:solidFill>
                <a:effectLst/>
                <a:latin typeface="Arial"/>
                <a:ea typeface="Arial"/>
                <a:cs typeface="Arial"/>
                <a:sym typeface="Arial"/>
                <a:hlinkClick r:id="rId3"/>
              </a:rPr>
              <a:t>https://cybersecurity-centre.europa.eu/funding-opportunities_en</a:t>
            </a:r>
            <a:r>
              <a:rPr lang="en-GB" sz="1100" b="0" i="0" u="none" strike="noStrike" cap="none" dirty="0">
                <a:solidFill>
                  <a:srgbClr val="000000"/>
                </a:solidFill>
                <a:effectLst/>
                <a:latin typeface="Arial"/>
                <a:ea typeface="Arial"/>
                <a:cs typeface="Arial"/>
                <a:sym typeface="Arial"/>
              </a:rPr>
              <a:t> and signed by the person authorised to enter into legally binding commitments on behalf of the applicant organisation. The electronic version must contain the pdf versions of the application and other files as described in the call for expression of interest.</a:t>
            </a:r>
            <a:endParaRPr lang="it-IT" dirty="0"/>
          </a:p>
        </p:txBody>
      </p:sp>
    </p:spTree>
    <p:extLst>
      <p:ext uri="{BB962C8B-B14F-4D97-AF65-F5344CB8AC3E}">
        <p14:creationId xmlns:p14="http://schemas.microsoft.com/office/powerpoint/2010/main" val="238685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9576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116948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9500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Tree>
    <p:extLst>
      <p:ext uri="{BB962C8B-B14F-4D97-AF65-F5344CB8AC3E}">
        <p14:creationId xmlns:p14="http://schemas.microsoft.com/office/powerpoint/2010/main" val="338744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25465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72179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24088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770044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680698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424167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62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742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087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15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Tree>
    <p:extLst>
      <p:ext uri="{BB962C8B-B14F-4D97-AF65-F5344CB8AC3E}">
        <p14:creationId xmlns:p14="http://schemas.microsoft.com/office/powerpoint/2010/main" val="124336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756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368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025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a85b6032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a85b6032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a:solidFill>
                  <a:srgbClr val="000000"/>
                </a:solidFill>
                <a:effectLst/>
                <a:latin typeface="Arial"/>
                <a:ea typeface="Arial"/>
                <a:cs typeface="Arial"/>
                <a:sym typeface="Arial"/>
              </a:rPr>
              <a:t>We</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recommend beneficiaries to join our ECCC social media and communication channels to be always up-to-date with the activities of the Centre, its Network, and cybersecurity technology Community.</a:t>
            </a: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Tree>
    <p:extLst>
      <p:ext uri="{BB962C8B-B14F-4D97-AF65-F5344CB8AC3E}">
        <p14:creationId xmlns:p14="http://schemas.microsoft.com/office/powerpoint/2010/main" val="381034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Tree>
    <p:extLst>
      <p:ext uri="{BB962C8B-B14F-4D97-AF65-F5344CB8AC3E}">
        <p14:creationId xmlns:p14="http://schemas.microsoft.com/office/powerpoint/2010/main" val="194517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endParaRPr lang="en-US" dirty="0">
              <a:solidFill>
                <a:srgbClr val="404040"/>
              </a:solidFill>
              <a:effectLst/>
            </a:endParaRPr>
          </a:p>
        </p:txBody>
      </p:sp>
    </p:spTree>
    <p:extLst>
      <p:ext uri="{BB962C8B-B14F-4D97-AF65-F5344CB8AC3E}">
        <p14:creationId xmlns:p14="http://schemas.microsoft.com/office/powerpoint/2010/main" val="49223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Tree>
    <p:extLst>
      <p:ext uri="{BB962C8B-B14F-4D97-AF65-F5344CB8AC3E}">
        <p14:creationId xmlns:p14="http://schemas.microsoft.com/office/powerpoint/2010/main" val="101746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Tree>
    <p:extLst>
      <p:ext uri="{BB962C8B-B14F-4D97-AF65-F5344CB8AC3E}">
        <p14:creationId xmlns:p14="http://schemas.microsoft.com/office/powerpoint/2010/main" val="202816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b="1" dirty="0"/>
          </a:p>
        </p:txBody>
      </p:sp>
    </p:spTree>
    <p:extLst>
      <p:ext uri="{BB962C8B-B14F-4D97-AF65-F5344CB8AC3E}">
        <p14:creationId xmlns:p14="http://schemas.microsoft.com/office/powerpoint/2010/main" val="2139797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bg>
      <p:bgPr>
        <a:solidFill>
          <a:schemeClr val="dk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15871" b="15864"/>
          <a:stretch/>
        </p:blipFill>
        <p:spPr>
          <a:xfrm>
            <a:off x="0" y="1003424"/>
            <a:ext cx="9144003" cy="3511100"/>
          </a:xfrm>
          <a:prstGeom prst="rect">
            <a:avLst/>
          </a:prstGeom>
          <a:noFill/>
          <a:ln>
            <a:noFill/>
          </a:ln>
        </p:spPr>
      </p:pic>
      <p:sp>
        <p:nvSpPr>
          <p:cNvPr id="11" name="Google Shape;11;p2"/>
          <p:cNvSpPr/>
          <p:nvPr/>
        </p:nvSpPr>
        <p:spPr>
          <a:xfrm>
            <a:off x="591850" y="679325"/>
            <a:ext cx="4206300" cy="245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31950" y="2251476"/>
            <a:ext cx="4206300" cy="1828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434500" y="2251475"/>
            <a:ext cx="3801300" cy="18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1pPr>
            <a:lvl2pPr lvl="1" algn="ctr">
              <a:spcBef>
                <a:spcPts val="0"/>
              </a:spcBef>
              <a:spcAft>
                <a:spcPts val="0"/>
              </a:spcAft>
              <a:buSzPts val="2600"/>
              <a:buFont typeface="Montserrat"/>
              <a:buNone/>
              <a:defRPr sz="2600" b="1">
                <a:latin typeface="Montserrat"/>
                <a:ea typeface="Montserrat"/>
                <a:cs typeface="Montserrat"/>
                <a:sym typeface="Montserrat"/>
              </a:defRPr>
            </a:lvl2pPr>
            <a:lvl3pPr lvl="2" algn="ctr">
              <a:spcBef>
                <a:spcPts val="0"/>
              </a:spcBef>
              <a:spcAft>
                <a:spcPts val="0"/>
              </a:spcAft>
              <a:buSzPts val="2600"/>
              <a:buFont typeface="Montserrat"/>
              <a:buNone/>
              <a:defRPr sz="2600" b="1">
                <a:latin typeface="Montserrat"/>
                <a:ea typeface="Montserrat"/>
                <a:cs typeface="Montserrat"/>
                <a:sym typeface="Montserrat"/>
              </a:defRPr>
            </a:lvl3pPr>
            <a:lvl4pPr lvl="3" algn="ctr">
              <a:spcBef>
                <a:spcPts val="0"/>
              </a:spcBef>
              <a:spcAft>
                <a:spcPts val="0"/>
              </a:spcAft>
              <a:buSzPts val="2600"/>
              <a:buFont typeface="Montserrat"/>
              <a:buNone/>
              <a:defRPr sz="2600" b="1">
                <a:latin typeface="Montserrat"/>
                <a:ea typeface="Montserrat"/>
                <a:cs typeface="Montserrat"/>
                <a:sym typeface="Montserrat"/>
              </a:defRPr>
            </a:lvl4pPr>
            <a:lvl5pPr lvl="4" algn="ctr">
              <a:spcBef>
                <a:spcPts val="0"/>
              </a:spcBef>
              <a:spcAft>
                <a:spcPts val="0"/>
              </a:spcAft>
              <a:buSzPts val="2600"/>
              <a:buFont typeface="Montserrat"/>
              <a:buNone/>
              <a:defRPr sz="2600" b="1">
                <a:latin typeface="Montserrat"/>
                <a:ea typeface="Montserrat"/>
                <a:cs typeface="Montserrat"/>
                <a:sym typeface="Montserrat"/>
              </a:defRPr>
            </a:lvl5pPr>
            <a:lvl6pPr lvl="5" algn="ctr">
              <a:spcBef>
                <a:spcPts val="0"/>
              </a:spcBef>
              <a:spcAft>
                <a:spcPts val="0"/>
              </a:spcAft>
              <a:buSzPts val="2600"/>
              <a:buFont typeface="Montserrat"/>
              <a:buNone/>
              <a:defRPr sz="2600" b="1">
                <a:latin typeface="Montserrat"/>
                <a:ea typeface="Montserrat"/>
                <a:cs typeface="Montserrat"/>
                <a:sym typeface="Montserrat"/>
              </a:defRPr>
            </a:lvl6pPr>
            <a:lvl7pPr lvl="6" algn="ctr">
              <a:spcBef>
                <a:spcPts val="0"/>
              </a:spcBef>
              <a:spcAft>
                <a:spcPts val="0"/>
              </a:spcAft>
              <a:buSzPts val="2600"/>
              <a:buFont typeface="Montserrat"/>
              <a:buNone/>
              <a:defRPr sz="2600" b="1">
                <a:latin typeface="Montserrat"/>
                <a:ea typeface="Montserrat"/>
                <a:cs typeface="Montserrat"/>
                <a:sym typeface="Montserrat"/>
              </a:defRPr>
            </a:lvl7pPr>
            <a:lvl8pPr lvl="7" algn="ctr">
              <a:spcBef>
                <a:spcPts val="0"/>
              </a:spcBef>
              <a:spcAft>
                <a:spcPts val="0"/>
              </a:spcAft>
              <a:buSzPts val="2600"/>
              <a:buFont typeface="Montserrat"/>
              <a:buNone/>
              <a:defRPr sz="2600" b="1">
                <a:latin typeface="Montserrat"/>
                <a:ea typeface="Montserrat"/>
                <a:cs typeface="Montserrat"/>
                <a:sym typeface="Montserrat"/>
              </a:defRPr>
            </a:lvl8pPr>
            <a:lvl9pPr lvl="8" algn="ctr">
              <a:spcBef>
                <a:spcPts val="0"/>
              </a:spcBef>
              <a:spcAft>
                <a:spcPts val="0"/>
              </a:spcAft>
              <a:buSzPts val="2600"/>
              <a:buFont typeface="Montserrat"/>
              <a:buNone/>
              <a:defRPr sz="2600" b="1">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390734" y="4599432"/>
            <a:ext cx="548700" cy="393600"/>
          </a:xfrm>
          <a:prstGeom prst="rect">
            <a:avLst/>
          </a:prstGeom>
        </p:spPr>
        <p:txBody>
          <a:bodyPr spcFirstLastPara="1" wrap="square" lIns="91425" tIns="91425" rIns="91425" bIns="91425" anchor="ctr" anchorCtr="0">
            <a:norm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3">
            <a:alphaModFix/>
          </a:blip>
          <a:stretch>
            <a:fillRect/>
          </a:stretch>
        </p:blipFill>
        <p:spPr>
          <a:xfrm>
            <a:off x="1231960" y="1072713"/>
            <a:ext cx="2926081" cy="960120"/>
          </a:xfrm>
          <a:prstGeom prst="rect">
            <a:avLst/>
          </a:prstGeom>
          <a:noFill/>
          <a:ln>
            <a:noFill/>
          </a:ln>
        </p:spPr>
      </p:pic>
      <p:sp>
        <p:nvSpPr>
          <p:cNvPr id="16" name="Google Shape;16;p2"/>
          <p:cNvSpPr/>
          <p:nvPr/>
        </p:nvSpPr>
        <p:spPr>
          <a:xfrm>
            <a:off x="5438250" y="2873375"/>
            <a:ext cx="2377500" cy="1206900"/>
          </a:xfrm>
          <a:prstGeom prst="rect">
            <a:avLst/>
          </a:prstGeom>
          <a:solidFill>
            <a:srgbClr val="999999">
              <a:alpha val="7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subTitle" idx="1"/>
          </p:nvPr>
        </p:nvSpPr>
        <p:spPr>
          <a:xfrm>
            <a:off x="5592600" y="2873475"/>
            <a:ext cx="2068800" cy="12069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
              <a:buFont typeface="Montserrat"/>
              <a:buNone/>
              <a:defRPr sz="11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 y="0"/>
            <a:ext cx="9144000" cy="5143500"/>
          </a:xfrm>
          <a:prstGeom prst="rect">
            <a:avLst/>
          </a:prstGeom>
          <a:effectLst>
            <a:outerShdw blurRad="50800" dist="50800" sx="1000" sy="1000" algn="ctr" rotWithShape="0">
              <a:srgbClr val="000000"/>
            </a:outerShdw>
          </a:effec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420" y="-76219"/>
            <a:ext cx="1322400" cy="1322400"/>
          </a:xfrm>
          <a:prstGeom prst="rect">
            <a:avLst/>
          </a:prstGeom>
        </p:spPr>
      </p:pic>
      <p:sp>
        <p:nvSpPr>
          <p:cNvPr id="11" name="Rectangle 10"/>
          <p:cNvSpPr/>
          <p:nvPr userDrawn="1"/>
        </p:nvSpPr>
        <p:spPr>
          <a:xfrm>
            <a:off x="4305869" y="4964373"/>
            <a:ext cx="530557" cy="180446"/>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p>
        </p:txBody>
      </p:sp>
      <p:grpSp>
        <p:nvGrpSpPr>
          <p:cNvPr id="15" name="Group 14"/>
          <p:cNvGrpSpPr/>
          <p:nvPr userDrawn="1"/>
        </p:nvGrpSpPr>
        <p:grpSpPr>
          <a:xfrm>
            <a:off x="4254805" y="4771402"/>
            <a:ext cx="634541" cy="414537"/>
            <a:chOff x="5673072" y="4897884"/>
            <a:chExt cx="846055" cy="552716"/>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a:p>
          </p:txBody>
        </p:sp>
        <p:sp>
          <p:nvSpPr>
            <p:cNvPr id="14" name="TextBox 13"/>
            <p:cNvSpPr txBox="1"/>
            <p:nvPr userDrawn="1"/>
          </p:nvSpPr>
          <p:spPr>
            <a:xfrm>
              <a:off x="5673072" y="4897884"/>
              <a:ext cx="846055" cy="552716"/>
            </a:xfrm>
            <a:prstGeom prst="rect">
              <a:avLst/>
            </a:prstGeom>
            <a:noFill/>
          </p:spPr>
          <p:txBody>
            <a:bodyPr wrap="square" rtlCol="0">
              <a:spAutoFit/>
            </a:bodyPr>
            <a:lstStyle/>
            <a:p>
              <a:r>
                <a:rPr lang="fr-BE" sz="698" b="0" i="1" dirty="0">
                  <a:solidFill>
                    <a:schemeClr val="bg1"/>
                  </a:solidFill>
                  <a:latin typeface="EC Square Sans Pro Light" panose="020B0506000000020004" pitchFamily="34" charset="0"/>
                </a:rPr>
                <a:t>Research and Innovation </a:t>
              </a:r>
              <a:endParaRPr lang="en-GB" sz="698"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8188" y="3168598"/>
            <a:ext cx="750973" cy="996662"/>
          </a:xfrm>
          <a:prstGeom prst="rect">
            <a:avLst/>
          </a:prstGeom>
        </p:spPr>
      </p:pic>
      <p:sp>
        <p:nvSpPr>
          <p:cNvPr id="17" name="Text Placeholder 3"/>
          <p:cNvSpPr>
            <a:spLocks noGrp="1"/>
          </p:cNvSpPr>
          <p:nvPr>
            <p:ph type="body" sz="quarter" idx="10" hasCustomPrompt="1"/>
          </p:nvPr>
        </p:nvSpPr>
        <p:spPr>
          <a:xfrm>
            <a:off x="6138317" y="3833684"/>
            <a:ext cx="2389938" cy="162000"/>
          </a:xfrm>
          <a:prstGeom prst="rect">
            <a:avLst/>
          </a:prstGeom>
        </p:spPr>
        <p:txBody>
          <a:bodyPr/>
          <a:lstStyle>
            <a:lvl1pPr marL="0" indent="0">
              <a:buNone/>
              <a:defRPr sz="9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6138317" y="3665698"/>
            <a:ext cx="2389938" cy="162000"/>
          </a:xfrm>
          <a:prstGeom prst="rect">
            <a:avLst/>
          </a:prstGeom>
        </p:spPr>
        <p:txBody>
          <a:bodyPr/>
          <a:lstStyle>
            <a:lvl1pPr marL="0" indent="0">
              <a:buNone/>
              <a:defRPr sz="9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6138317" y="3999836"/>
            <a:ext cx="2389938" cy="162000"/>
          </a:xfrm>
          <a:prstGeom prst="rect">
            <a:avLst/>
          </a:prstGeom>
        </p:spPr>
        <p:txBody>
          <a:bodyPr/>
          <a:lstStyle>
            <a:lvl1pPr marL="0" indent="0">
              <a:buNone/>
              <a:defRPr sz="9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6151350" y="2267477"/>
            <a:ext cx="2441807" cy="58454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1425" b="1" dirty="0">
                <a:solidFill>
                  <a:schemeClr val="tx2"/>
                </a:solidFill>
              </a:rPr>
              <a:t>THE EU</a:t>
            </a:r>
            <a:br>
              <a:rPr lang="en-US" sz="1425" b="1" dirty="0">
                <a:solidFill>
                  <a:schemeClr val="tx2"/>
                </a:solidFill>
              </a:rPr>
            </a:br>
            <a:r>
              <a:rPr lang="en-US" sz="1425" b="1" dirty="0">
                <a:solidFill>
                  <a:schemeClr val="tx2"/>
                </a:solidFill>
              </a:rPr>
              <a:t>RESEARCH &amp; INNOVATION</a:t>
            </a:r>
          </a:p>
          <a:p>
            <a:pPr marL="0" marR="0" lvl="0" indent="0" algn="ctr" defTabSz="685800" rtl="0" eaLnBrk="1" fontAlgn="auto" latinLnBrk="0" hangingPunct="1">
              <a:lnSpc>
                <a:spcPct val="90000"/>
              </a:lnSpc>
              <a:spcBef>
                <a:spcPct val="0"/>
              </a:spcBef>
              <a:spcAft>
                <a:spcPts val="0"/>
              </a:spcAft>
              <a:buClrTx/>
              <a:buSzTx/>
              <a:buFontTx/>
              <a:buNone/>
              <a:tabLst/>
              <a:defRPr/>
            </a:pPr>
            <a:r>
              <a:rPr lang="en-US" sz="1425" b="1" spc="60" baseline="0" dirty="0">
                <a:solidFill>
                  <a:schemeClr val="tx2"/>
                </a:solidFill>
              </a:rPr>
              <a:t>PROGRAMME</a:t>
            </a:r>
            <a:endParaRPr lang="en-GB" sz="1425" spc="60" baseline="0" dirty="0">
              <a:solidFill>
                <a:schemeClr val="tx2"/>
              </a:solidFill>
            </a:endParaRPr>
          </a:p>
        </p:txBody>
      </p:sp>
      <p:sp>
        <p:nvSpPr>
          <p:cNvPr id="21" name="Title 1"/>
          <p:cNvSpPr txBox="1">
            <a:spLocks/>
          </p:cNvSpPr>
          <p:nvPr userDrawn="1"/>
        </p:nvSpPr>
        <p:spPr>
          <a:xfrm>
            <a:off x="6216446" y="2916112"/>
            <a:ext cx="2311809" cy="19108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1425" b="0" spc="53" baseline="0" dirty="0"/>
              <a:t>2021 – 2027</a:t>
            </a:r>
            <a:endParaRPr lang="en-GB" sz="1425" b="0" spc="53" baseline="0" dirty="0"/>
          </a:p>
        </p:txBody>
      </p:sp>
      <p:cxnSp>
        <p:nvCxnSpPr>
          <p:cNvPr id="27" name="Straight Connector 26"/>
          <p:cNvCxnSpPr/>
          <p:nvPr userDrawn="1"/>
        </p:nvCxnSpPr>
        <p:spPr>
          <a:xfrm>
            <a:off x="6174218" y="3168598"/>
            <a:ext cx="243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6151350" y="2165111"/>
            <a:ext cx="243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00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 y="0"/>
            <a:ext cx="9142223" cy="51435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5389" y="4534399"/>
            <a:ext cx="1287150" cy="337910"/>
          </a:xfrm>
          <a:prstGeom prst="rect">
            <a:avLst/>
          </a:prstGeom>
        </p:spPr>
      </p:pic>
      <p:sp>
        <p:nvSpPr>
          <p:cNvPr id="11" name="Title 1"/>
          <p:cNvSpPr>
            <a:spLocks noGrp="1"/>
          </p:cNvSpPr>
          <p:nvPr>
            <p:ph type="ctrTitle" hasCustomPrompt="1"/>
          </p:nvPr>
        </p:nvSpPr>
        <p:spPr>
          <a:xfrm>
            <a:off x="807760" y="1389046"/>
            <a:ext cx="7617223" cy="1311965"/>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807759" y="960728"/>
            <a:ext cx="7617223" cy="366426"/>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3" name="Straight Connector 2"/>
          <p:cNvCxnSpPr/>
          <p:nvPr userDrawn="1"/>
        </p:nvCxnSpPr>
        <p:spPr>
          <a:xfrm>
            <a:off x="807760" y="841772"/>
            <a:ext cx="7617222" cy="258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153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 y="1143"/>
            <a:ext cx="9142222" cy="514121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5389" y="4534399"/>
            <a:ext cx="1287150" cy="337910"/>
          </a:xfrm>
          <a:prstGeom prst="rect">
            <a:avLst/>
          </a:prstGeom>
        </p:spPr>
      </p:pic>
      <p:sp>
        <p:nvSpPr>
          <p:cNvPr id="11" name="Title 1"/>
          <p:cNvSpPr>
            <a:spLocks noGrp="1"/>
          </p:cNvSpPr>
          <p:nvPr>
            <p:ph type="ctrTitle" hasCustomPrompt="1"/>
          </p:nvPr>
        </p:nvSpPr>
        <p:spPr>
          <a:xfrm>
            <a:off x="807760" y="1389046"/>
            <a:ext cx="7617223" cy="1311965"/>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807759" y="960728"/>
            <a:ext cx="7617223" cy="366426"/>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3" name="Straight Connector 2"/>
          <p:cNvCxnSpPr/>
          <p:nvPr userDrawn="1"/>
        </p:nvCxnSpPr>
        <p:spPr>
          <a:xfrm>
            <a:off x="807760" y="841772"/>
            <a:ext cx="7617222" cy="258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647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5389" y="4534399"/>
            <a:ext cx="1287150" cy="337910"/>
          </a:xfrm>
          <a:prstGeom prst="rect">
            <a:avLst/>
          </a:prstGeom>
        </p:spPr>
      </p:pic>
      <p:sp>
        <p:nvSpPr>
          <p:cNvPr id="7" name="Title 1"/>
          <p:cNvSpPr>
            <a:spLocks noGrp="1"/>
          </p:cNvSpPr>
          <p:nvPr>
            <p:ph type="ctrTitle" hasCustomPrompt="1"/>
          </p:nvPr>
        </p:nvSpPr>
        <p:spPr>
          <a:xfrm>
            <a:off x="807760" y="1389046"/>
            <a:ext cx="7617223" cy="1311965"/>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807759" y="960728"/>
            <a:ext cx="7617223" cy="366426"/>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807760" y="841772"/>
            <a:ext cx="7617222" cy="258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875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 y="0"/>
            <a:ext cx="9142223" cy="51435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5389" y="4534399"/>
            <a:ext cx="1287150" cy="337910"/>
          </a:xfrm>
          <a:prstGeom prst="rect">
            <a:avLst/>
          </a:prstGeom>
        </p:spPr>
      </p:pic>
      <p:sp>
        <p:nvSpPr>
          <p:cNvPr id="7" name="Title 1"/>
          <p:cNvSpPr>
            <a:spLocks noGrp="1"/>
          </p:cNvSpPr>
          <p:nvPr>
            <p:ph type="ctrTitle" hasCustomPrompt="1"/>
          </p:nvPr>
        </p:nvSpPr>
        <p:spPr>
          <a:xfrm>
            <a:off x="807760" y="1389046"/>
            <a:ext cx="7617223" cy="1311965"/>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807759" y="960728"/>
            <a:ext cx="7617223" cy="366426"/>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807760" y="841772"/>
            <a:ext cx="7617222" cy="258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07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5389" y="4534399"/>
            <a:ext cx="1287150" cy="337910"/>
          </a:xfrm>
          <a:prstGeom prst="rect">
            <a:avLst/>
          </a:prstGeom>
        </p:spPr>
      </p:pic>
      <p:sp>
        <p:nvSpPr>
          <p:cNvPr id="7" name="Title 1"/>
          <p:cNvSpPr>
            <a:spLocks noGrp="1"/>
          </p:cNvSpPr>
          <p:nvPr>
            <p:ph type="ctrTitle" hasCustomPrompt="1"/>
          </p:nvPr>
        </p:nvSpPr>
        <p:spPr>
          <a:xfrm>
            <a:off x="807760" y="1389046"/>
            <a:ext cx="7617223" cy="1311965"/>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807759" y="960728"/>
            <a:ext cx="7617223" cy="366426"/>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807760" y="841773"/>
            <a:ext cx="6143230" cy="208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833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 y="0"/>
            <a:ext cx="9142223" cy="51435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5389" y="4534399"/>
            <a:ext cx="1287150" cy="337910"/>
          </a:xfrm>
          <a:prstGeom prst="rect">
            <a:avLst/>
          </a:prstGeom>
        </p:spPr>
      </p:pic>
      <p:sp>
        <p:nvSpPr>
          <p:cNvPr id="7" name="Title 1"/>
          <p:cNvSpPr>
            <a:spLocks noGrp="1"/>
          </p:cNvSpPr>
          <p:nvPr>
            <p:ph type="ctrTitle" hasCustomPrompt="1"/>
          </p:nvPr>
        </p:nvSpPr>
        <p:spPr>
          <a:xfrm>
            <a:off x="807760" y="1389046"/>
            <a:ext cx="7617223" cy="1311965"/>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807759" y="960728"/>
            <a:ext cx="7617223" cy="366426"/>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807760" y="841773"/>
            <a:ext cx="5248203" cy="178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9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464512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6169124" y="1350000"/>
            <a:ext cx="2322000" cy="1242000"/>
          </a:xfrm>
          <a:solidFill>
            <a:schemeClr val="bg2"/>
          </a:solidFill>
          <a:ln>
            <a:noFill/>
          </a:ln>
        </p:spPr>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703145" y="2809621"/>
            <a:ext cx="2356565" cy="1248517"/>
          </a:xfrm>
        </p:spPr>
        <p:txBody>
          <a:bodyPr/>
          <a:lstStyle>
            <a:lvl1pPr marL="0" indent="0" algn="ctr">
              <a:buNone/>
              <a:defRPr sz="1500"/>
            </a:lvl1pPr>
          </a:lstStyle>
          <a:p>
            <a:endParaRPr lang="en-GB" dirty="0"/>
          </a:p>
        </p:txBody>
      </p:sp>
      <p:cxnSp>
        <p:nvCxnSpPr>
          <p:cNvPr id="17" name="Straight Connector 16"/>
          <p:cNvCxnSpPr/>
          <p:nvPr userDrawn="1"/>
        </p:nvCxnSpPr>
        <p:spPr>
          <a:xfrm>
            <a:off x="3240851" y="2799380"/>
            <a:ext cx="0" cy="1269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961431" y="2799380"/>
            <a:ext cx="0" cy="1269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3411000" y="1350000"/>
            <a:ext cx="2322000" cy="1242000"/>
          </a:xfrm>
          <a:solidFill>
            <a:schemeClr val="bg2"/>
          </a:solidFill>
          <a:ln>
            <a:noFill/>
          </a:ln>
        </p:spPr>
      </p:sp>
      <p:sp>
        <p:nvSpPr>
          <p:cNvPr id="22" name="Picture Placeholder 5"/>
          <p:cNvSpPr>
            <a:spLocks noGrp="1"/>
          </p:cNvSpPr>
          <p:nvPr>
            <p:ph type="pic" sz="quarter" idx="20"/>
          </p:nvPr>
        </p:nvSpPr>
        <p:spPr>
          <a:xfrm>
            <a:off x="703145" y="1350000"/>
            <a:ext cx="2322000" cy="1242000"/>
          </a:xfrm>
          <a:solidFill>
            <a:schemeClr val="bg2"/>
          </a:solidFill>
          <a:ln>
            <a:noFill/>
          </a:ln>
        </p:spPr>
      </p:sp>
      <p:sp>
        <p:nvSpPr>
          <p:cNvPr id="25" name="Text Placeholder 7"/>
          <p:cNvSpPr>
            <a:spLocks noGrp="1"/>
          </p:cNvSpPr>
          <p:nvPr>
            <p:ph type="body" sz="quarter" idx="21"/>
          </p:nvPr>
        </p:nvSpPr>
        <p:spPr>
          <a:xfrm>
            <a:off x="3376435" y="2809621"/>
            <a:ext cx="2356565" cy="1248517"/>
          </a:xfrm>
        </p:spPr>
        <p:txBody>
          <a:bodyPr/>
          <a:lstStyle>
            <a:lvl1pPr marL="0" indent="0" algn="ctr">
              <a:buNone/>
              <a:defRPr sz="1500"/>
            </a:lvl1pPr>
          </a:lstStyle>
          <a:p>
            <a:endParaRPr lang="en-GB" dirty="0"/>
          </a:p>
        </p:txBody>
      </p:sp>
      <p:sp>
        <p:nvSpPr>
          <p:cNvPr id="26" name="Text Placeholder 7"/>
          <p:cNvSpPr>
            <a:spLocks noGrp="1"/>
          </p:cNvSpPr>
          <p:nvPr>
            <p:ph type="body" sz="quarter" idx="22"/>
          </p:nvPr>
        </p:nvSpPr>
        <p:spPr>
          <a:xfrm>
            <a:off x="6151841" y="2809621"/>
            <a:ext cx="2356565" cy="1248517"/>
          </a:xfrm>
        </p:spPr>
        <p:txBody>
          <a:bodyPr/>
          <a:lstStyle>
            <a:lvl1pPr marL="0" indent="0" algn="ctr">
              <a:buNone/>
              <a:defRPr sz="1500"/>
            </a:lvl1pPr>
          </a:lstStyle>
          <a:p>
            <a:endParaRPr lang="en-GB" dirty="0"/>
          </a:p>
        </p:txBody>
      </p:sp>
    </p:spTree>
    <p:extLst>
      <p:ext uri="{BB962C8B-B14F-4D97-AF65-F5344CB8AC3E}">
        <p14:creationId xmlns:p14="http://schemas.microsoft.com/office/powerpoint/2010/main" val="339005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2505307" y="3198355"/>
            <a:ext cx="13793" cy="953156"/>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628650" y="1226002"/>
            <a:ext cx="1728000" cy="1728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2681550" y="1226002"/>
            <a:ext cx="1728000" cy="1728000"/>
          </a:xfrm>
          <a:prstGeom prst="ellipse">
            <a:avLst/>
          </a:prstGeom>
          <a:solidFill>
            <a:schemeClr val="bg2"/>
          </a:solidFill>
          <a:ln>
            <a:noFill/>
          </a:ln>
        </p:spPr>
      </p:sp>
      <p:sp>
        <p:nvSpPr>
          <p:cNvPr id="15" name="Picture Placeholder 20"/>
          <p:cNvSpPr>
            <a:spLocks noGrp="1"/>
          </p:cNvSpPr>
          <p:nvPr>
            <p:ph type="pic" sz="quarter" idx="13"/>
          </p:nvPr>
        </p:nvSpPr>
        <p:spPr>
          <a:xfrm>
            <a:off x="4734450" y="1226002"/>
            <a:ext cx="1728000" cy="1728000"/>
          </a:xfrm>
          <a:prstGeom prst="ellipse">
            <a:avLst/>
          </a:prstGeom>
          <a:solidFill>
            <a:schemeClr val="bg2"/>
          </a:solidFill>
          <a:ln>
            <a:noFill/>
          </a:ln>
        </p:spPr>
      </p:sp>
      <p:sp>
        <p:nvSpPr>
          <p:cNvPr id="16" name="Picture Placeholder 21"/>
          <p:cNvSpPr>
            <a:spLocks noGrp="1"/>
          </p:cNvSpPr>
          <p:nvPr>
            <p:ph type="pic" sz="quarter" idx="14"/>
          </p:nvPr>
        </p:nvSpPr>
        <p:spPr>
          <a:xfrm>
            <a:off x="6787350" y="1226002"/>
            <a:ext cx="1728000" cy="1728000"/>
          </a:xfrm>
          <a:prstGeom prst="ellipse">
            <a:avLst/>
          </a:prstGeom>
          <a:solidFill>
            <a:schemeClr val="bg2"/>
          </a:solidFill>
          <a:ln>
            <a:noFill/>
          </a:ln>
        </p:spPr>
      </p:sp>
      <p:sp>
        <p:nvSpPr>
          <p:cNvPr id="24" name="Content Placeholder 25"/>
          <p:cNvSpPr>
            <a:spLocks noGrp="1"/>
          </p:cNvSpPr>
          <p:nvPr>
            <p:ph sz="quarter" idx="20"/>
          </p:nvPr>
        </p:nvSpPr>
        <p:spPr>
          <a:xfrm>
            <a:off x="6787350" y="3195416"/>
            <a:ext cx="1728000" cy="937022"/>
          </a:xfrm>
        </p:spPr>
        <p:txBody>
          <a:bodyPr/>
          <a:lstStyle>
            <a:lvl1pPr marL="0" indent="0">
              <a:buNone/>
              <a:defRPr sz="1500"/>
            </a:lvl1pPr>
          </a:lstStyle>
          <a:p>
            <a:endParaRPr lang="en-GB" dirty="0"/>
          </a:p>
        </p:txBody>
      </p:sp>
      <p:sp>
        <p:nvSpPr>
          <p:cNvPr id="35" name="Content Placeholder 25"/>
          <p:cNvSpPr>
            <a:spLocks noGrp="1"/>
          </p:cNvSpPr>
          <p:nvPr>
            <p:ph sz="quarter" idx="21"/>
          </p:nvPr>
        </p:nvSpPr>
        <p:spPr>
          <a:xfrm>
            <a:off x="4734450" y="3202866"/>
            <a:ext cx="1728000" cy="937022"/>
          </a:xfrm>
        </p:spPr>
        <p:txBody>
          <a:bodyPr/>
          <a:lstStyle>
            <a:lvl1pPr marL="0" indent="0">
              <a:buNone/>
              <a:defRPr sz="1500"/>
            </a:lvl1pPr>
          </a:lstStyle>
          <a:p>
            <a:endParaRPr lang="en-GB" dirty="0"/>
          </a:p>
        </p:txBody>
      </p:sp>
      <p:sp>
        <p:nvSpPr>
          <p:cNvPr id="36" name="Content Placeholder 25"/>
          <p:cNvSpPr>
            <a:spLocks noGrp="1"/>
          </p:cNvSpPr>
          <p:nvPr>
            <p:ph sz="quarter" idx="22"/>
          </p:nvPr>
        </p:nvSpPr>
        <p:spPr>
          <a:xfrm>
            <a:off x="2681550" y="3195415"/>
            <a:ext cx="1728000" cy="937022"/>
          </a:xfrm>
        </p:spPr>
        <p:txBody>
          <a:bodyPr/>
          <a:lstStyle>
            <a:lvl1pPr marL="0" indent="0">
              <a:buNone/>
              <a:defRPr sz="1500"/>
            </a:lvl1pPr>
          </a:lstStyle>
          <a:p>
            <a:endParaRPr lang="en-GB" dirty="0"/>
          </a:p>
        </p:txBody>
      </p:sp>
      <p:sp>
        <p:nvSpPr>
          <p:cNvPr id="37" name="Content Placeholder 25"/>
          <p:cNvSpPr>
            <a:spLocks noGrp="1"/>
          </p:cNvSpPr>
          <p:nvPr>
            <p:ph sz="quarter" idx="23"/>
          </p:nvPr>
        </p:nvSpPr>
        <p:spPr>
          <a:xfrm>
            <a:off x="614718" y="3195415"/>
            <a:ext cx="1728000" cy="937022"/>
          </a:xfrm>
        </p:spPr>
        <p:txBody>
          <a:bodyPr/>
          <a:lstStyle>
            <a:lvl1pPr marL="0" indent="0">
              <a:buNone/>
              <a:defRPr sz="1500"/>
            </a:lvl1pPr>
          </a:lstStyle>
          <a:p>
            <a:endParaRPr lang="en-GB" dirty="0"/>
          </a:p>
        </p:txBody>
      </p:sp>
      <p:cxnSp>
        <p:nvCxnSpPr>
          <p:cNvPr id="38" name="Straight Connector 37"/>
          <p:cNvCxnSpPr/>
          <p:nvPr userDrawn="1"/>
        </p:nvCxnSpPr>
        <p:spPr>
          <a:xfrm>
            <a:off x="4572000" y="3198355"/>
            <a:ext cx="13793" cy="953156"/>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638692" y="3190904"/>
            <a:ext cx="13793" cy="953156"/>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353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 Cover">
  <p:cSld name="MAIN_POINT">
    <p:bg>
      <p:bgPr>
        <a:solidFill>
          <a:schemeClr val="dk2"/>
        </a:solidFill>
        <a:effectLst/>
      </p:bgPr>
    </p:bg>
    <p:spTree>
      <p:nvGrpSpPr>
        <p:cNvPr id="1" name="Shape 69"/>
        <p:cNvGrpSpPr/>
        <p:nvPr/>
      </p:nvGrpSpPr>
      <p:grpSpPr>
        <a:xfrm>
          <a:off x="0" y="0"/>
          <a:ext cx="0" cy="0"/>
          <a:chOff x="0" y="0"/>
          <a:chExt cx="0" cy="0"/>
        </a:xfrm>
      </p:grpSpPr>
      <p:sp>
        <p:nvSpPr>
          <p:cNvPr id="70" name="Google Shape;70;p8"/>
          <p:cNvSpPr/>
          <p:nvPr/>
        </p:nvSpPr>
        <p:spPr>
          <a:xfrm>
            <a:off x="0" y="4027675"/>
            <a:ext cx="2092500" cy="85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1780875" y="4457700"/>
            <a:ext cx="7363200" cy="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8"/>
          <p:cNvPicPr preferRelativeResize="0"/>
          <p:nvPr/>
        </p:nvPicPr>
        <p:blipFill>
          <a:blip r:embed="rId2">
            <a:alphaModFix/>
          </a:blip>
          <a:stretch>
            <a:fillRect/>
          </a:stretch>
        </p:blipFill>
        <p:spPr>
          <a:xfrm>
            <a:off x="199150" y="4226988"/>
            <a:ext cx="1395649" cy="456975"/>
          </a:xfrm>
          <a:prstGeom prst="rect">
            <a:avLst/>
          </a:prstGeom>
          <a:noFill/>
          <a:ln>
            <a:noFill/>
          </a:ln>
        </p:spPr>
      </p:pic>
      <p:pic>
        <p:nvPicPr>
          <p:cNvPr id="73" name="Google Shape;73;p8"/>
          <p:cNvPicPr preferRelativeResize="0"/>
          <p:nvPr/>
        </p:nvPicPr>
        <p:blipFill>
          <a:blip r:embed="rId3">
            <a:alphaModFix/>
          </a:blip>
          <a:stretch>
            <a:fillRect/>
          </a:stretch>
        </p:blipFill>
        <p:spPr>
          <a:xfrm>
            <a:off x="2198775" y="1697987"/>
            <a:ext cx="250350" cy="250325"/>
          </a:xfrm>
          <a:prstGeom prst="rect">
            <a:avLst/>
          </a:prstGeom>
          <a:noFill/>
          <a:ln>
            <a:noFill/>
          </a:ln>
        </p:spPr>
      </p:pic>
      <p:pic>
        <p:nvPicPr>
          <p:cNvPr id="74" name="Google Shape;74;p8"/>
          <p:cNvPicPr preferRelativeResize="0"/>
          <p:nvPr/>
        </p:nvPicPr>
        <p:blipFill rotWithShape="1">
          <a:blip r:embed="rId4">
            <a:alphaModFix/>
          </a:blip>
          <a:srcRect b="10"/>
          <a:stretch/>
        </p:blipFill>
        <p:spPr>
          <a:xfrm>
            <a:off x="2198775" y="2314275"/>
            <a:ext cx="250350" cy="250325"/>
          </a:xfrm>
          <a:prstGeom prst="rect">
            <a:avLst/>
          </a:prstGeom>
          <a:noFill/>
          <a:ln>
            <a:noFill/>
          </a:ln>
        </p:spPr>
      </p:pic>
      <p:pic>
        <p:nvPicPr>
          <p:cNvPr id="75" name="Google Shape;75;p8"/>
          <p:cNvPicPr preferRelativeResize="0"/>
          <p:nvPr/>
        </p:nvPicPr>
        <p:blipFill rotWithShape="1">
          <a:blip r:embed="rId5">
            <a:alphaModFix/>
          </a:blip>
          <a:srcRect b="10"/>
          <a:stretch/>
        </p:blipFill>
        <p:spPr>
          <a:xfrm>
            <a:off x="4406025" y="1697987"/>
            <a:ext cx="250350" cy="250325"/>
          </a:xfrm>
          <a:prstGeom prst="rect">
            <a:avLst/>
          </a:prstGeom>
          <a:noFill/>
          <a:ln>
            <a:noFill/>
          </a:ln>
        </p:spPr>
      </p:pic>
      <p:pic>
        <p:nvPicPr>
          <p:cNvPr id="76" name="Google Shape;76;p8"/>
          <p:cNvPicPr preferRelativeResize="0"/>
          <p:nvPr/>
        </p:nvPicPr>
        <p:blipFill rotWithShape="1">
          <a:blip r:embed="rId6">
            <a:alphaModFix/>
          </a:blip>
          <a:srcRect t="-21732" b="-21718"/>
          <a:stretch/>
        </p:blipFill>
        <p:spPr>
          <a:xfrm>
            <a:off x="4406025" y="2314287"/>
            <a:ext cx="250350" cy="250325"/>
          </a:xfrm>
          <a:prstGeom prst="rect">
            <a:avLst/>
          </a:prstGeom>
          <a:noFill/>
          <a:ln>
            <a:noFill/>
          </a:ln>
        </p:spPr>
      </p:pic>
      <p:sp>
        <p:nvSpPr>
          <p:cNvPr id="77" name="Google Shape;77;p8"/>
          <p:cNvSpPr txBox="1">
            <a:spLocks noGrp="1"/>
          </p:cNvSpPr>
          <p:nvPr>
            <p:ph type="title"/>
          </p:nvPr>
        </p:nvSpPr>
        <p:spPr>
          <a:xfrm>
            <a:off x="2092500" y="4457700"/>
            <a:ext cx="41883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600"/>
              <a:buNone/>
              <a:defRPr sz="1600">
                <a:solidFill>
                  <a:schemeClr val="dk1"/>
                </a:solidFill>
              </a:defRPr>
            </a:lvl2pPr>
            <a:lvl3pPr lvl="2" algn="ctr" rtl="0">
              <a:spcBef>
                <a:spcPts val="0"/>
              </a:spcBef>
              <a:spcAft>
                <a:spcPts val="0"/>
              </a:spcAft>
              <a:buClr>
                <a:schemeClr val="dk1"/>
              </a:buClr>
              <a:buSzPts val="1600"/>
              <a:buNone/>
              <a:defRPr sz="1600">
                <a:solidFill>
                  <a:schemeClr val="dk1"/>
                </a:solidFill>
              </a:defRPr>
            </a:lvl3pPr>
            <a:lvl4pPr lvl="3" algn="ctr" rtl="0">
              <a:spcBef>
                <a:spcPts val="0"/>
              </a:spcBef>
              <a:spcAft>
                <a:spcPts val="0"/>
              </a:spcAft>
              <a:buClr>
                <a:schemeClr val="dk1"/>
              </a:buClr>
              <a:buSzPts val="1600"/>
              <a:buNone/>
              <a:defRPr sz="1600">
                <a:solidFill>
                  <a:schemeClr val="dk1"/>
                </a:solidFill>
              </a:defRPr>
            </a:lvl4pPr>
            <a:lvl5pPr lvl="4" algn="ctr" rtl="0">
              <a:spcBef>
                <a:spcPts val="0"/>
              </a:spcBef>
              <a:spcAft>
                <a:spcPts val="0"/>
              </a:spcAft>
              <a:buClr>
                <a:schemeClr val="dk1"/>
              </a:buClr>
              <a:buSzPts val="1600"/>
              <a:buNone/>
              <a:defRPr sz="1600">
                <a:solidFill>
                  <a:schemeClr val="dk1"/>
                </a:solidFill>
              </a:defRPr>
            </a:lvl5pPr>
            <a:lvl6pPr lvl="5" algn="ctr" rtl="0">
              <a:spcBef>
                <a:spcPts val="0"/>
              </a:spcBef>
              <a:spcAft>
                <a:spcPts val="0"/>
              </a:spcAft>
              <a:buClr>
                <a:schemeClr val="dk1"/>
              </a:buClr>
              <a:buSzPts val="1600"/>
              <a:buNone/>
              <a:defRPr sz="1600">
                <a:solidFill>
                  <a:schemeClr val="dk1"/>
                </a:solidFill>
              </a:defRPr>
            </a:lvl6pPr>
            <a:lvl7pPr lvl="6" algn="ctr" rtl="0">
              <a:spcBef>
                <a:spcPts val="0"/>
              </a:spcBef>
              <a:spcAft>
                <a:spcPts val="0"/>
              </a:spcAft>
              <a:buClr>
                <a:schemeClr val="dk1"/>
              </a:buClr>
              <a:buSzPts val="1600"/>
              <a:buNone/>
              <a:defRPr sz="1600">
                <a:solidFill>
                  <a:schemeClr val="dk1"/>
                </a:solidFill>
              </a:defRPr>
            </a:lvl7pPr>
            <a:lvl8pPr lvl="7" algn="ctr" rtl="0">
              <a:spcBef>
                <a:spcPts val="0"/>
              </a:spcBef>
              <a:spcAft>
                <a:spcPts val="0"/>
              </a:spcAft>
              <a:buClr>
                <a:schemeClr val="dk1"/>
              </a:buClr>
              <a:buSzPts val="1600"/>
              <a:buNone/>
              <a:defRPr sz="1600">
                <a:solidFill>
                  <a:schemeClr val="dk1"/>
                </a:solidFill>
              </a:defRPr>
            </a:lvl8pPr>
            <a:lvl9pPr lvl="8" algn="ctr" rtl="0">
              <a:spcBef>
                <a:spcPts val="0"/>
              </a:spcBef>
              <a:spcAft>
                <a:spcPts val="0"/>
              </a:spcAft>
              <a:buClr>
                <a:schemeClr val="dk1"/>
              </a:buClr>
              <a:buSzPts val="1600"/>
              <a:buNone/>
              <a:defRPr sz="1600">
                <a:solidFill>
                  <a:schemeClr val="dk1"/>
                </a:solidFill>
              </a:defRPr>
            </a:lvl9pPr>
          </a:lstStyle>
          <a:p>
            <a:endParaRPr/>
          </a:p>
        </p:txBody>
      </p:sp>
      <p:sp>
        <p:nvSpPr>
          <p:cNvPr id="78" name="Google Shape;78;p8"/>
          <p:cNvSpPr txBox="1">
            <a:spLocks noGrp="1"/>
          </p:cNvSpPr>
          <p:nvPr>
            <p:ph type="body" idx="1"/>
          </p:nvPr>
        </p:nvSpPr>
        <p:spPr>
          <a:xfrm>
            <a:off x="6617900" y="4659350"/>
            <a:ext cx="2158200" cy="3699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
        <p:nvSpPr>
          <p:cNvPr id="79" name="Google Shape;79;p8"/>
          <p:cNvSpPr txBox="1">
            <a:spLocks noGrp="1"/>
          </p:cNvSpPr>
          <p:nvPr>
            <p:ph type="subTitle" idx="2"/>
          </p:nvPr>
        </p:nvSpPr>
        <p:spPr>
          <a:xfrm>
            <a:off x="2473525" y="1632075"/>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8"/>
          <p:cNvSpPr txBox="1">
            <a:spLocks noGrp="1"/>
          </p:cNvSpPr>
          <p:nvPr>
            <p:ph type="subTitle" idx="3"/>
          </p:nvPr>
        </p:nvSpPr>
        <p:spPr>
          <a:xfrm>
            <a:off x="4685375" y="1632075"/>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8"/>
          <p:cNvSpPr txBox="1">
            <a:spLocks noGrp="1"/>
          </p:cNvSpPr>
          <p:nvPr>
            <p:ph type="subTitle" idx="4"/>
          </p:nvPr>
        </p:nvSpPr>
        <p:spPr>
          <a:xfrm>
            <a:off x="2473525" y="2239338"/>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8"/>
          <p:cNvSpPr txBox="1">
            <a:spLocks noGrp="1"/>
          </p:cNvSpPr>
          <p:nvPr>
            <p:ph type="subTitle" idx="5"/>
          </p:nvPr>
        </p:nvSpPr>
        <p:spPr>
          <a:xfrm>
            <a:off x="4685375" y="2239338"/>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8"/>
          <p:cNvSpPr txBox="1">
            <a:spLocks noGrp="1"/>
          </p:cNvSpPr>
          <p:nvPr>
            <p:ph type="title" idx="6"/>
          </p:nvPr>
        </p:nvSpPr>
        <p:spPr>
          <a:xfrm>
            <a:off x="2209625" y="664575"/>
            <a:ext cx="4071300" cy="646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6"/>
              </a:buClr>
              <a:buSzPts val="2800"/>
              <a:buNone/>
              <a:defRPr>
                <a:solidFill>
                  <a:schemeClr val="accent6"/>
                </a:solidFill>
              </a:defRPr>
            </a:lvl1pPr>
            <a:lvl2pPr lvl="1">
              <a:spcBef>
                <a:spcPts val="0"/>
              </a:spcBef>
              <a:spcAft>
                <a:spcPts val="0"/>
              </a:spcAft>
              <a:buClr>
                <a:schemeClr val="accent6"/>
              </a:buClr>
              <a:buSzPts val="2800"/>
              <a:buNone/>
              <a:defRPr>
                <a:solidFill>
                  <a:schemeClr val="accent6"/>
                </a:solidFill>
              </a:defRPr>
            </a:lvl2pPr>
            <a:lvl3pPr lvl="2">
              <a:spcBef>
                <a:spcPts val="0"/>
              </a:spcBef>
              <a:spcAft>
                <a:spcPts val="0"/>
              </a:spcAft>
              <a:buClr>
                <a:schemeClr val="accent6"/>
              </a:buClr>
              <a:buSzPts val="2800"/>
              <a:buNone/>
              <a:defRPr>
                <a:solidFill>
                  <a:schemeClr val="accent6"/>
                </a:solidFill>
              </a:defRPr>
            </a:lvl3pPr>
            <a:lvl4pPr lvl="3">
              <a:spcBef>
                <a:spcPts val="0"/>
              </a:spcBef>
              <a:spcAft>
                <a:spcPts val="0"/>
              </a:spcAft>
              <a:buClr>
                <a:schemeClr val="accent6"/>
              </a:buClr>
              <a:buSzPts val="2800"/>
              <a:buNone/>
              <a:defRPr>
                <a:solidFill>
                  <a:schemeClr val="accent6"/>
                </a:solidFill>
              </a:defRPr>
            </a:lvl4pPr>
            <a:lvl5pPr lvl="4">
              <a:spcBef>
                <a:spcPts val="0"/>
              </a:spcBef>
              <a:spcAft>
                <a:spcPts val="0"/>
              </a:spcAft>
              <a:buClr>
                <a:schemeClr val="accent6"/>
              </a:buClr>
              <a:buSzPts val="2800"/>
              <a:buNone/>
              <a:defRPr>
                <a:solidFill>
                  <a:schemeClr val="accent6"/>
                </a:solidFill>
              </a:defRPr>
            </a:lvl5pPr>
            <a:lvl6pPr lvl="5">
              <a:spcBef>
                <a:spcPts val="0"/>
              </a:spcBef>
              <a:spcAft>
                <a:spcPts val="0"/>
              </a:spcAft>
              <a:buClr>
                <a:schemeClr val="accent6"/>
              </a:buClr>
              <a:buSzPts val="2800"/>
              <a:buNone/>
              <a:defRPr>
                <a:solidFill>
                  <a:schemeClr val="accent6"/>
                </a:solidFill>
              </a:defRPr>
            </a:lvl6pPr>
            <a:lvl7pPr lvl="6">
              <a:spcBef>
                <a:spcPts val="0"/>
              </a:spcBef>
              <a:spcAft>
                <a:spcPts val="0"/>
              </a:spcAft>
              <a:buClr>
                <a:schemeClr val="accent6"/>
              </a:buClr>
              <a:buSzPts val="2800"/>
              <a:buNone/>
              <a:defRPr>
                <a:solidFill>
                  <a:schemeClr val="accent6"/>
                </a:solidFill>
              </a:defRPr>
            </a:lvl7pPr>
            <a:lvl8pPr lvl="7">
              <a:spcBef>
                <a:spcPts val="0"/>
              </a:spcBef>
              <a:spcAft>
                <a:spcPts val="0"/>
              </a:spcAft>
              <a:buClr>
                <a:schemeClr val="accent6"/>
              </a:buClr>
              <a:buSzPts val="2800"/>
              <a:buNone/>
              <a:defRPr>
                <a:solidFill>
                  <a:schemeClr val="accent6"/>
                </a:solidFill>
              </a:defRPr>
            </a:lvl8pPr>
            <a:lvl9pPr lvl="8">
              <a:spcBef>
                <a:spcPts val="0"/>
              </a:spcBef>
              <a:spcAft>
                <a:spcPts val="0"/>
              </a:spcAft>
              <a:buClr>
                <a:schemeClr val="accent6"/>
              </a:buClr>
              <a:buSzPts val="2800"/>
              <a:buNone/>
              <a:defRPr>
                <a:solidFill>
                  <a:schemeClr val="accent6"/>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p>
        </p:txBody>
      </p:sp>
      <p:sp>
        <p:nvSpPr>
          <p:cNvPr id="3" name="Rectangle 2"/>
          <p:cNvSpPr/>
          <p:nvPr userDrawn="1"/>
        </p:nvSpPr>
        <p:spPr>
          <a:xfrm>
            <a:off x="803513" y="785583"/>
            <a:ext cx="7573572" cy="347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19" name="Straight Connector 18"/>
          <p:cNvCxnSpPr/>
          <p:nvPr userDrawn="1"/>
        </p:nvCxnSpPr>
        <p:spPr>
          <a:xfrm>
            <a:off x="1646110" y="3623532"/>
            <a:ext cx="6730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03513" y="1124734"/>
            <a:ext cx="7548918" cy="2149118"/>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803512" y="3483911"/>
            <a:ext cx="7573769" cy="221201"/>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0786" y="4533943"/>
            <a:ext cx="1288884" cy="338365"/>
          </a:xfrm>
          <a:prstGeom prst="rect">
            <a:avLst/>
          </a:prstGeom>
        </p:spPr>
      </p:pic>
      <p:sp>
        <p:nvSpPr>
          <p:cNvPr id="16" name="Text Placeholder 18"/>
          <p:cNvSpPr>
            <a:spLocks noGrp="1"/>
          </p:cNvSpPr>
          <p:nvPr>
            <p:ph type="body" sz="quarter" idx="13" hasCustomPrompt="1"/>
          </p:nvPr>
        </p:nvSpPr>
        <p:spPr>
          <a:xfrm>
            <a:off x="803513" y="3709238"/>
            <a:ext cx="7573572" cy="212682"/>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387280" y="457154"/>
            <a:ext cx="685800" cy="6858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7137418" y="3916851"/>
            <a:ext cx="685800" cy="6858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322118" y="3345873"/>
            <a:ext cx="924791" cy="1620982"/>
          </a:xfrm>
          <a:prstGeom prst="rect">
            <a:avLst/>
          </a:prstGeom>
        </p:spPr>
      </p:pic>
    </p:spTree>
    <p:extLst>
      <p:ext uri="{BB962C8B-B14F-4D97-AF65-F5344CB8AC3E}">
        <p14:creationId xmlns:p14="http://schemas.microsoft.com/office/powerpoint/2010/main" val="3407627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p>
        </p:txBody>
      </p:sp>
      <p:sp>
        <p:nvSpPr>
          <p:cNvPr id="3" name="Rectangle 2"/>
          <p:cNvSpPr/>
          <p:nvPr userDrawn="1"/>
        </p:nvSpPr>
        <p:spPr>
          <a:xfrm>
            <a:off x="803513" y="785583"/>
            <a:ext cx="7573572" cy="347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19" name="Straight Connector 18"/>
          <p:cNvCxnSpPr/>
          <p:nvPr userDrawn="1"/>
        </p:nvCxnSpPr>
        <p:spPr>
          <a:xfrm>
            <a:off x="1646110" y="3623532"/>
            <a:ext cx="6730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03513" y="1124734"/>
            <a:ext cx="7548918" cy="2149118"/>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803512" y="3483911"/>
            <a:ext cx="7573769" cy="221201"/>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0786" y="4533943"/>
            <a:ext cx="1288884" cy="338365"/>
          </a:xfrm>
          <a:prstGeom prst="rect">
            <a:avLst/>
          </a:prstGeom>
        </p:spPr>
      </p:pic>
      <p:sp>
        <p:nvSpPr>
          <p:cNvPr id="16" name="Text Placeholder 18"/>
          <p:cNvSpPr>
            <a:spLocks noGrp="1"/>
          </p:cNvSpPr>
          <p:nvPr>
            <p:ph type="body" sz="quarter" idx="13" hasCustomPrompt="1"/>
          </p:nvPr>
        </p:nvSpPr>
        <p:spPr>
          <a:xfrm>
            <a:off x="803513" y="3709238"/>
            <a:ext cx="7573572" cy="212682"/>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387280" y="457154"/>
            <a:ext cx="685800" cy="6858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7137418" y="3916851"/>
            <a:ext cx="685800" cy="6858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8688" y="3407050"/>
            <a:ext cx="729650" cy="1625459"/>
          </a:xfrm>
          <a:prstGeom prst="rect">
            <a:avLst/>
          </a:prstGeom>
        </p:spPr>
      </p:pic>
    </p:spTree>
    <p:extLst>
      <p:ext uri="{BB962C8B-B14F-4D97-AF65-F5344CB8AC3E}">
        <p14:creationId xmlns:p14="http://schemas.microsoft.com/office/powerpoint/2010/main" val="128924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p>
        </p:txBody>
      </p:sp>
      <p:sp>
        <p:nvSpPr>
          <p:cNvPr id="3" name="Rectangle 2"/>
          <p:cNvSpPr/>
          <p:nvPr userDrawn="1"/>
        </p:nvSpPr>
        <p:spPr>
          <a:xfrm>
            <a:off x="803513" y="785583"/>
            <a:ext cx="7573572" cy="347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19" name="Straight Connector 18"/>
          <p:cNvCxnSpPr/>
          <p:nvPr userDrawn="1"/>
        </p:nvCxnSpPr>
        <p:spPr>
          <a:xfrm>
            <a:off x="1646110" y="3623532"/>
            <a:ext cx="6730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03513" y="1124734"/>
            <a:ext cx="7548918" cy="2149118"/>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803512" y="3483911"/>
            <a:ext cx="7573769" cy="221201"/>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0786" y="4533943"/>
            <a:ext cx="1288884" cy="338365"/>
          </a:xfrm>
          <a:prstGeom prst="rect">
            <a:avLst/>
          </a:prstGeom>
        </p:spPr>
      </p:pic>
      <p:sp>
        <p:nvSpPr>
          <p:cNvPr id="16" name="Text Placeholder 18"/>
          <p:cNvSpPr>
            <a:spLocks noGrp="1"/>
          </p:cNvSpPr>
          <p:nvPr>
            <p:ph type="body" sz="quarter" idx="13" hasCustomPrompt="1"/>
          </p:nvPr>
        </p:nvSpPr>
        <p:spPr>
          <a:xfrm>
            <a:off x="803513" y="3709238"/>
            <a:ext cx="7573572" cy="212682"/>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387280" y="457154"/>
            <a:ext cx="685800" cy="6858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7137418" y="3916851"/>
            <a:ext cx="685800" cy="6858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6031" y="3445295"/>
            <a:ext cx="1537562" cy="1445663"/>
          </a:xfrm>
          <a:prstGeom prst="rect">
            <a:avLst/>
          </a:prstGeom>
        </p:spPr>
      </p:pic>
    </p:spTree>
    <p:extLst>
      <p:ext uri="{BB962C8B-B14F-4D97-AF65-F5344CB8AC3E}">
        <p14:creationId xmlns:p14="http://schemas.microsoft.com/office/powerpoint/2010/main" val="1097330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p>
        </p:txBody>
      </p:sp>
      <p:sp>
        <p:nvSpPr>
          <p:cNvPr id="3" name="Rectangle 2"/>
          <p:cNvSpPr/>
          <p:nvPr userDrawn="1"/>
        </p:nvSpPr>
        <p:spPr>
          <a:xfrm>
            <a:off x="803513" y="785583"/>
            <a:ext cx="7573572" cy="347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19" name="Straight Connector 18"/>
          <p:cNvCxnSpPr/>
          <p:nvPr userDrawn="1"/>
        </p:nvCxnSpPr>
        <p:spPr>
          <a:xfrm>
            <a:off x="1646110" y="3623532"/>
            <a:ext cx="6730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03513" y="1124734"/>
            <a:ext cx="7548918" cy="2149118"/>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803512" y="3483911"/>
            <a:ext cx="7573769" cy="221201"/>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0786" y="4533943"/>
            <a:ext cx="1288884" cy="338365"/>
          </a:xfrm>
          <a:prstGeom prst="rect">
            <a:avLst/>
          </a:prstGeom>
        </p:spPr>
      </p:pic>
      <p:sp>
        <p:nvSpPr>
          <p:cNvPr id="16" name="Text Placeholder 18"/>
          <p:cNvSpPr>
            <a:spLocks noGrp="1"/>
          </p:cNvSpPr>
          <p:nvPr>
            <p:ph type="body" sz="quarter" idx="13" hasCustomPrompt="1"/>
          </p:nvPr>
        </p:nvSpPr>
        <p:spPr>
          <a:xfrm>
            <a:off x="803513" y="3709238"/>
            <a:ext cx="7573572" cy="212682"/>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387280" y="457154"/>
            <a:ext cx="685800" cy="6858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7137418" y="3916851"/>
            <a:ext cx="685800" cy="6858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9575" y="3479785"/>
            <a:ext cx="727484" cy="1392524"/>
          </a:xfrm>
          <a:prstGeom prst="rect">
            <a:avLst/>
          </a:prstGeom>
        </p:spPr>
      </p:pic>
    </p:spTree>
    <p:extLst>
      <p:ext uri="{BB962C8B-B14F-4D97-AF65-F5344CB8AC3E}">
        <p14:creationId xmlns:p14="http://schemas.microsoft.com/office/powerpoint/2010/main" val="4277258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p>
        </p:txBody>
      </p:sp>
      <p:sp>
        <p:nvSpPr>
          <p:cNvPr id="3" name="Rectangle 2"/>
          <p:cNvSpPr/>
          <p:nvPr userDrawn="1"/>
        </p:nvSpPr>
        <p:spPr>
          <a:xfrm>
            <a:off x="803513" y="785583"/>
            <a:ext cx="7573572" cy="347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19" name="Straight Connector 18"/>
          <p:cNvCxnSpPr/>
          <p:nvPr userDrawn="1"/>
        </p:nvCxnSpPr>
        <p:spPr>
          <a:xfrm>
            <a:off x="1646110" y="3623532"/>
            <a:ext cx="6730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03513" y="1124734"/>
            <a:ext cx="7548918" cy="2149118"/>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803512" y="3483911"/>
            <a:ext cx="7573769" cy="221201"/>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0786" y="4533943"/>
            <a:ext cx="1288884" cy="338365"/>
          </a:xfrm>
          <a:prstGeom prst="rect">
            <a:avLst/>
          </a:prstGeom>
        </p:spPr>
      </p:pic>
      <p:sp>
        <p:nvSpPr>
          <p:cNvPr id="16" name="Text Placeholder 18"/>
          <p:cNvSpPr>
            <a:spLocks noGrp="1"/>
          </p:cNvSpPr>
          <p:nvPr>
            <p:ph type="body" sz="quarter" idx="13" hasCustomPrompt="1"/>
          </p:nvPr>
        </p:nvSpPr>
        <p:spPr>
          <a:xfrm>
            <a:off x="803513" y="3709238"/>
            <a:ext cx="7573572" cy="212682"/>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387280" y="457154"/>
            <a:ext cx="685800" cy="6858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7137418" y="3916851"/>
            <a:ext cx="685800" cy="6858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5328" y="3208593"/>
            <a:ext cx="1155459" cy="1663715"/>
          </a:xfrm>
          <a:prstGeom prst="rect">
            <a:avLst/>
          </a:prstGeom>
        </p:spPr>
      </p:pic>
    </p:spTree>
    <p:extLst>
      <p:ext uri="{BB962C8B-B14F-4D97-AF65-F5344CB8AC3E}">
        <p14:creationId xmlns:p14="http://schemas.microsoft.com/office/powerpoint/2010/main" val="955200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477"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p>
        </p:txBody>
      </p:sp>
      <p:sp>
        <p:nvSpPr>
          <p:cNvPr id="14" name="Rectangle 13"/>
          <p:cNvSpPr/>
          <p:nvPr userDrawn="1"/>
        </p:nvSpPr>
        <p:spPr>
          <a:xfrm>
            <a:off x="803513" y="785583"/>
            <a:ext cx="7573572" cy="347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18" name="Group 17"/>
          <p:cNvGrpSpPr/>
          <p:nvPr userDrawn="1"/>
        </p:nvGrpSpPr>
        <p:grpSpPr>
          <a:xfrm>
            <a:off x="1387280" y="457154"/>
            <a:ext cx="685800" cy="6858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7137418" y="3916851"/>
            <a:ext cx="685800" cy="6858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1646110" y="3623532"/>
            <a:ext cx="6730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387279" y="1142954"/>
            <a:ext cx="6435938" cy="2130897"/>
          </a:xfrm>
        </p:spPr>
        <p:txBody>
          <a:bodyPr wrap="square" anchor="ctr" anchorCtr="0">
            <a:noAutofit/>
          </a:bodyPr>
          <a:lstStyle>
            <a:lvl1pPr algn="l">
              <a:defRPr sz="21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388114" y="3483911"/>
            <a:ext cx="6466644" cy="221201"/>
          </a:xfrm>
        </p:spPr>
        <p:txBody>
          <a:bodyPr wrap="none" tIns="0" bIns="0">
            <a:noAutofit/>
          </a:bodyPr>
          <a:lstStyle>
            <a:lvl1pPr marL="0" indent="0" algn="l">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0786" y="4533943"/>
            <a:ext cx="1288884" cy="338365"/>
          </a:xfrm>
          <a:prstGeom prst="rect">
            <a:avLst/>
          </a:prstGeom>
        </p:spPr>
      </p:pic>
      <p:sp>
        <p:nvSpPr>
          <p:cNvPr id="16" name="Text Placeholder 18"/>
          <p:cNvSpPr>
            <a:spLocks noGrp="1"/>
          </p:cNvSpPr>
          <p:nvPr>
            <p:ph type="body" sz="quarter" idx="13" hasCustomPrompt="1"/>
          </p:nvPr>
        </p:nvSpPr>
        <p:spPr>
          <a:xfrm>
            <a:off x="1388106" y="3709238"/>
            <a:ext cx="6466406" cy="212682"/>
          </a:xfrm>
        </p:spPr>
        <p:txBody>
          <a:bodyPr wrap="none" tIns="0" bIns="0">
            <a:noAutofit/>
          </a:bodyPr>
          <a:lstStyle>
            <a:lvl1pPr marL="0" indent="0" algn="l">
              <a:buFontTx/>
              <a:buNone/>
              <a:defRPr sz="1350" i="1">
                <a:solidFill>
                  <a:schemeClr val="tx2"/>
                </a:solidFill>
              </a:defRPr>
            </a:lvl1pPr>
          </a:lstStyle>
          <a:p>
            <a:pPr lvl="0"/>
            <a:r>
              <a:rPr lang="en-US" dirty="0"/>
              <a:t>Profession</a:t>
            </a:r>
          </a:p>
        </p:txBody>
      </p:sp>
    </p:spTree>
    <p:extLst>
      <p:ext uri="{BB962C8B-B14F-4D97-AF65-F5344CB8AC3E}">
        <p14:creationId xmlns:p14="http://schemas.microsoft.com/office/powerpoint/2010/main" val="1355181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429186" y="3904205"/>
            <a:ext cx="73952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414464" y="657225"/>
            <a:ext cx="73952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031" y="978572"/>
            <a:ext cx="957697" cy="75855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3707904" y="411510"/>
            <a:ext cx="1728192" cy="1200038"/>
          </a:xfrm>
          <a:prstGeom prst="rect">
            <a:avLst/>
          </a:prstGeom>
          <a:noFill/>
          <a:ln w="9525">
            <a:noFill/>
            <a:miter lim="800000"/>
            <a:headEnd/>
            <a:tailEnd/>
          </a:ln>
        </p:spPr>
      </p:pic>
      <p:sp>
        <p:nvSpPr>
          <p:cNvPr id="7" name="Subtitle 2"/>
          <p:cNvSpPr txBox="1">
            <a:spLocks/>
          </p:cNvSpPr>
          <p:nvPr/>
        </p:nvSpPr>
        <p:spPr>
          <a:xfrm>
            <a:off x="1841733" y="4437061"/>
            <a:ext cx="6547628" cy="356045"/>
          </a:xfrm>
          <a:prstGeom prst="rect">
            <a:avLst/>
          </a:prstGeom>
        </p:spPr>
        <p:txBody>
          <a:bodyPr wrap="square" lIns="0" tIns="54000" rIns="0" bIns="54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525" b="1" kern="0" dirty="0">
                <a:solidFill>
                  <a:schemeClr val="tx1"/>
                </a:solidFill>
              </a:rPr>
              <a:t>© European Union 2021</a:t>
            </a:r>
          </a:p>
          <a:p>
            <a:pPr marL="0" indent="0" algn="just">
              <a:buNone/>
            </a:pPr>
            <a:r>
              <a:rPr lang="en-US" sz="450" b="0" kern="0" dirty="0">
                <a:solidFill>
                  <a:schemeClr val="tx1"/>
                </a:solidFill>
              </a:rPr>
              <a:t>Unless otherwise noted the reuse of this presentation is </a:t>
            </a:r>
            <a:r>
              <a:rPr lang="en-US" sz="450" b="0" kern="0" dirty="0" err="1">
                <a:solidFill>
                  <a:schemeClr val="tx1"/>
                </a:solidFill>
              </a:rPr>
              <a:t>authorised</a:t>
            </a:r>
            <a:r>
              <a:rPr lang="en-US" sz="450" b="0" kern="0" dirty="0">
                <a:solidFill>
                  <a:schemeClr val="tx1"/>
                </a:solidFill>
              </a:rPr>
              <a:t> under the </a:t>
            </a:r>
            <a:r>
              <a:rPr lang="en-US" sz="450" b="0" u="sng" kern="0" dirty="0">
                <a:solidFill>
                  <a:schemeClr val="tx1"/>
                </a:solidFill>
              </a:rPr>
              <a:t>CC BY 4.0</a:t>
            </a:r>
            <a:r>
              <a:rPr lang="en-US" sz="450" b="1" kern="0" dirty="0">
                <a:solidFill>
                  <a:schemeClr val="tx1"/>
                </a:solidFill>
              </a:rPr>
              <a:t>  </a:t>
            </a:r>
            <a:r>
              <a:rPr lang="en-US" sz="45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450" kern="0" dirty="0">
                <a:solidFill>
                  <a:schemeClr val="tx1"/>
                </a:solidFill>
              </a:rPr>
              <a:t>Image credits: © </a:t>
            </a:r>
            <a:r>
              <a:rPr lang="en-GB" sz="450" kern="0" dirty="0" err="1">
                <a:solidFill>
                  <a:schemeClr val="tx1"/>
                </a:solidFill>
              </a:rPr>
              <a:t>ivector</a:t>
            </a:r>
            <a:r>
              <a:rPr lang="en-GB" sz="450" kern="0" dirty="0">
                <a:solidFill>
                  <a:schemeClr val="tx1"/>
                </a:solidFill>
              </a:rPr>
              <a:t> #235536634, #249868181, #251163013, #266009682, #273480523, #362422833, #241215668, #244690530, #245719946, #251163053, #252508849, 2020. Source: Stock.Adobe.com. </a:t>
            </a:r>
            <a:r>
              <a:rPr lang="en-US" sz="450" kern="0" dirty="0">
                <a:solidFill>
                  <a:schemeClr val="tx1"/>
                </a:solidFill>
              </a:rPr>
              <a:t>Icons © </a:t>
            </a:r>
            <a:r>
              <a:rPr lang="en-US" sz="450" kern="0" dirty="0" err="1">
                <a:solidFill>
                  <a:schemeClr val="tx1"/>
                </a:solidFill>
              </a:rPr>
              <a:t>Flaticon</a:t>
            </a:r>
            <a:r>
              <a:rPr lang="en-US" sz="450" kern="0" dirty="0">
                <a:solidFill>
                  <a:schemeClr val="tx1"/>
                </a:solidFill>
              </a:rPr>
              <a:t> – all rights reserved.</a:t>
            </a:r>
            <a:endParaRPr lang="en-GB" sz="45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406" y="4495824"/>
            <a:ext cx="704679" cy="236166"/>
          </a:xfrm>
          <a:prstGeom prst="rect">
            <a:avLst/>
          </a:prstGeom>
        </p:spPr>
      </p:pic>
    </p:spTree>
    <p:extLst>
      <p:ext uri="{BB962C8B-B14F-4D97-AF65-F5344CB8AC3E}">
        <p14:creationId xmlns:p14="http://schemas.microsoft.com/office/powerpoint/2010/main" val="2071758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solidFill>
          <a:schemeClr val="dk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15871" b="15864"/>
          <a:stretch/>
        </p:blipFill>
        <p:spPr>
          <a:xfrm>
            <a:off x="0" y="1003424"/>
            <a:ext cx="9144003" cy="3511100"/>
          </a:xfrm>
          <a:prstGeom prst="rect">
            <a:avLst/>
          </a:prstGeom>
          <a:noFill/>
          <a:ln>
            <a:noFill/>
          </a:ln>
        </p:spPr>
      </p:pic>
      <p:sp>
        <p:nvSpPr>
          <p:cNvPr id="11" name="Google Shape;11;p2"/>
          <p:cNvSpPr/>
          <p:nvPr/>
        </p:nvSpPr>
        <p:spPr>
          <a:xfrm>
            <a:off x="591850" y="679325"/>
            <a:ext cx="4206300" cy="245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31950" y="2251476"/>
            <a:ext cx="4206300" cy="1828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434500" y="2251475"/>
            <a:ext cx="3801300" cy="18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1pPr>
            <a:lvl2pPr lvl="1" algn="ctr">
              <a:spcBef>
                <a:spcPts val="0"/>
              </a:spcBef>
              <a:spcAft>
                <a:spcPts val="0"/>
              </a:spcAft>
              <a:buSzPts val="2600"/>
              <a:buFont typeface="Montserrat"/>
              <a:buNone/>
              <a:defRPr sz="2600" b="1">
                <a:latin typeface="Montserrat"/>
                <a:ea typeface="Montserrat"/>
                <a:cs typeface="Montserrat"/>
                <a:sym typeface="Montserrat"/>
              </a:defRPr>
            </a:lvl2pPr>
            <a:lvl3pPr lvl="2" algn="ctr">
              <a:spcBef>
                <a:spcPts val="0"/>
              </a:spcBef>
              <a:spcAft>
                <a:spcPts val="0"/>
              </a:spcAft>
              <a:buSzPts val="2600"/>
              <a:buFont typeface="Montserrat"/>
              <a:buNone/>
              <a:defRPr sz="2600" b="1">
                <a:latin typeface="Montserrat"/>
                <a:ea typeface="Montserrat"/>
                <a:cs typeface="Montserrat"/>
                <a:sym typeface="Montserrat"/>
              </a:defRPr>
            </a:lvl3pPr>
            <a:lvl4pPr lvl="3" algn="ctr">
              <a:spcBef>
                <a:spcPts val="0"/>
              </a:spcBef>
              <a:spcAft>
                <a:spcPts val="0"/>
              </a:spcAft>
              <a:buSzPts val="2600"/>
              <a:buFont typeface="Montserrat"/>
              <a:buNone/>
              <a:defRPr sz="2600" b="1">
                <a:latin typeface="Montserrat"/>
                <a:ea typeface="Montserrat"/>
                <a:cs typeface="Montserrat"/>
                <a:sym typeface="Montserrat"/>
              </a:defRPr>
            </a:lvl4pPr>
            <a:lvl5pPr lvl="4" algn="ctr">
              <a:spcBef>
                <a:spcPts val="0"/>
              </a:spcBef>
              <a:spcAft>
                <a:spcPts val="0"/>
              </a:spcAft>
              <a:buSzPts val="2600"/>
              <a:buFont typeface="Montserrat"/>
              <a:buNone/>
              <a:defRPr sz="2600" b="1">
                <a:latin typeface="Montserrat"/>
                <a:ea typeface="Montserrat"/>
                <a:cs typeface="Montserrat"/>
                <a:sym typeface="Montserrat"/>
              </a:defRPr>
            </a:lvl5pPr>
            <a:lvl6pPr lvl="5" algn="ctr">
              <a:spcBef>
                <a:spcPts val="0"/>
              </a:spcBef>
              <a:spcAft>
                <a:spcPts val="0"/>
              </a:spcAft>
              <a:buSzPts val="2600"/>
              <a:buFont typeface="Montserrat"/>
              <a:buNone/>
              <a:defRPr sz="2600" b="1">
                <a:latin typeface="Montserrat"/>
                <a:ea typeface="Montserrat"/>
                <a:cs typeface="Montserrat"/>
                <a:sym typeface="Montserrat"/>
              </a:defRPr>
            </a:lvl6pPr>
            <a:lvl7pPr lvl="6" algn="ctr">
              <a:spcBef>
                <a:spcPts val="0"/>
              </a:spcBef>
              <a:spcAft>
                <a:spcPts val="0"/>
              </a:spcAft>
              <a:buSzPts val="2600"/>
              <a:buFont typeface="Montserrat"/>
              <a:buNone/>
              <a:defRPr sz="2600" b="1">
                <a:latin typeface="Montserrat"/>
                <a:ea typeface="Montserrat"/>
                <a:cs typeface="Montserrat"/>
                <a:sym typeface="Montserrat"/>
              </a:defRPr>
            </a:lvl7pPr>
            <a:lvl8pPr lvl="7" algn="ctr">
              <a:spcBef>
                <a:spcPts val="0"/>
              </a:spcBef>
              <a:spcAft>
                <a:spcPts val="0"/>
              </a:spcAft>
              <a:buSzPts val="2600"/>
              <a:buFont typeface="Montserrat"/>
              <a:buNone/>
              <a:defRPr sz="2600" b="1">
                <a:latin typeface="Montserrat"/>
                <a:ea typeface="Montserrat"/>
                <a:cs typeface="Montserrat"/>
                <a:sym typeface="Montserrat"/>
              </a:defRPr>
            </a:lvl8pPr>
            <a:lvl9pPr lvl="8" algn="ctr">
              <a:spcBef>
                <a:spcPts val="0"/>
              </a:spcBef>
              <a:spcAft>
                <a:spcPts val="0"/>
              </a:spcAft>
              <a:buSzPts val="2600"/>
              <a:buFont typeface="Montserrat"/>
              <a:buNone/>
              <a:defRPr sz="2600" b="1">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390734" y="4599432"/>
            <a:ext cx="548700" cy="393600"/>
          </a:xfrm>
          <a:prstGeom prst="rect">
            <a:avLst/>
          </a:prstGeom>
        </p:spPr>
        <p:txBody>
          <a:bodyPr spcFirstLastPara="1" wrap="square" lIns="91425" tIns="91425" rIns="91425" bIns="91425" anchor="ctr" anchorCtr="0">
            <a:norm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3">
            <a:alphaModFix/>
          </a:blip>
          <a:stretch>
            <a:fillRect/>
          </a:stretch>
        </p:blipFill>
        <p:spPr>
          <a:xfrm>
            <a:off x="1231960" y="1072713"/>
            <a:ext cx="2926081" cy="960120"/>
          </a:xfrm>
          <a:prstGeom prst="rect">
            <a:avLst/>
          </a:prstGeom>
          <a:noFill/>
          <a:ln>
            <a:noFill/>
          </a:ln>
        </p:spPr>
      </p:pic>
      <p:sp>
        <p:nvSpPr>
          <p:cNvPr id="16" name="Google Shape;16;p2"/>
          <p:cNvSpPr/>
          <p:nvPr/>
        </p:nvSpPr>
        <p:spPr>
          <a:xfrm>
            <a:off x="5438250" y="2873375"/>
            <a:ext cx="2377500" cy="1206900"/>
          </a:xfrm>
          <a:prstGeom prst="rect">
            <a:avLst/>
          </a:prstGeom>
          <a:solidFill>
            <a:srgbClr val="999999">
              <a:alpha val="7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subTitle" idx="1"/>
          </p:nvPr>
        </p:nvSpPr>
        <p:spPr>
          <a:xfrm>
            <a:off x="5592600" y="2873475"/>
            <a:ext cx="2068800" cy="12069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
              <a:buFont typeface="Montserrat"/>
              <a:buNone/>
              <a:defRPr sz="11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1100"/>
              <a:buFont typeface="Montserrat"/>
              <a:buNone/>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682570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2" preserve="1" userDrawn="1">
  <p:cSld name="Content Slide 2">
    <p:bg>
      <p:bgPr>
        <a:solidFill>
          <a:schemeClr val="dk2"/>
        </a:solidFill>
        <a:effectLst/>
      </p:bgPr>
    </p:bg>
    <p:spTree>
      <p:nvGrpSpPr>
        <p:cNvPr id="1" name="Shape 38"/>
        <p:cNvGrpSpPr/>
        <p:nvPr/>
      </p:nvGrpSpPr>
      <p:grpSpPr>
        <a:xfrm>
          <a:off x="0" y="0"/>
          <a:ext cx="0" cy="0"/>
          <a:chOff x="0" y="0"/>
          <a:chExt cx="0" cy="0"/>
        </a:xfrm>
      </p:grpSpPr>
      <p:sp>
        <p:nvSpPr>
          <p:cNvPr id="11" name="Google Shape;83;p8"/>
          <p:cNvSpPr txBox="1">
            <a:spLocks noGrp="1"/>
          </p:cNvSpPr>
          <p:nvPr>
            <p:ph type="title" idx="6"/>
          </p:nvPr>
        </p:nvSpPr>
        <p:spPr>
          <a:xfrm>
            <a:off x="2912269" y="1213215"/>
            <a:ext cx="3373028" cy="2030499"/>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6"/>
              </a:buClr>
              <a:buSzPts val="2800"/>
              <a:buNone/>
              <a:defRPr>
                <a:solidFill>
                  <a:schemeClr val="accent6"/>
                </a:solidFill>
              </a:defRPr>
            </a:lvl1pPr>
            <a:lvl2pPr lvl="1">
              <a:spcBef>
                <a:spcPts val="0"/>
              </a:spcBef>
              <a:spcAft>
                <a:spcPts val="0"/>
              </a:spcAft>
              <a:buClr>
                <a:schemeClr val="accent6"/>
              </a:buClr>
              <a:buSzPts val="2800"/>
              <a:buNone/>
              <a:defRPr>
                <a:solidFill>
                  <a:schemeClr val="accent6"/>
                </a:solidFill>
              </a:defRPr>
            </a:lvl2pPr>
            <a:lvl3pPr lvl="2">
              <a:spcBef>
                <a:spcPts val="0"/>
              </a:spcBef>
              <a:spcAft>
                <a:spcPts val="0"/>
              </a:spcAft>
              <a:buClr>
                <a:schemeClr val="accent6"/>
              </a:buClr>
              <a:buSzPts val="2800"/>
              <a:buNone/>
              <a:defRPr>
                <a:solidFill>
                  <a:schemeClr val="accent6"/>
                </a:solidFill>
              </a:defRPr>
            </a:lvl3pPr>
            <a:lvl4pPr lvl="3">
              <a:spcBef>
                <a:spcPts val="0"/>
              </a:spcBef>
              <a:spcAft>
                <a:spcPts val="0"/>
              </a:spcAft>
              <a:buClr>
                <a:schemeClr val="accent6"/>
              </a:buClr>
              <a:buSzPts val="2800"/>
              <a:buNone/>
              <a:defRPr>
                <a:solidFill>
                  <a:schemeClr val="accent6"/>
                </a:solidFill>
              </a:defRPr>
            </a:lvl4pPr>
            <a:lvl5pPr lvl="4">
              <a:spcBef>
                <a:spcPts val="0"/>
              </a:spcBef>
              <a:spcAft>
                <a:spcPts val="0"/>
              </a:spcAft>
              <a:buClr>
                <a:schemeClr val="accent6"/>
              </a:buClr>
              <a:buSzPts val="2800"/>
              <a:buNone/>
              <a:defRPr>
                <a:solidFill>
                  <a:schemeClr val="accent6"/>
                </a:solidFill>
              </a:defRPr>
            </a:lvl5pPr>
            <a:lvl6pPr lvl="5">
              <a:spcBef>
                <a:spcPts val="0"/>
              </a:spcBef>
              <a:spcAft>
                <a:spcPts val="0"/>
              </a:spcAft>
              <a:buClr>
                <a:schemeClr val="accent6"/>
              </a:buClr>
              <a:buSzPts val="2800"/>
              <a:buNone/>
              <a:defRPr>
                <a:solidFill>
                  <a:schemeClr val="accent6"/>
                </a:solidFill>
              </a:defRPr>
            </a:lvl6pPr>
            <a:lvl7pPr lvl="6">
              <a:spcBef>
                <a:spcPts val="0"/>
              </a:spcBef>
              <a:spcAft>
                <a:spcPts val="0"/>
              </a:spcAft>
              <a:buClr>
                <a:schemeClr val="accent6"/>
              </a:buClr>
              <a:buSzPts val="2800"/>
              <a:buNone/>
              <a:defRPr>
                <a:solidFill>
                  <a:schemeClr val="accent6"/>
                </a:solidFill>
              </a:defRPr>
            </a:lvl7pPr>
            <a:lvl8pPr lvl="7">
              <a:spcBef>
                <a:spcPts val="0"/>
              </a:spcBef>
              <a:spcAft>
                <a:spcPts val="0"/>
              </a:spcAft>
              <a:buClr>
                <a:schemeClr val="accent6"/>
              </a:buClr>
              <a:buSzPts val="2800"/>
              <a:buNone/>
              <a:defRPr>
                <a:solidFill>
                  <a:schemeClr val="accent6"/>
                </a:solidFill>
              </a:defRPr>
            </a:lvl8pPr>
            <a:lvl9pPr lvl="8">
              <a:spcBef>
                <a:spcPts val="0"/>
              </a:spcBef>
              <a:spcAft>
                <a:spcPts val="0"/>
              </a:spcAft>
              <a:buClr>
                <a:schemeClr val="accent6"/>
              </a:buClr>
              <a:buSzPts val="2800"/>
              <a:buNone/>
              <a:defRPr>
                <a:solidFill>
                  <a:schemeClr val="accent6"/>
                </a:solidFill>
              </a:defRPr>
            </a:lvl9pPr>
          </a:lstStyle>
          <a:p>
            <a:endParaRPr/>
          </a:p>
        </p:txBody>
      </p:sp>
      <p:pic>
        <p:nvPicPr>
          <p:cNvPr id="12" name="Google Shape;15;p2"/>
          <p:cNvPicPr preferRelativeResize="0"/>
          <p:nvPr userDrawn="1"/>
        </p:nvPicPr>
        <p:blipFill>
          <a:blip r:embed="rId2">
            <a:alphaModFix/>
            <a:duotone>
              <a:prstClr val="black"/>
              <a:schemeClr val="tx2">
                <a:tint val="45000"/>
                <a:satMod val="400000"/>
              </a:schemeClr>
            </a:duotone>
          </a:blip>
          <a:stretch>
            <a:fillRect/>
          </a:stretch>
        </p:blipFill>
        <p:spPr>
          <a:xfrm>
            <a:off x="3135742" y="3682369"/>
            <a:ext cx="2926081" cy="960120"/>
          </a:xfrm>
          <a:prstGeom prst="rect">
            <a:avLst/>
          </a:prstGeom>
          <a:noFill/>
          <a:ln>
            <a:noFill/>
          </a:ln>
        </p:spPr>
      </p:pic>
    </p:spTree>
    <p:extLst>
      <p:ext uri="{BB962C8B-B14F-4D97-AF65-F5344CB8AC3E}">
        <p14:creationId xmlns:p14="http://schemas.microsoft.com/office/powerpoint/2010/main" val="3414501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2" preserve="1" userDrawn="1">
  <p:cSld name="1_Content Slide 2">
    <p:bg>
      <p:bgPr>
        <a:solidFill>
          <a:schemeClr val="dk2"/>
        </a:solidFill>
        <a:effectLst/>
      </p:bgPr>
    </p:bg>
    <p:spTree>
      <p:nvGrpSpPr>
        <p:cNvPr id="1" name="Shape 38"/>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687" y="1"/>
            <a:ext cx="9140472" cy="5143500"/>
          </a:xfrm>
          <a:prstGeom prst="rect">
            <a:avLst/>
          </a:prstGeom>
          <a:effectLst>
            <a:outerShdw blurRad="50800" dist="38100" algn="l" rotWithShape="0">
              <a:prstClr val="black">
                <a:alpha val="40000"/>
              </a:prstClr>
            </a:outerShdw>
          </a:effectLst>
        </p:spPr>
      </p:pic>
      <p:sp>
        <p:nvSpPr>
          <p:cNvPr id="5" name="Rectangle 4"/>
          <p:cNvSpPr/>
          <p:nvPr userDrawn="1"/>
        </p:nvSpPr>
        <p:spPr>
          <a:xfrm>
            <a:off x="33687" y="1"/>
            <a:ext cx="9273942" cy="5143500"/>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spTree>
    <p:extLst>
      <p:ext uri="{BB962C8B-B14F-4D97-AF65-F5344CB8AC3E}">
        <p14:creationId xmlns:p14="http://schemas.microsoft.com/office/powerpoint/2010/main" val="168507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2" type="tx">
  <p:cSld name="Content Slide 2">
    <p:bg>
      <p:bgPr>
        <a:solidFill>
          <a:schemeClr val="dk2"/>
        </a:solidFill>
        <a:effectLst/>
      </p:bgPr>
    </p:bg>
    <p:spTree>
      <p:nvGrpSpPr>
        <p:cNvPr id="1" name="Shape 38"/>
        <p:cNvGrpSpPr/>
        <p:nvPr/>
      </p:nvGrpSpPr>
      <p:grpSpPr>
        <a:xfrm>
          <a:off x="0" y="0"/>
          <a:ext cx="0" cy="0"/>
          <a:chOff x="0" y="0"/>
          <a:chExt cx="0" cy="0"/>
        </a:xfrm>
      </p:grpSpPr>
      <p:sp>
        <p:nvSpPr>
          <p:cNvPr id="39" name="Google Shape;39;p5"/>
          <p:cNvSpPr/>
          <p:nvPr userDrawn="1"/>
        </p:nvSpPr>
        <p:spPr>
          <a:xfrm>
            <a:off x="0" y="4027675"/>
            <a:ext cx="2092500" cy="85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2092500" y="4457700"/>
            <a:ext cx="41883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600"/>
              <a:buNone/>
              <a:defRPr sz="1600">
                <a:solidFill>
                  <a:schemeClr val="dk1"/>
                </a:solidFill>
              </a:defRPr>
            </a:lvl2pPr>
            <a:lvl3pPr lvl="2" algn="ctr" rtl="0">
              <a:spcBef>
                <a:spcPts val="0"/>
              </a:spcBef>
              <a:spcAft>
                <a:spcPts val="0"/>
              </a:spcAft>
              <a:buClr>
                <a:schemeClr val="dk1"/>
              </a:buClr>
              <a:buSzPts val="1600"/>
              <a:buNone/>
              <a:defRPr sz="1600">
                <a:solidFill>
                  <a:schemeClr val="dk1"/>
                </a:solidFill>
              </a:defRPr>
            </a:lvl3pPr>
            <a:lvl4pPr lvl="3" algn="ctr" rtl="0">
              <a:spcBef>
                <a:spcPts val="0"/>
              </a:spcBef>
              <a:spcAft>
                <a:spcPts val="0"/>
              </a:spcAft>
              <a:buClr>
                <a:schemeClr val="dk1"/>
              </a:buClr>
              <a:buSzPts val="1600"/>
              <a:buNone/>
              <a:defRPr sz="1600">
                <a:solidFill>
                  <a:schemeClr val="dk1"/>
                </a:solidFill>
              </a:defRPr>
            </a:lvl4pPr>
            <a:lvl5pPr lvl="4" algn="ctr" rtl="0">
              <a:spcBef>
                <a:spcPts val="0"/>
              </a:spcBef>
              <a:spcAft>
                <a:spcPts val="0"/>
              </a:spcAft>
              <a:buClr>
                <a:schemeClr val="dk1"/>
              </a:buClr>
              <a:buSzPts val="1600"/>
              <a:buNone/>
              <a:defRPr sz="1600">
                <a:solidFill>
                  <a:schemeClr val="dk1"/>
                </a:solidFill>
              </a:defRPr>
            </a:lvl5pPr>
            <a:lvl6pPr lvl="5" algn="ctr" rtl="0">
              <a:spcBef>
                <a:spcPts val="0"/>
              </a:spcBef>
              <a:spcAft>
                <a:spcPts val="0"/>
              </a:spcAft>
              <a:buClr>
                <a:schemeClr val="dk1"/>
              </a:buClr>
              <a:buSzPts val="1600"/>
              <a:buNone/>
              <a:defRPr sz="1600">
                <a:solidFill>
                  <a:schemeClr val="dk1"/>
                </a:solidFill>
              </a:defRPr>
            </a:lvl6pPr>
            <a:lvl7pPr lvl="6" algn="ctr" rtl="0">
              <a:spcBef>
                <a:spcPts val="0"/>
              </a:spcBef>
              <a:spcAft>
                <a:spcPts val="0"/>
              </a:spcAft>
              <a:buClr>
                <a:schemeClr val="dk1"/>
              </a:buClr>
              <a:buSzPts val="1600"/>
              <a:buNone/>
              <a:defRPr sz="1600">
                <a:solidFill>
                  <a:schemeClr val="dk1"/>
                </a:solidFill>
              </a:defRPr>
            </a:lvl7pPr>
            <a:lvl8pPr lvl="7" algn="ctr" rtl="0">
              <a:spcBef>
                <a:spcPts val="0"/>
              </a:spcBef>
              <a:spcAft>
                <a:spcPts val="0"/>
              </a:spcAft>
              <a:buClr>
                <a:schemeClr val="dk1"/>
              </a:buClr>
              <a:buSzPts val="1600"/>
              <a:buNone/>
              <a:defRPr sz="1600">
                <a:solidFill>
                  <a:schemeClr val="dk1"/>
                </a:solidFill>
              </a:defRPr>
            </a:lvl8pPr>
            <a:lvl9pPr lvl="8" algn="ctr" rtl="0">
              <a:spcBef>
                <a:spcPts val="0"/>
              </a:spcBef>
              <a:spcAft>
                <a:spcPts val="0"/>
              </a:spcAft>
              <a:buClr>
                <a:schemeClr val="dk1"/>
              </a:buClr>
              <a:buSzPts val="1600"/>
              <a:buNone/>
              <a:defRPr sz="1600">
                <a:solidFill>
                  <a:schemeClr val="dk1"/>
                </a:solidFill>
              </a:defRPr>
            </a:lvl9pPr>
          </a:lstStyle>
          <a:p>
            <a:endParaRPr dirty="0"/>
          </a:p>
        </p:txBody>
      </p:sp>
      <p:pic>
        <p:nvPicPr>
          <p:cNvPr id="42" name="Google Shape;42;p5"/>
          <p:cNvPicPr preferRelativeResize="0"/>
          <p:nvPr userDrawn="1"/>
        </p:nvPicPr>
        <p:blipFill>
          <a:blip r:embed="rId2">
            <a:alphaModFix/>
          </a:blip>
          <a:stretch>
            <a:fillRect/>
          </a:stretch>
        </p:blipFill>
        <p:spPr>
          <a:xfrm>
            <a:off x="199150" y="4226988"/>
            <a:ext cx="1395649" cy="456975"/>
          </a:xfrm>
          <a:prstGeom prst="rect">
            <a:avLst/>
          </a:prstGeom>
          <a:noFill/>
          <a:ln>
            <a:noFill/>
          </a:ln>
        </p:spPr>
      </p:pic>
      <p:sp>
        <p:nvSpPr>
          <p:cNvPr id="43" name="Google Shape;43;p5"/>
          <p:cNvSpPr/>
          <p:nvPr/>
        </p:nvSpPr>
        <p:spPr>
          <a:xfrm>
            <a:off x="634500" y="0"/>
            <a:ext cx="8509500" cy="685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body" idx="1"/>
          </p:nvPr>
        </p:nvSpPr>
        <p:spPr>
          <a:xfrm>
            <a:off x="4638675" y="1386525"/>
            <a:ext cx="3686100" cy="2480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
        <p:nvSpPr>
          <p:cNvPr id="45" name="Google Shape;45;p5"/>
          <p:cNvSpPr txBox="1">
            <a:spLocks noGrp="1"/>
          </p:cNvSpPr>
          <p:nvPr>
            <p:ph type="body" idx="2"/>
          </p:nvPr>
        </p:nvSpPr>
        <p:spPr>
          <a:xfrm>
            <a:off x="6617900" y="4659350"/>
            <a:ext cx="2158200" cy="3699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
        <p:nvSpPr>
          <p:cNvPr id="46" name="Google Shape;46;p5"/>
          <p:cNvSpPr txBox="1">
            <a:spLocks noGrp="1"/>
          </p:cNvSpPr>
          <p:nvPr>
            <p:ph type="title" idx="3"/>
          </p:nvPr>
        </p:nvSpPr>
        <p:spPr>
          <a:xfrm>
            <a:off x="895350" y="0"/>
            <a:ext cx="80649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2400"/>
              <a:buNone/>
              <a:defRPr sz="2400">
                <a:solidFill>
                  <a:schemeClr val="dk2"/>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47" name="Google Shape;47;p5"/>
          <p:cNvSpPr txBox="1">
            <a:spLocks noGrp="1"/>
          </p:cNvSpPr>
          <p:nvPr>
            <p:ph type="subTitle" idx="4"/>
          </p:nvPr>
        </p:nvSpPr>
        <p:spPr>
          <a:xfrm>
            <a:off x="895350" y="852250"/>
            <a:ext cx="58599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48" name="Google Shape;48;p5"/>
          <p:cNvSpPr txBox="1">
            <a:spLocks noGrp="1"/>
          </p:cNvSpPr>
          <p:nvPr>
            <p:ph type="body" idx="5"/>
          </p:nvPr>
        </p:nvSpPr>
        <p:spPr>
          <a:xfrm>
            <a:off x="895350" y="1386525"/>
            <a:ext cx="3686100" cy="2480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Tree>
    <p:extLst>
      <p:ext uri="{BB962C8B-B14F-4D97-AF65-F5344CB8AC3E}">
        <p14:creationId xmlns:p14="http://schemas.microsoft.com/office/powerpoint/2010/main" val="1549343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 2" type="tx">
  <p:cSld name="1_Content Slide 2">
    <p:bg>
      <p:bgPr>
        <a:solidFill>
          <a:schemeClr val="dk2"/>
        </a:solidFill>
        <a:effectLst/>
      </p:bgPr>
    </p:bg>
    <p:spTree>
      <p:nvGrpSpPr>
        <p:cNvPr id="1" name="Shape 38"/>
        <p:cNvGrpSpPr/>
        <p:nvPr/>
      </p:nvGrpSpPr>
      <p:grpSpPr>
        <a:xfrm>
          <a:off x="0" y="0"/>
          <a:ext cx="0" cy="0"/>
          <a:chOff x="0" y="0"/>
          <a:chExt cx="0" cy="0"/>
        </a:xfrm>
      </p:grpSpPr>
      <p:sp>
        <p:nvSpPr>
          <p:cNvPr id="39" name="Google Shape;39;p5"/>
          <p:cNvSpPr/>
          <p:nvPr userDrawn="1"/>
        </p:nvSpPr>
        <p:spPr>
          <a:xfrm>
            <a:off x="0" y="4027675"/>
            <a:ext cx="2092500" cy="85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2092500" y="4457700"/>
            <a:ext cx="41883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600"/>
              <a:buNone/>
              <a:defRPr sz="1600">
                <a:solidFill>
                  <a:schemeClr val="dk1"/>
                </a:solidFill>
              </a:defRPr>
            </a:lvl2pPr>
            <a:lvl3pPr lvl="2" algn="ctr" rtl="0">
              <a:spcBef>
                <a:spcPts val="0"/>
              </a:spcBef>
              <a:spcAft>
                <a:spcPts val="0"/>
              </a:spcAft>
              <a:buClr>
                <a:schemeClr val="dk1"/>
              </a:buClr>
              <a:buSzPts val="1600"/>
              <a:buNone/>
              <a:defRPr sz="1600">
                <a:solidFill>
                  <a:schemeClr val="dk1"/>
                </a:solidFill>
              </a:defRPr>
            </a:lvl3pPr>
            <a:lvl4pPr lvl="3" algn="ctr" rtl="0">
              <a:spcBef>
                <a:spcPts val="0"/>
              </a:spcBef>
              <a:spcAft>
                <a:spcPts val="0"/>
              </a:spcAft>
              <a:buClr>
                <a:schemeClr val="dk1"/>
              </a:buClr>
              <a:buSzPts val="1600"/>
              <a:buNone/>
              <a:defRPr sz="1600">
                <a:solidFill>
                  <a:schemeClr val="dk1"/>
                </a:solidFill>
              </a:defRPr>
            </a:lvl4pPr>
            <a:lvl5pPr lvl="4" algn="ctr" rtl="0">
              <a:spcBef>
                <a:spcPts val="0"/>
              </a:spcBef>
              <a:spcAft>
                <a:spcPts val="0"/>
              </a:spcAft>
              <a:buClr>
                <a:schemeClr val="dk1"/>
              </a:buClr>
              <a:buSzPts val="1600"/>
              <a:buNone/>
              <a:defRPr sz="1600">
                <a:solidFill>
                  <a:schemeClr val="dk1"/>
                </a:solidFill>
              </a:defRPr>
            </a:lvl5pPr>
            <a:lvl6pPr lvl="5" algn="ctr" rtl="0">
              <a:spcBef>
                <a:spcPts val="0"/>
              </a:spcBef>
              <a:spcAft>
                <a:spcPts val="0"/>
              </a:spcAft>
              <a:buClr>
                <a:schemeClr val="dk1"/>
              </a:buClr>
              <a:buSzPts val="1600"/>
              <a:buNone/>
              <a:defRPr sz="1600">
                <a:solidFill>
                  <a:schemeClr val="dk1"/>
                </a:solidFill>
              </a:defRPr>
            </a:lvl6pPr>
            <a:lvl7pPr lvl="6" algn="ctr" rtl="0">
              <a:spcBef>
                <a:spcPts val="0"/>
              </a:spcBef>
              <a:spcAft>
                <a:spcPts val="0"/>
              </a:spcAft>
              <a:buClr>
                <a:schemeClr val="dk1"/>
              </a:buClr>
              <a:buSzPts val="1600"/>
              <a:buNone/>
              <a:defRPr sz="1600">
                <a:solidFill>
                  <a:schemeClr val="dk1"/>
                </a:solidFill>
              </a:defRPr>
            </a:lvl7pPr>
            <a:lvl8pPr lvl="7" algn="ctr" rtl="0">
              <a:spcBef>
                <a:spcPts val="0"/>
              </a:spcBef>
              <a:spcAft>
                <a:spcPts val="0"/>
              </a:spcAft>
              <a:buClr>
                <a:schemeClr val="dk1"/>
              </a:buClr>
              <a:buSzPts val="1600"/>
              <a:buNone/>
              <a:defRPr sz="1600">
                <a:solidFill>
                  <a:schemeClr val="dk1"/>
                </a:solidFill>
              </a:defRPr>
            </a:lvl8pPr>
            <a:lvl9pPr lvl="8" algn="ctr" rtl="0">
              <a:spcBef>
                <a:spcPts val="0"/>
              </a:spcBef>
              <a:spcAft>
                <a:spcPts val="0"/>
              </a:spcAft>
              <a:buClr>
                <a:schemeClr val="dk1"/>
              </a:buClr>
              <a:buSzPts val="1600"/>
              <a:buNone/>
              <a:defRPr sz="1600">
                <a:solidFill>
                  <a:schemeClr val="dk1"/>
                </a:solidFill>
              </a:defRPr>
            </a:lvl9pPr>
          </a:lstStyle>
          <a:p>
            <a:endParaRPr dirty="0"/>
          </a:p>
        </p:txBody>
      </p:sp>
      <p:pic>
        <p:nvPicPr>
          <p:cNvPr id="42" name="Google Shape;42;p5"/>
          <p:cNvPicPr preferRelativeResize="0"/>
          <p:nvPr userDrawn="1"/>
        </p:nvPicPr>
        <p:blipFill>
          <a:blip r:embed="rId2">
            <a:alphaModFix/>
          </a:blip>
          <a:stretch>
            <a:fillRect/>
          </a:stretch>
        </p:blipFill>
        <p:spPr>
          <a:xfrm>
            <a:off x="199150" y="4226988"/>
            <a:ext cx="1395649" cy="456975"/>
          </a:xfrm>
          <a:prstGeom prst="rect">
            <a:avLst/>
          </a:prstGeom>
          <a:noFill/>
          <a:ln>
            <a:noFill/>
          </a:ln>
        </p:spPr>
      </p:pic>
      <p:sp>
        <p:nvSpPr>
          <p:cNvPr id="43" name="Google Shape;43;p5"/>
          <p:cNvSpPr/>
          <p:nvPr/>
        </p:nvSpPr>
        <p:spPr>
          <a:xfrm>
            <a:off x="634500" y="0"/>
            <a:ext cx="8509500" cy="685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body" idx="1"/>
          </p:nvPr>
        </p:nvSpPr>
        <p:spPr>
          <a:xfrm>
            <a:off x="4638675" y="1386525"/>
            <a:ext cx="3686100" cy="2480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
        <p:nvSpPr>
          <p:cNvPr id="45" name="Google Shape;45;p5"/>
          <p:cNvSpPr txBox="1">
            <a:spLocks noGrp="1"/>
          </p:cNvSpPr>
          <p:nvPr>
            <p:ph type="body" idx="2"/>
          </p:nvPr>
        </p:nvSpPr>
        <p:spPr>
          <a:xfrm>
            <a:off x="6617900" y="4659350"/>
            <a:ext cx="2158200" cy="3699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
        <p:nvSpPr>
          <p:cNvPr id="46" name="Google Shape;46;p5"/>
          <p:cNvSpPr txBox="1">
            <a:spLocks noGrp="1"/>
          </p:cNvSpPr>
          <p:nvPr>
            <p:ph type="title" idx="3"/>
          </p:nvPr>
        </p:nvSpPr>
        <p:spPr>
          <a:xfrm>
            <a:off x="895350" y="0"/>
            <a:ext cx="80649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2400"/>
              <a:buNone/>
              <a:defRPr sz="2400">
                <a:solidFill>
                  <a:schemeClr val="dk2"/>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47" name="Google Shape;47;p5"/>
          <p:cNvSpPr txBox="1">
            <a:spLocks noGrp="1"/>
          </p:cNvSpPr>
          <p:nvPr>
            <p:ph type="subTitle" idx="4"/>
          </p:nvPr>
        </p:nvSpPr>
        <p:spPr>
          <a:xfrm>
            <a:off x="895350" y="852250"/>
            <a:ext cx="58599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48" name="Google Shape;48;p5"/>
          <p:cNvSpPr txBox="1">
            <a:spLocks noGrp="1"/>
          </p:cNvSpPr>
          <p:nvPr>
            <p:ph type="body" idx="5"/>
          </p:nvPr>
        </p:nvSpPr>
        <p:spPr>
          <a:xfrm>
            <a:off x="895350" y="1386525"/>
            <a:ext cx="3686100" cy="2480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Tree>
    <p:extLst>
      <p:ext uri="{BB962C8B-B14F-4D97-AF65-F5344CB8AC3E}">
        <p14:creationId xmlns:p14="http://schemas.microsoft.com/office/powerpoint/2010/main" val="1446932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2"/>
        </a:solidFill>
        <a:effectLst/>
      </p:bgPr>
    </p:bg>
    <p:spTree>
      <p:nvGrpSpPr>
        <p:cNvPr id="1" name="Shape 69"/>
        <p:cNvGrpSpPr/>
        <p:nvPr/>
      </p:nvGrpSpPr>
      <p:grpSpPr>
        <a:xfrm>
          <a:off x="0" y="0"/>
          <a:ext cx="0" cy="0"/>
          <a:chOff x="0" y="0"/>
          <a:chExt cx="0" cy="0"/>
        </a:xfrm>
      </p:grpSpPr>
      <p:sp>
        <p:nvSpPr>
          <p:cNvPr id="70" name="Google Shape;70;p8"/>
          <p:cNvSpPr/>
          <p:nvPr/>
        </p:nvSpPr>
        <p:spPr>
          <a:xfrm>
            <a:off x="0" y="4027675"/>
            <a:ext cx="2092500" cy="85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1780875" y="4457700"/>
            <a:ext cx="7363200" cy="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8"/>
          <p:cNvPicPr preferRelativeResize="0"/>
          <p:nvPr/>
        </p:nvPicPr>
        <p:blipFill>
          <a:blip r:embed="rId2">
            <a:alphaModFix/>
          </a:blip>
          <a:stretch>
            <a:fillRect/>
          </a:stretch>
        </p:blipFill>
        <p:spPr>
          <a:xfrm>
            <a:off x="199150" y="4226988"/>
            <a:ext cx="1395649" cy="456975"/>
          </a:xfrm>
          <a:prstGeom prst="rect">
            <a:avLst/>
          </a:prstGeom>
          <a:noFill/>
          <a:ln>
            <a:noFill/>
          </a:ln>
        </p:spPr>
      </p:pic>
      <p:pic>
        <p:nvPicPr>
          <p:cNvPr id="73" name="Google Shape;73;p8"/>
          <p:cNvPicPr preferRelativeResize="0"/>
          <p:nvPr/>
        </p:nvPicPr>
        <p:blipFill>
          <a:blip r:embed="rId3">
            <a:alphaModFix/>
          </a:blip>
          <a:stretch>
            <a:fillRect/>
          </a:stretch>
        </p:blipFill>
        <p:spPr>
          <a:xfrm>
            <a:off x="2198775" y="1697987"/>
            <a:ext cx="250350" cy="250325"/>
          </a:xfrm>
          <a:prstGeom prst="rect">
            <a:avLst/>
          </a:prstGeom>
          <a:noFill/>
          <a:ln>
            <a:noFill/>
          </a:ln>
        </p:spPr>
      </p:pic>
      <p:pic>
        <p:nvPicPr>
          <p:cNvPr id="74" name="Google Shape;74;p8"/>
          <p:cNvPicPr preferRelativeResize="0"/>
          <p:nvPr/>
        </p:nvPicPr>
        <p:blipFill rotWithShape="1">
          <a:blip r:embed="rId4">
            <a:alphaModFix/>
          </a:blip>
          <a:srcRect b="10"/>
          <a:stretch/>
        </p:blipFill>
        <p:spPr>
          <a:xfrm>
            <a:off x="2198775" y="2314275"/>
            <a:ext cx="250350" cy="250325"/>
          </a:xfrm>
          <a:prstGeom prst="rect">
            <a:avLst/>
          </a:prstGeom>
          <a:noFill/>
          <a:ln>
            <a:noFill/>
          </a:ln>
        </p:spPr>
      </p:pic>
      <p:pic>
        <p:nvPicPr>
          <p:cNvPr id="75" name="Google Shape;75;p8"/>
          <p:cNvPicPr preferRelativeResize="0"/>
          <p:nvPr/>
        </p:nvPicPr>
        <p:blipFill rotWithShape="1">
          <a:blip r:embed="rId5">
            <a:alphaModFix/>
          </a:blip>
          <a:srcRect b="10"/>
          <a:stretch/>
        </p:blipFill>
        <p:spPr>
          <a:xfrm>
            <a:off x="4406025" y="1697987"/>
            <a:ext cx="250350" cy="250325"/>
          </a:xfrm>
          <a:prstGeom prst="rect">
            <a:avLst/>
          </a:prstGeom>
          <a:noFill/>
          <a:ln>
            <a:noFill/>
          </a:ln>
        </p:spPr>
      </p:pic>
      <p:pic>
        <p:nvPicPr>
          <p:cNvPr id="76" name="Google Shape;76;p8"/>
          <p:cNvPicPr preferRelativeResize="0"/>
          <p:nvPr/>
        </p:nvPicPr>
        <p:blipFill rotWithShape="1">
          <a:blip r:embed="rId6">
            <a:alphaModFix/>
          </a:blip>
          <a:srcRect t="-21732" b="-21718"/>
          <a:stretch/>
        </p:blipFill>
        <p:spPr>
          <a:xfrm>
            <a:off x="4406025" y="2314287"/>
            <a:ext cx="250350" cy="250325"/>
          </a:xfrm>
          <a:prstGeom prst="rect">
            <a:avLst/>
          </a:prstGeom>
          <a:noFill/>
          <a:ln>
            <a:noFill/>
          </a:ln>
        </p:spPr>
      </p:pic>
      <p:sp>
        <p:nvSpPr>
          <p:cNvPr id="77" name="Google Shape;77;p8"/>
          <p:cNvSpPr txBox="1">
            <a:spLocks noGrp="1"/>
          </p:cNvSpPr>
          <p:nvPr>
            <p:ph type="title"/>
          </p:nvPr>
        </p:nvSpPr>
        <p:spPr>
          <a:xfrm>
            <a:off x="2092500" y="4457700"/>
            <a:ext cx="41883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600"/>
              <a:buNone/>
              <a:defRPr sz="1600">
                <a:solidFill>
                  <a:schemeClr val="dk1"/>
                </a:solidFill>
              </a:defRPr>
            </a:lvl2pPr>
            <a:lvl3pPr lvl="2" algn="ctr" rtl="0">
              <a:spcBef>
                <a:spcPts val="0"/>
              </a:spcBef>
              <a:spcAft>
                <a:spcPts val="0"/>
              </a:spcAft>
              <a:buClr>
                <a:schemeClr val="dk1"/>
              </a:buClr>
              <a:buSzPts val="1600"/>
              <a:buNone/>
              <a:defRPr sz="1600">
                <a:solidFill>
                  <a:schemeClr val="dk1"/>
                </a:solidFill>
              </a:defRPr>
            </a:lvl3pPr>
            <a:lvl4pPr lvl="3" algn="ctr" rtl="0">
              <a:spcBef>
                <a:spcPts val="0"/>
              </a:spcBef>
              <a:spcAft>
                <a:spcPts val="0"/>
              </a:spcAft>
              <a:buClr>
                <a:schemeClr val="dk1"/>
              </a:buClr>
              <a:buSzPts val="1600"/>
              <a:buNone/>
              <a:defRPr sz="1600">
                <a:solidFill>
                  <a:schemeClr val="dk1"/>
                </a:solidFill>
              </a:defRPr>
            </a:lvl4pPr>
            <a:lvl5pPr lvl="4" algn="ctr" rtl="0">
              <a:spcBef>
                <a:spcPts val="0"/>
              </a:spcBef>
              <a:spcAft>
                <a:spcPts val="0"/>
              </a:spcAft>
              <a:buClr>
                <a:schemeClr val="dk1"/>
              </a:buClr>
              <a:buSzPts val="1600"/>
              <a:buNone/>
              <a:defRPr sz="1600">
                <a:solidFill>
                  <a:schemeClr val="dk1"/>
                </a:solidFill>
              </a:defRPr>
            </a:lvl5pPr>
            <a:lvl6pPr lvl="5" algn="ctr" rtl="0">
              <a:spcBef>
                <a:spcPts val="0"/>
              </a:spcBef>
              <a:spcAft>
                <a:spcPts val="0"/>
              </a:spcAft>
              <a:buClr>
                <a:schemeClr val="dk1"/>
              </a:buClr>
              <a:buSzPts val="1600"/>
              <a:buNone/>
              <a:defRPr sz="1600">
                <a:solidFill>
                  <a:schemeClr val="dk1"/>
                </a:solidFill>
              </a:defRPr>
            </a:lvl6pPr>
            <a:lvl7pPr lvl="6" algn="ctr" rtl="0">
              <a:spcBef>
                <a:spcPts val="0"/>
              </a:spcBef>
              <a:spcAft>
                <a:spcPts val="0"/>
              </a:spcAft>
              <a:buClr>
                <a:schemeClr val="dk1"/>
              </a:buClr>
              <a:buSzPts val="1600"/>
              <a:buNone/>
              <a:defRPr sz="1600">
                <a:solidFill>
                  <a:schemeClr val="dk1"/>
                </a:solidFill>
              </a:defRPr>
            </a:lvl7pPr>
            <a:lvl8pPr lvl="7" algn="ctr" rtl="0">
              <a:spcBef>
                <a:spcPts val="0"/>
              </a:spcBef>
              <a:spcAft>
                <a:spcPts val="0"/>
              </a:spcAft>
              <a:buClr>
                <a:schemeClr val="dk1"/>
              </a:buClr>
              <a:buSzPts val="1600"/>
              <a:buNone/>
              <a:defRPr sz="1600">
                <a:solidFill>
                  <a:schemeClr val="dk1"/>
                </a:solidFill>
              </a:defRPr>
            </a:lvl8pPr>
            <a:lvl9pPr lvl="8" algn="ctr" rtl="0">
              <a:spcBef>
                <a:spcPts val="0"/>
              </a:spcBef>
              <a:spcAft>
                <a:spcPts val="0"/>
              </a:spcAft>
              <a:buClr>
                <a:schemeClr val="dk1"/>
              </a:buClr>
              <a:buSzPts val="1600"/>
              <a:buNone/>
              <a:defRPr sz="1600">
                <a:solidFill>
                  <a:schemeClr val="dk1"/>
                </a:solidFill>
              </a:defRPr>
            </a:lvl9pPr>
          </a:lstStyle>
          <a:p>
            <a:endParaRPr/>
          </a:p>
        </p:txBody>
      </p:sp>
      <p:sp>
        <p:nvSpPr>
          <p:cNvPr id="78" name="Google Shape;78;p8"/>
          <p:cNvSpPr txBox="1">
            <a:spLocks noGrp="1"/>
          </p:cNvSpPr>
          <p:nvPr>
            <p:ph type="body" idx="1"/>
          </p:nvPr>
        </p:nvSpPr>
        <p:spPr>
          <a:xfrm>
            <a:off x="6617900" y="4659350"/>
            <a:ext cx="2158200" cy="3699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
        <p:nvSpPr>
          <p:cNvPr id="79" name="Google Shape;79;p8"/>
          <p:cNvSpPr txBox="1">
            <a:spLocks noGrp="1"/>
          </p:cNvSpPr>
          <p:nvPr>
            <p:ph type="subTitle" idx="2"/>
          </p:nvPr>
        </p:nvSpPr>
        <p:spPr>
          <a:xfrm>
            <a:off x="2473525" y="1632075"/>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8"/>
          <p:cNvSpPr txBox="1">
            <a:spLocks noGrp="1"/>
          </p:cNvSpPr>
          <p:nvPr>
            <p:ph type="subTitle" idx="3"/>
          </p:nvPr>
        </p:nvSpPr>
        <p:spPr>
          <a:xfrm>
            <a:off x="4685375" y="1632075"/>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8"/>
          <p:cNvSpPr txBox="1">
            <a:spLocks noGrp="1"/>
          </p:cNvSpPr>
          <p:nvPr>
            <p:ph type="subTitle" idx="4"/>
          </p:nvPr>
        </p:nvSpPr>
        <p:spPr>
          <a:xfrm>
            <a:off x="2473525" y="2239338"/>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8"/>
          <p:cNvSpPr txBox="1">
            <a:spLocks noGrp="1"/>
          </p:cNvSpPr>
          <p:nvPr>
            <p:ph type="subTitle" idx="5"/>
          </p:nvPr>
        </p:nvSpPr>
        <p:spPr>
          <a:xfrm>
            <a:off x="4685375" y="2239338"/>
            <a:ext cx="1903500" cy="400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3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8"/>
          <p:cNvSpPr txBox="1">
            <a:spLocks noGrp="1"/>
          </p:cNvSpPr>
          <p:nvPr>
            <p:ph type="title" idx="6"/>
          </p:nvPr>
        </p:nvSpPr>
        <p:spPr>
          <a:xfrm>
            <a:off x="2209625" y="664575"/>
            <a:ext cx="4071300" cy="646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6"/>
              </a:buClr>
              <a:buSzPts val="2800"/>
              <a:buNone/>
              <a:defRPr>
                <a:solidFill>
                  <a:schemeClr val="accent6"/>
                </a:solidFill>
              </a:defRPr>
            </a:lvl1pPr>
            <a:lvl2pPr lvl="1">
              <a:spcBef>
                <a:spcPts val="0"/>
              </a:spcBef>
              <a:spcAft>
                <a:spcPts val="0"/>
              </a:spcAft>
              <a:buClr>
                <a:schemeClr val="accent6"/>
              </a:buClr>
              <a:buSzPts val="2800"/>
              <a:buNone/>
              <a:defRPr>
                <a:solidFill>
                  <a:schemeClr val="accent6"/>
                </a:solidFill>
              </a:defRPr>
            </a:lvl2pPr>
            <a:lvl3pPr lvl="2">
              <a:spcBef>
                <a:spcPts val="0"/>
              </a:spcBef>
              <a:spcAft>
                <a:spcPts val="0"/>
              </a:spcAft>
              <a:buClr>
                <a:schemeClr val="accent6"/>
              </a:buClr>
              <a:buSzPts val="2800"/>
              <a:buNone/>
              <a:defRPr>
                <a:solidFill>
                  <a:schemeClr val="accent6"/>
                </a:solidFill>
              </a:defRPr>
            </a:lvl3pPr>
            <a:lvl4pPr lvl="3">
              <a:spcBef>
                <a:spcPts val="0"/>
              </a:spcBef>
              <a:spcAft>
                <a:spcPts val="0"/>
              </a:spcAft>
              <a:buClr>
                <a:schemeClr val="accent6"/>
              </a:buClr>
              <a:buSzPts val="2800"/>
              <a:buNone/>
              <a:defRPr>
                <a:solidFill>
                  <a:schemeClr val="accent6"/>
                </a:solidFill>
              </a:defRPr>
            </a:lvl4pPr>
            <a:lvl5pPr lvl="4">
              <a:spcBef>
                <a:spcPts val="0"/>
              </a:spcBef>
              <a:spcAft>
                <a:spcPts val="0"/>
              </a:spcAft>
              <a:buClr>
                <a:schemeClr val="accent6"/>
              </a:buClr>
              <a:buSzPts val="2800"/>
              <a:buNone/>
              <a:defRPr>
                <a:solidFill>
                  <a:schemeClr val="accent6"/>
                </a:solidFill>
              </a:defRPr>
            </a:lvl5pPr>
            <a:lvl6pPr lvl="5">
              <a:spcBef>
                <a:spcPts val="0"/>
              </a:spcBef>
              <a:spcAft>
                <a:spcPts val="0"/>
              </a:spcAft>
              <a:buClr>
                <a:schemeClr val="accent6"/>
              </a:buClr>
              <a:buSzPts val="2800"/>
              <a:buNone/>
              <a:defRPr>
                <a:solidFill>
                  <a:schemeClr val="accent6"/>
                </a:solidFill>
              </a:defRPr>
            </a:lvl6pPr>
            <a:lvl7pPr lvl="6">
              <a:spcBef>
                <a:spcPts val="0"/>
              </a:spcBef>
              <a:spcAft>
                <a:spcPts val="0"/>
              </a:spcAft>
              <a:buClr>
                <a:schemeClr val="accent6"/>
              </a:buClr>
              <a:buSzPts val="2800"/>
              <a:buNone/>
              <a:defRPr>
                <a:solidFill>
                  <a:schemeClr val="accent6"/>
                </a:solidFill>
              </a:defRPr>
            </a:lvl7pPr>
            <a:lvl8pPr lvl="7">
              <a:spcBef>
                <a:spcPts val="0"/>
              </a:spcBef>
              <a:spcAft>
                <a:spcPts val="0"/>
              </a:spcAft>
              <a:buClr>
                <a:schemeClr val="accent6"/>
              </a:buClr>
              <a:buSzPts val="2800"/>
              <a:buNone/>
              <a:defRPr>
                <a:solidFill>
                  <a:schemeClr val="accent6"/>
                </a:solidFill>
              </a:defRPr>
            </a:lvl8pPr>
            <a:lvl9pPr lvl="8">
              <a:spcBef>
                <a:spcPts val="0"/>
              </a:spcBef>
              <a:spcAft>
                <a:spcPts val="0"/>
              </a:spcAft>
              <a:buClr>
                <a:schemeClr val="accent6"/>
              </a:buClr>
              <a:buSzPts val="2800"/>
              <a:buNone/>
              <a:defRPr>
                <a:solidFill>
                  <a:schemeClr val="accent6"/>
                </a:solidFill>
              </a:defRPr>
            </a:lvl9pPr>
          </a:lstStyle>
          <a:p>
            <a:endParaRPr/>
          </a:p>
        </p:txBody>
      </p:sp>
    </p:spTree>
    <p:extLst>
      <p:ext uri="{BB962C8B-B14F-4D97-AF65-F5344CB8AC3E}">
        <p14:creationId xmlns:p14="http://schemas.microsoft.com/office/powerpoint/2010/main" val="665420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1" type="secHead">
  <p:cSld name="Content Slide 1">
    <p:bg>
      <p:bgPr>
        <a:solidFill>
          <a:schemeClr val="dk1"/>
        </a:solidFill>
        <a:effectLst/>
      </p:bgPr>
    </p:bg>
    <p:spTree>
      <p:nvGrpSpPr>
        <p:cNvPr id="1" name="Shape 27"/>
        <p:cNvGrpSpPr/>
        <p:nvPr/>
      </p:nvGrpSpPr>
      <p:grpSpPr>
        <a:xfrm>
          <a:off x="0" y="0"/>
          <a:ext cx="0" cy="0"/>
          <a:chOff x="0" y="0"/>
          <a:chExt cx="0" cy="0"/>
        </a:xfrm>
      </p:grpSpPr>
      <p:sp>
        <p:nvSpPr>
          <p:cNvPr id="28" name="Google Shape;28;p4"/>
          <p:cNvSpPr/>
          <p:nvPr/>
        </p:nvSpPr>
        <p:spPr>
          <a:xfrm>
            <a:off x="0" y="4027675"/>
            <a:ext cx="2092500" cy="85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80875" y="4457700"/>
            <a:ext cx="7363200" cy="68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2092500" y="4457700"/>
            <a:ext cx="41883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600"/>
              <a:buNone/>
              <a:defRPr sz="1600">
                <a:solidFill>
                  <a:schemeClr val="dk1"/>
                </a:solidFill>
              </a:defRPr>
            </a:lvl2pPr>
            <a:lvl3pPr lvl="2" algn="ctr" rtl="0">
              <a:spcBef>
                <a:spcPts val="0"/>
              </a:spcBef>
              <a:spcAft>
                <a:spcPts val="0"/>
              </a:spcAft>
              <a:buClr>
                <a:schemeClr val="dk1"/>
              </a:buClr>
              <a:buSzPts val="1600"/>
              <a:buNone/>
              <a:defRPr sz="1600">
                <a:solidFill>
                  <a:schemeClr val="dk1"/>
                </a:solidFill>
              </a:defRPr>
            </a:lvl3pPr>
            <a:lvl4pPr lvl="3" algn="ctr" rtl="0">
              <a:spcBef>
                <a:spcPts val="0"/>
              </a:spcBef>
              <a:spcAft>
                <a:spcPts val="0"/>
              </a:spcAft>
              <a:buClr>
                <a:schemeClr val="dk1"/>
              </a:buClr>
              <a:buSzPts val="1600"/>
              <a:buNone/>
              <a:defRPr sz="1600">
                <a:solidFill>
                  <a:schemeClr val="dk1"/>
                </a:solidFill>
              </a:defRPr>
            </a:lvl4pPr>
            <a:lvl5pPr lvl="4" algn="ctr" rtl="0">
              <a:spcBef>
                <a:spcPts val="0"/>
              </a:spcBef>
              <a:spcAft>
                <a:spcPts val="0"/>
              </a:spcAft>
              <a:buClr>
                <a:schemeClr val="dk1"/>
              </a:buClr>
              <a:buSzPts val="1600"/>
              <a:buNone/>
              <a:defRPr sz="1600">
                <a:solidFill>
                  <a:schemeClr val="dk1"/>
                </a:solidFill>
              </a:defRPr>
            </a:lvl5pPr>
            <a:lvl6pPr lvl="5" algn="ctr" rtl="0">
              <a:spcBef>
                <a:spcPts val="0"/>
              </a:spcBef>
              <a:spcAft>
                <a:spcPts val="0"/>
              </a:spcAft>
              <a:buClr>
                <a:schemeClr val="dk1"/>
              </a:buClr>
              <a:buSzPts val="1600"/>
              <a:buNone/>
              <a:defRPr sz="1600">
                <a:solidFill>
                  <a:schemeClr val="dk1"/>
                </a:solidFill>
              </a:defRPr>
            </a:lvl6pPr>
            <a:lvl7pPr lvl="6" algn="ctr" rtl="0">
              <a:spcBef>
                <a:spcPts val="0"/>
              </a:spcBef>
              <a:spcAft>
                <a:spcPts val="0"/>
              </a:spcAft>
              <a:buClr>
                <a:schemeClr val="dk1"/>
              </a:buClr>
              <a:buSzPts val="1600"/>
              <a:buNone/>
              <a:defRPr sz="1600">
                <a:solidFill>
                  <a:schemeClr val="dk1"/>
                </a:solidFill>
              </a:defRPr>
            </a:lvl7pPr>
            <a:lvl8pPr lvl="7" algn="ctr" rtl="0">
              <a:spcBef>
                <a:spcPts val="0"/>
              </a:spcBef>
              <a:spcAft>
                <a:spcPts val="0"/>
              </a:spcAft>
              <a:buClr>
                <a:schemeClr val="dk1"/>
              </a:buClr>
              <a:buSzPts val="1600"/>
              <a:buNone/>
              <a:defRPr sz="1600">
                <a:solidFill>
                  <a:schemeClr val="dk1"/>
                </a:solidFill>
              </a:defRPr>
            </a:lvl8pPr>
            <a:lvl9pPr lvl="8" algn="ctr" rtl="0">
              <a:spcBef>
                <a:spcPts val="0"/>
              </a:spcBef>
              <a:spcAft>
                <a:spcPts val="0"/>
              </a:spcAft>
              <a:buClr>
                <a:schemeClr val="dk1"/>
              </a:buClr>
              <a:buSzPts val="1600"/>
              <a:buNone/>
              <a:defRPr sz="1600">
                <a:solidFill>
                  <a:schemeClr val="dk1"/>
                </a:solidFill>
              </a:defRPr>
            </a:lvl9pPr>
          </a:lstStyle>
          <a:p>
            <a:endParaRPr/>
          </a:p>
        </p:txBody>
      </p:sp>
      <p:pic>
        <p:nvPicPr>
          <p:cNvPr id="31" name="Google Shape;31;p4"/>
          <p:cNvPicPr preferRelativeResize="0"/>
          <p:nvPr/>
        </p:nvPicPr>
        <p:blipFill>
          <a:blip r:embed="rId2">
            <a:alphaModFix/>
          </a:blip>
          <a:stretch>
            <a:fillRect/>
          </a:stretch>
        </p:blipFill>
        <p:spPr>
          <a:xfrm>
            <a:off x="199150" y="4226988"/>
            <a:ext cx="1395649" cy="456975"/>
          </a:xfrm>
          <a:prstGeom prst="rect">
            <a:avLst/>
          </a:prstGeom>
          <a:noFill/>
          <a:ln>
            <a:noFill/>
          </a:ln>
        </p:spPr>
      </p:pic>
      <p:sp>
        <p:nvSpPr>
          <p:cNvPr id="32" name="Google Shape;32;p4"/>
          <p:cNvSpPr/>
          <p:nvPr/>
        </p:nvSpPr>
        <p:spPr>
          <a:xfrm>
            <a:off x="634500" y="0"/>
            <a:ext cx="8509500" cy="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title" idx="2"/>
          </p:nvPr>
        </p:nvSpPr>
        <p:spPr>
          <a:xfrm>
            <a:off x="895350" y="0"/>
            <a:ext cx="8064900" cy="685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34" name="Google Shape;34;p4"/>
          <p:cNvSpPr txBox="1">
            <a:spLocks noGrp="1"/>
          </p:cNvSpPr>
          <p:nvPr>
            <p:ph type="subTitle" idx="1"/>
          </p:nvPr>
        </p:nvSpPr>
        <p:spPr>
          <a:xfrm>
            <a:off x="895350" y="852250"/>
            <a:ext cx="58599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35" name="Google Shape;35;p4"/>
          <p:cNvSpPr txBox="1">
            <a:spLocks noGrp="1"/>
          </p:cNvSpPr>
          <p:nvPr>
            <p:ph type="body" idx="3"/>
          </p:nvPr>
        </p:nvSpPr>
        <p:spPr>
          <a:xfrm>
            <a:off x="895350" y="1386525"/>
            <a:ext cx="3686100" cy="24909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Clr>
                <a:schemeClr val="lt2"/>
              </a:buClr>
              <a:buSzPts val="1000"/>
              <a:buChar char="●"/>
              <a:defRPr sz="1000">
                <a:solidFill>
                  <a:schemeClr val="lt2"/>
                </a:solidFill>
              </a:defRPr>
            </a:lvl1pPr>
            <a:lvl2pPr marL="914400" lvl="1" indent="-279400" rtl="0">
              <a:spcBef>
                <a:spcPts val="0"/>
              </a:spcBef>
              <a:spcAft>
                <a:spcPts val="0"/>
              </a:spcAft>
              <a:buClr>
                <a:schemeClr val="lt2"/>
              </a:buClr>
              <a:buSzPts val="800"/>
              <a:buChar char="○"/>
              <a:defRPr sz="800">
                <a:solidFill>
                  <a:schemeClr val="lt2"/>
                </a:solidFill>
              </a:defRPr>
            </a:lvl2pPr>
            <a:lvl3pPr marL="1371600" lvl="2" indent="-279400" rtl="0">
              <a:spcBef>
                <a:spcPts val="0"/>
              </a:spcBef>
              <a:spcAft>
                <a:spcPts val="0"/>
              </a:spcAft>
              <a:buClr>
                <a:schemeClr val="lt2"/>
              </a:buClr>
              <a:buSzPts val="800"/>
              <a:buChar char="■"/>
              <a:defRPr sz="800">
                <a:solidFill>
                  <a:schemeClr val="lt2"/>
                </a:solidFill>
              </a:defRPr>
            </a:lvl3pPr>
            <a:lvl4pPr marL="1828800" lvl="3" indent="-279400" rtl="0">
              <a:spcBef>
                <a:spcPts val="0"/>
              </a:spcBef>
              <a:spcAft>
                <a:spcPts val="0"/>
              </a:spcAft>
              <a:buClr>
                <a:schemeClr val="lt2"/>
              </a:buClr>
              <a:buSzPts val="800"/>
              <a:buChar char="●"/>
              <a:defRPr sz="800">
                <a:solidFill>
                  <a:schemeClr val="lt2"/>
                </a:solidFill>
              </a:defRPr>
            </a:lvl4pPr>
            <a:lvl5pPr marL="2286000" lvl="4" indent="-279400" rtl="0">
              <a:spcBef>
                <a:spcPts val="0"/>
              </a:spcBef>
              <a:spcAft>
                <a:spcPts val="0"/>
              </a:spcAft>
              <a:buClr>
                <a:schemeClr val="lt2"/>
              </a:buClr>
              <a:buSzPts val="800"/>
              <a:buChar char="○"/>
              <a:defRPr sz="800">
                <a:solidFill>
                  <a:schemeClr val="lt2"/>
                </a:solidFill>
              </a:defRPr>
            </a:lvl5pPr>
            <a:lvl6pPr marL="2743200" lvl="5" indent="-279400" rtl="0">
              <a:spcBef>
                <a:spcPts val="0"/>
              </a:spcBef>
              <a:spcAft>
                <a:spcPts val="0"/>
              </a:spcAft>
              <a:buClr>
                <a:schemeClr val="lt2"/>
              </a:buClr>
              <a:buSzPts val="800"/>
              <a:buChar char="■"/>
              <a:defRPr sz="800">
                <a:solidFill>
                  <a:schemeClr val="lt2"/>
                </a:solidFill>
              </a:defRPr>
            </a:lvl6pPr>
            <a:lvl7pPr marL="3200400" lvl="6" indent="-279400" rtl="0">
              <a:spcBef>
                <a:spcPts val="0"/>
              </a:spcBef>
              <a:spcAft>
                <a:spcPts val="0"/>
              </a:spcAft>
              <a:buClr>
                <a:schemeClr val="lt2"/>
              </a:buClr>
              <a:buSzPts val="800"/>
              <a:buChar char="●"/>
              <a:defRPr sz="800">
                <a:solidFill>
                  <a:schemeClr val="lt2"/>
                </a:solidFill>
              </a:defRPr>
            </a:lvl7pPr>
            <a:lvl8pPr marL="3657600" lvl="7" indent="-279400" rtl="0">
              <a:spcBef>
                <a:spcPts val="0"/>
              </a:spcBef>
              <a:spcAft>
                <a:spcPts val="0"/>
              </a:spcAft>
              <a:buClr>
                <a:schemeClr val="lt2"/>
              </a:buClr>
              <a:buSzPts val="800"/>
              <a:buChar char="○"/>
              <a:defRPr sz="800">
                <a:solidFill>
                  <a:schemeClr val="lt2"/>
                </a:solidFill>
              </a:defRPr>
            </a:lvl8pPr>
            <a:lvl9pPr marL="4114800" lvl="8" indent="-279400" rtl="0">
              <a:spcBef>
                <a:spcPts val="0"/>
              </a:spcBef>
              <a:spcAft>
                <a:spcPts val="0"/>
              </a:spcAft>
              <a:buClr>
                <a:schemeClr val="lt2"/>
              </a:buClr>
              <a:buSzPts val="800"/>
              <a:buChar char="■"/>
              <a:defRPr sz="800">
                <a:solidFill>
                  <a:schemeClr val="lt2"/>
                </a:solidFill>
              </a:defRPr>
            </a:lvl9pPr>
          </a:lstStyle>
          <a:p>
            <a:endParaRPr/>
          </a:p>
        </p:txBody>
      </p:sp>
      <p:sp>
        <p:nvSpPr>
          <p:cNvPr id="36" name="Google Shape;36;p4"/>
          <p:cNvSpPr txBox="1">
            <a:spLocks noGrp="1"/>
          </p:cNvSpPr>
          <p:nvPr>
            <p:ph type="body" idx="4"/>
          </p:nvPr>
        </p:nvSpPr>
        <p:spPr>
          <a:xfrm>
            <a:off x="4638675" y="1386525"/>
            <a:ext cx="3686100" cy="24909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Clr>
                <a:schemeClr val="lt2"/>
              </a:buClr>
              <a:buSzPts val="1000"/>
              <a:buChar char="●"/>
              <a:defRPr sz="1000">
                <a:solidFill>
                  <a:schemeClr val="lt2"/>
                </a:solidFill>
              </a:defRPr>
            </a:lvl1pPr>
            <a:lvl2pPr marL="914400" lvl="1" indent="-279400" rtl="0">
              <a:spcBef>
                <a:spcPts val="0"/>
              </a:spcBef>
              <a:spcAft>
                <a:spcPts val="0"/>
              </a:spcAft>
              <a:buClr>
                <a:schemeClr val="lt2"/>
              </a:buClr>
              <a:buSzPts val="800"/>
              <a:buChar char="○"/>
              <a:defRPr sz="800">
                <a:solidFill>
                  <a:schemeClr val="lt2"/>
                </a:solidFill>
              </a:defRPr>
            </a:lvl2pPr>
            <a:lvl3pPr marL="1371600" lvl="2" indent="-279400" rtl="0">
              <a:spcBef>
                <a:spcPts val="0"/>
              </a:spcBef>
              <a:spcAft>
                <a:spcPts val="0"/>
              </a:spcAft>
              <a:buClr>
                <a:schemeClr val="lt2"/>
              </a:buClr>
              <a:buSzPts val="800"/>
              <a:buChar char="■"/>
              <a:defRPr sz="800">
                <a:solidFill>
                  <a:schemeClr val="lt2"/>
                </a:solidFill>
              </a:defRPr>
            </a:lvl3pPr>
            <a:lvl4pPr marL="1828800" lvl="3" indent="-279400" rtl="0">
              <a:spcBef>
                <a:spcPts val="0"/>
              </a:spcBef>
              <a:spcAft>
                <a:spcPts val="0"/>
              </a:spcAft>
              <a:buClr>
                <a:schemeClr val="lt2"/>
              </a:buClr>
              <a:buSzPts val="800"/>
              <a:buChar char="●"/>
              <a:defRPr sz="800">
                <a:solidFill>
                  <a:schemeClr val="lt2"/>
                </a:solidFill>
              </a:defRPr>
            </a:lvl4pPr>
            <a:lvl5pPr marL="2286000" lvl="4" indent="-279400" rtl="0">
              <a:spcBef>
                <a:spcPts val="0"/>
              </a:spcBef>
              <a:spcAft>
                <a:spcPts val="0"/>
              </a:spcAft>
              <a:buClr>
                <a:schemeClr val="lt2"/>
              </a:buClr>
              <a:buSzPts val="800"/>
              <a:buChar char="○"/>
              <a:defRPr sz="800">
                <a:solidFill>
                  <a:schemeClr val="lt2"/>
                </a:solidFill>
              </a:defRPr>
            </a:lvl5pPr>
            <a:lvl6pPr marL="2743200" lvl="5" indent="-279400" rtl="0">
              <a:spcBef>
                <a:spcPts val="0"/>
              </a:spcBef>
              <a:spcAft>
                <a:spcPts val="0"/>
              </a:spcAft>
              <a:buClr>
                <a:schemeClr val="lt2"/>
              </a:buClr>
              <a:buSzPts val="800"/>
              <a:buChar char="■"/>
              <a:defRPr sz="800">
                <a:solidFill>
                  <a:schemeClr val="lt2"/>
                </a:solidFill>
              </a:defRPr>
            </a:lvl6pPr>
            <a:lvl7pPr marL="3200400" lvl="6" indent="-279400" rtl="0">
              <a:spcBef>
                <a:spcPts val="0"/>
              </a:spcBef>
              <a:spcAft>
                <a:spcPts val="0"/>
              </a:spcAft>
              <a:buClr>
                <a:schemeClr val="lt2"/>
              </a:buClr>
              <a:buSzPts val="800"/>
              <a:buChar char="●"/>
              <a:defRPr sz="800">
                <a:solidFill>
                  <a:schemeClr val="lt2"/>
                </a:solidFill>
              </a:defRPr>
            </a:lvl7pPr>
            <a:lvl8pPr marL="3657600" lvl="7" indent="-279400" rtl="0">
              <a:spcBef>
                <a:spcPts val="0"/>
              </a:spcBef>
              <a:spcAft>
                <a:spcPts val="0"/>
              </a:spcAft>
              <a:buClr>
                <a:schemeClr val="lt2"/>
              </a:buClr>
              <a:buSzPts val="800"/>
              <a:buChar char="○"/>
              <a:defRPr sz="800">
                <a:solidFill>
                  <a:schemeClr val="lt2"/>
                </a:solidFill>
              </a:defRPr>
            </a:lvl8pPr>
            <a:lvl9pPr marL="4114800" lvl="8" indent="-279400" rtl="0">
              <a:spcBef>
                <a:spcPts val="0"/>
              </a:spcBef>
              <a:spcAft>
                <a:spcPts val="0"/>
              </a:spcAft>
              <a:buClr>
                <a:schemeClr val="lt2"/>
              </a:buClr>
              <a:buSzPts val="800"/>
              <a:buChar char="■"/>
              <a:defRPr sz="800">
                <a:solidFill>
                  <a:schemeClr val="lt2"/>
                </a:solidFill>
              </a:defRPr>
            </a:lvl9pPr>
          </a:lstStyle>
          <a:p>
            <a:endParaRPr/>
          </a:p>
        </p:txBody>
      </p:sp>
      <p:sp>
        <p:nvSpPr>
          <p:cNvPr id="37" name="Google Shape;37;p4"/>
          <p:cNvSpPr txBox="1">
            <a:spLocks noGrp="1"/>
          </p:cNvSpPr>
          <p:nvPr>
            <p:ph type="body" idx="5"/>
          </p:nvPr>
        </p:nvSpPr>
        <p:spPr>
          <a:xfrm>
            <a:off x="6617900" y="4659350"/>
            <a:ext cx="2158200" cy="3699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Char char="●"/>
              <a:defRPr sz="1000">
                <a:solidFill>
                  <a:schemeClr val="dk1"/>
                </a:solidFill>
              </a:defRPr>
            </a:lvl1pPr>
            <a:lvl2pPr marL="914400" lvl="1" indent="-279400" rtl="0">
              <a:spcBef>
                <a:spcPts val="0"/>
              </a:spcBef>
              <a:spcAft>
                <a:spcPts val="0"/>
              </a:spcAft>
              <a:buClr>
                <a:schemeClr val="dk1"/>
              </a:buClr>
              <a:buSzPts val="800"/>
              <a:buChar char="○"/>
              <a:defRPr sz="800">
                <a:solidFill>
                  <a:schemeClr val="dk1"/>
                </a:solidFill>
              </a:defRPr>
            </a:lvl2pPr>
            <a:lvl3pPr marL="1371600" lvl="2" indent="-279400" rtl="0">
              <a:spcBef>
                <a:spcPts val="0"/>
              </a:spcBef>
              <a:spcAft>
                <a:spcPts val="0"/>
              </a:spcAft>
              <a:buClr>
                <a:schemeClr val="dk1"/>
              </a:buClr>
              <a:buSzPts val="800"/>
              <a:buChar char="■"/>
              <a:defRPr sz="800">
                <a:solidFill>
                  <a:schemeClr val="dk1"/>
                </a:solidFill>
              </a:defRPr>
            </a:lvl3pPr>
            <a:lvl4pPr marL="1828800" lvl="3" indent="-279400" rtl="0">
              <a:spcBef>
                <a:spcPts val="0"/>
              </a:spcBef>
              <a:spcAft>
                <a:spcPts val="0"/>
              </a:spcAft>
              <a:buClr>
                <a:schemeClr val="dk1"/>
              </a:buClr>
              <a:buSzPts val="800"/>
              <a:buChar char="●"/>
              <a:defRPr sz="800">
                <a:solidFill>
                  <a:schemeClr val="dk1"/>
                </a:solidFill>
              </a:defRPr>
            </a:lvl4pPr>
            <a:lvl5pPr marL="2286000" lvl="4" indent="-279400" rtl="0">
              <a:spcBef>
                <a:spcPts val="0"/>
              </a:spcBef>
              <a:spcAft>
                <a:spcPts val="0"/>
              </a:spcAft>
              <a:buClr>
                <a:schemeClr val="dk1"/>
              </a:buClr>
              <a:buSzPts val="800"/>
              <a:buChar char="○"/>
              <a:defRPr sz="800">
                <a:solidFill>
                  <a:schemeClr val="dk1"/>
                </a:solidFill>
              </a:defRPr>
            </a:lvl5pPr>
            <a:lvl6pPr marL="2743200" lvl="5" indent="-279400" rtl="0">
              <a:spcBef>
                <a:spcPts val="0"/>
              </a:spcBef>
              <a:spcAft>
                <a:spcPts val="0"/>
              </a:spcAft>
              <a:buClr>
                <a:schemeClr val="dk1"/>
              </a:buClr>
              <a:buSzPts val="800"/>
              <a:buChar char="■"/>
              <a:defRPr sz="800">
                <a:solidFill>
                  <a:schemeClr val="dk1"/>
                </a:solidFill>
              </a:defRPr>
            </a:lvl6pPr>
            <a:lvl7pPr marL="3200400" lvl="6" indent="-279400" rtl="0">
              <a:spcBef>
                <a:spcPts val="0"/>
              </a:spcBef>
              <a:spcAft>
                <a:spcPts val="0"/>
              </a:spcAft>
              <a:buClr>
                <a:schemeClr val="dk1"/>
              </a:buClr>
              <a:buSzPts val="800"/>
              <a:buChar char="●"/>
              <a:defRPr sz="800">
                <a:solidFill>
                  <a:schemeClr val="dk1"/>
                </a:solidFill>
              </a:defRPr>
            </a:lvl7pPr>
            <a:lvl8pPr marL="3657600" lvl="7" indent="-279400" rtl="0">
              <a:spcBef>
                <a:spcPts val="0"/>
              </a:spcBef>
              <a:spcAft>
                <a:spcPts val="0"/>
              </a:spcAft>
              <a:buClr>
                <a:schemeClr val="dk1"/>
              </a:buClr>
              <a:buSzPts val="800"/>
              <a:buChar char="○"/>
              <a:defRPr sz="800">
                <a:solidFill>
                  <a:schemeClr val="dk1"/>
                </a:solidFill>
              </a:defRPr>
            </a:lvl8pPr>
            <a:lvl9pPr marL="4114800" lvl="8" indent="-279400" rtl="0">
              <a:spcBef>
                <a:spcPts val="0"/>
              </a:spcBef>
              <a:spcAft>
                <a:spcPts val="0"/>
              </a:spcAft>
              <a:buClr>
                <a:schemeClr val="dk1"/>
              </a:buClr>
              <a:buSzPts val="800"/>
              <a:buChar char="■"/>
              <a:defRPr sz="800">
                <a:solidFill>
                  <a:schemeClr val="dk1"/>
                </a:solidFill>
              </a:defRPr>
            </a:lvl9pPr>
          </a:lstStyle>
          <a:p>
            <a:endParaRPr/>
          </a:p>
        </p:txBody>
      </p:sp>
    </p:spTree>
    <p:extLst>
      <p:ext uri="{BB962C8B-B14F-4D97-AF65-F5344CB8AC3E}">
        <p14:creationId xmlns:p14="http://schemas.microsoft.com/office/powerpoint/2010/main" val="411656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D07CB-B403-4443-BF4A-C2994559B863}"/>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5775BB7D-A1F2-434D-BD71-14760B157B2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6FDADF8-0FAC-944D-AFCA-CB73BADEE026}"/>
              </a:ext>
            </a:extLst>
          </p:cNvPr>
          <p:cNvSpPr>
            <a:spLocks noGrp="1"/>
          </p:cNvSpPr>
          <p:nvPr>
            <p:ph type="dt" sz="half" idx="10"/>
          </p:nvPr>
        </p:nvSpPr>
        <p:spPr/>
        <p:txBody>
          <a:bodyPr/>
          <a:lstStyle/>
          <a:p>
            <a:fld id="{7ABCA6CC-71DD-914E-B993-2CF0CAC5CC2A}"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02ED4360-E7C6-304A-85C9-9675E23750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62E9AF-607A-584E-AEC0-8B88BA4E11BC}"/>
              </a:ext>
            </a:extLst>
          </p:cNvPr>
          <p:cNvSpPr>
            <a:spLocks noGrp="1"/>
          </p:cNvSpPr>
          <p:nvPr>
            <p:ph type="sldNum" sz="quarter" idx="12"/>
          </p:nvPr>
        </p:nvSpPr>
        <p:spPr/>
        <p:txBody>
          <a:bodyPr/>
          <a:lstStyle/>
          <a:p>
            <a:fld id="{409D8F5F-ABA5-3F4C-BE10-83B17D3DDF30}" type="slidenum">
              <a:rPr lang="fr-FR" smtClean="0"/>
              <a:t>‹#›</a:t>
            </a:fld>
            <a:endParaRPr lang="fr-FR"/>
          </a:p>
        </p:txBody>
      </p:sp>
    </p:spTree>
    <p:extLst>
      <p:ext uri="{BB962C8B-B14F-4D97-AF65-F5344CB8AC3E}">
        <p14:creationId xmlns:p14="http://schemas.microsoft.com/office/powerpoint/2010/main" val="321231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8724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322998"/>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7"/>
            <a:ext cx="3887391" cy="2322998"/>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628650" y="0"/>
            <a:ext cx="1" cy="9572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5018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807760" y="841772"/>
            <a:ext cx="7617223" cy="930261"/>
          </a:xfrm>
        </p:spPr>
        <p:txBody>
          <a:bodyPr anchor="b">
            <a:noAutofit/>
          </a:bodyPr>
          <a:lstStyle>
            <a:lvl1pPr algn="l">
              <a:defRPr sz="4500">
                <a:solidFill>
                  <a:schemeClr val="tx2"/>
                </a:solidFill>
              </a:defRPr>
            </a:lvl1pPr>
          </a:lstStyle>
          <a:p>
            <a:r>
              <a:rPr lang="en-US"/>
              <a:t>Click to edit Master title style</a:t>
            </a:r>
            <a:endParaRPr lang="en-GB"/>
          </a:p>
        </p:txBody>
      </p:sp>
      <p:sp>
        <p:nvSpPr>
          <p:cNvPr id="14" name="Subtitle 2"/>
          <p:cNvSpPr>
            <a:spLocks noGrp="1"/>
          </p:cNvSpPr>
          <p:nvPr>
            <p:ph type="subTitle" idx="1"/>
          </p:nvPr>
        </p:nvSpPr>
        <p:spPr>
          <a:xfrm>
            <a:off x="628651" y="3120620"/>
            <a:ext cx="8167079" cy="1215109"/>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9368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93526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ter Slide">
    <p:spTree>
      <p:nvGrpSpPr>
        <p:cNvPr id="1" name=""/>
        <p:cNvGrpSpPr/>
        <p:nvPr/>
      </p:nvGrpSpPr>
      <p:grpSpPr>
        <a:xfrm>
          <a:off x="0" y="0"/>
          <a:ext cx="0" cy="0"/>
          <a:chOff x="0" y="0"/>
          <a:chExt cx="0" cy="0"/>
        </a:xfrm>
      </p:grpSpPr>
      <p:cxnSp>
        <p:nvCxnSpPr>
          <p:cNvPr id="24" name="Straight Connector 23"/>
          <p:cNvCxnSpPr/>
          <p:nvPr userDrawn="1"/>
        </p:nvCxnSpPr>
        <p:spPr>
          <a:xfrm>
            <a:off x="1429186" y="3904205"/>
            <a:ext cx="73952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414464" y="657225"/>
            <a:ext cx="73952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031" y="978572"/>
            <a:ext cx="957697" cy="75855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3707904" y="411510"/>
            <a:ext cx="1728192" cy="1200038"/>
          </a:xfrm>
          <a:prstGeom prst="rect">
            <a:avLst/>
          </a:prstGeom>
          <a:noFill/>
          <a:ln w="9525">
            <a:noFill/>
            <a:miter lim="800000"/>
            <a:headEnd/>
            <a:tailEnd/>
          </a:ln>
        </p:spPr>
      </p:pic>
      <p:sp>
        <p:nvSpPr>
          <p:cNvPr id="7" name="Subtitle 2"/>
          <p:cNvSpPr txBox="1">
            <a:spLocks/>
          </p:cNvSpPr>
          <p:nvPr/>
        </p:nvSpPr>
        <p:spPr>
          <a:xfrm>
            <a:off x="1841733" y="4437061"/>
            <a:ext cx="6547628" cy="356045"/>
          </a:xfrm>
          <a:prstGeom prst="rect">
            <a:avLst/>
          </a:prstGeom>
        </p:spPr>
        <p:txBody>
          <a:bodyPr wrap="square" lIns="0" tIns="54000" rIns="0" bIns="54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525" b="1" kern="0">
                <a:solidFill>
                  <a:schemeClr val="tx1"/>
                </a:solidFill>
              </a:rPr>
              <a:t>© European Union 2021</a:t>
            </a:r>
          </a:p>
          <a:p>
            <a:pPr marL="0" indent="0" algn="just">
              <a:buNone/>
            </a:pPr>
            <a:r>
              <a:rPr lang="en-US" sz="450" b="0" kern="0">
                <a:solidFill>
                  <a:schemeClr val="tx1"/>
                </a:solidFill>
              </a:rPr>
              <a:t>Unless otherwise noted the reuse of this presentation is </a:t>
            </a:r>
            <a:r>
              <a:rPr lang="en-US" sz="450" b="0" kern="0" err="1">
                <a:solidFill>
                  <a:schemeClr val="tx1"/>
                </a:solidFill>
              </a:rPr>
              <a:t>authorised</a:t>
            </a:r>
            <a:r>
              <a:rPr lang="en-US" sz="450" b="0" kern="0">
                <a:solidFill>
                  <a:schemeClr val="tx1"/>
                </a:solidFill>
              </a:rPr>
              <a:t> under the </a:t>
            </a:r>
            <a:r>
              <a:rPr lang="en-US" sz="450" b="0" u="sng" kern="0">
                <a:solidFill>
                  <a:schemeClr val="tx1"/>
                </a:solidFill>
              </a:rPr>
              <a:t>CC BY 4.0</a:t>
            </a:r>
            <a:r>
              <a:rPr lang="en-US" sz="450" b="1" kern="0">
                <a:solidFill>
                  <a:schemeClr val="tx1"/>
                </a:solidFill>
              </a:rPr>
              <a:t>  </a:t>
            </a:r>
            <a:r>
              <a:rPr lang="en-US" sz="450" b="0" kern="0">
                <a:solidFill>
                  <a:schemeClr val="tx1"/>
                </a:solidFill>
              </a:rPr>
              <a:t>license. For any use or reproduction of elements that are not owned by the EU, permission may need to be sought directly from the respective right holders.</a:t>
            </a:r>
          </a:p>
          <a:p>
            <a:pPr marL="0" indent="0" algn="just">
              <a:buNone/>
            </a:pPr>
            <a:r>
              <a:rPr lang="en-GB" sz="450" kern="0">
                <a:solidFill>
                  <a:schemeClr val="tx1"/>
                </a:solidFill>
              </a:rPr>
              <a:t>Image credits: © </a:t>
            </a:r>
            <a:r>
              <a:rPr lang="en-GB" sz="450" kern="0" err="1">
                <a:solidFill>
                  <a:schemeClr val="tx1"/>
                </a:solidFill>
              </a:rPr>
              <a:t>ivector</a:t>
            </a:r>
            <a:r>
              <a:rPr lang="en-GB" sz="450" kern="0">
                <a:solidFill>
                  <a:schemeClr val="tx1"/>
                </a:solidFill>
              </a:rPr>
              <a:t> #235536634, #249868181, #251163013, #266009682, #273480523, #362422833, #241215668, #244690530, #245719946, #251163053, #252508849, 2020. Source: Stock.Adobe.com. </a:t>
            </a:r>
            <a:r>
              <a:rPr lang="en-US" sz="450" kern="0">
                <a:solidFill>
                  <a:schemeClr val="tx1"/>
                </a:solidFill>
              </a:rPr>
              <a:t>Icons © </a:t>
            </a:r>
            <a:r>
              <a:rPr lang="en-US" sz="450" kern="0" err="1">
                <a:solidFill>
                  <a:schemeClr val="tx1"/>
                </a:solidFill>
              </a:rPr>
              <a:t>Flaticon</a:t>
            </a:r>
            <a:r>
              <a:rPr lang="en-US" sz="450" kern="0">
                <a:solidFill>
                  <a:schemeClr val="tx1"/>
                </a:solidFill>
              </a:rPr>
              <a:t> – all rights reserved.</a:t>
            </a:r>
            <a:endParaRPr lang="en-GB" sz="450" kern="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406" y="4495824"/>
            <a:ext cx="704679" cy="236166"/>
          </a:xfrm>
          <a:prstGeom prst="rect">
            <a:avLst/>
          </a:prstGeom>
        </p:spPr>
      </p:pic>
    </p:spTree>
    <p:extLst>
      <p:ext uri="{BB962C8B-B14F-4D97-AF65-F5344CB8AC3E}">
        <p14:creationId xmlns:p14="http://schemas.microsoft.com/office/powerpoint/2010/main" val="1574706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1pPr>
            <a:lvl2pPr marL="914400" lvl="1"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2pPr>
            <a:lvl3pPr marL="1371600" lvl="2"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7pPr>
            <a:lvl8pPr marL="3657600" lvl="7"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8pPr>
            <a:lvl9pPr marL="4114800" lvl="8"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4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65E30E-8603-2D4B-B5D1-A2D4F8B28C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CEE7A2-4692-3743-AC42-8289753358C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30FA3BE-C0B5-3A48-9ADB-08964B9E631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ABCA6CC-71DD-914E-B993-2CF0CAC5CC2A}"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1B6CA2E1-E611-DC4B-9FB9-A45EC307906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257072-A197-364A-8985-E7AC13DB22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09D8F5F-ABA5-3F4C-BE10-83B17D3DDF30}" type="slidenum">
              <a:rPr lang="fr-FR" smtClean="0"/>
              <a:t>‹#›</a:t>
            </a:fld>
            <a:endParaRPr lang="fr-FR"/>
          </a:p>
        </p:txBody>
      </p:sp>
    </p:spTree>
    <p:extLst>
      <p:ext uri="{BB962C8B-B14F-4D97-AF65-F5344CB8AC3E}">
        <p14:creationId xmlns:p14="http://schemas.microsoft.com/office/powerpoint/2010/main" val="40694500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2145"/>
            <a:ext cx="7886700" cy="586768"/>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28650" y="1369219"/>
            <a:ext cx="7886700" cy="291142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28650" y="4598465"/>
            <a:ext cx="2057400" cy="273844"/>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5785820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1pPr>
            <a:lvl2pPr marL="914400" lvl="1"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2pPr>
            <a:lvl3pPr marL="1371600" lvl="2"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7pPr>
            <a:lvl8pPr marL="3657600" lvl="7"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8pPr>
            <a:lvl9pPr marL="4114800" lvl="8" indent="-298450">
              <a:lnSpc>
                <a:spcPct val="115000"/>
              </a:lnSpc>
              <a:spcBef>
                <a:spcPts val="0"/>
              </a:spcBef>
              <a:spcAft>
                <a:spcPts val="0"/>
              </a:spcAft>
              <a:buClr>
                <a:schemeClr val="dk2"/>
              </a:buClr>
              <a:buSzPts val="1100"/>
              <a:buFont typeface="Montserrat"/>
              <a:buChar char="■"/>
              <a:defRPr sz="1100">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92425239"/>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cybersecurity-centre.europa.eu/funding-opportunities_en"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cybersecurity-centre.europa.eu/funding-opportunities_en"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13-general-annexes_horizon-2023-2024_en.pdf"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hyperlink" Target="https://ec.europa.eu/info/funding-tenders/opportunities/docs/2021-2027/common/guidance/om_en.pdf" TargetMode="External"/><Relationship Id="rId4" Type="http://schemas.openxmlformats.org/officeDocument/2006/relationships/hyperlink" Target="https://ec.europa.eu/info/funding-tenders/opportunities/docs/2021-2027/horizon/guidance/programme-guide_horizon_en.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eur-lex.europa.eu/legal-content/EN/ALL/?uri=CELEX:32021D0764" TargetMode="External"/><Relationship Id="rId3" Type="http://schemas.openxmlformats.org/officeDocument/2006/relationships/hyperlink" Target="https://ec.europa.eu/info/funding-tenders/opportunities/docs/2021-2027/horizon/wp-call/2023-2024/wp-1-general-introduction_horizon-2023-2024_en.pdf" TargetMode="External"/><Relationship Id="rId7" Type="http://schemas.openxmlformats.org/officeDocument/2006/relationships/hyperlink" Target="https://eur-lex.europa.eu/legal-content/EN/ALL/?uri=CELEX:32021R0695"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hyperlink" Target="https://ec.europa.eu/info/funding-tenders/opportunities/docs/2021-2027/horizon/guidance/programme-guide_horizon_en.pdf" TargetMode="External"/><Relationship Id="rId5" Type="http://schemas.openxmlformats.org/officeDocument/2006/relationships/hyperlink" Target="https://ec.europa.eu/info/funding-tenders/opportunities/docs/2021-2027/horizon/wp-call/2023-2024/wp-13-general-annexes_horizon-2023-2024_en.pdf" TargetMode="External"/><Relationship Id="rId4" Type="http://schemas.openxmlformats.org/officeDocument/2006/relationships/hyperlink" Target="https://ec.europa.eu/info/funding-tenders/opportunities/docs/2021-2027/horizon/wp-call/2023-2024/wp-6-civil-security-for-society_horizon-2023-2024_en.pdf" TargetMode="External"/><Relationship Id="rId9" Type="http://schemas.openxmlformats.org/officeDocument/2006/relationships/hyperlink" Target="https://eur-lex.europa.eu/legal-content/EN/ALL/?uri=CELEX:32018R1046&amp;qid=1535046024012"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ec.europa.eu/research/participants/docs/h2020-funding-guide/other/event241105.htm" TargetMode="Externa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mailto:dep@eccc.europa.eu" TargetMode="External"/><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hyperlink" Target="https://research-and-innovation.ec.europa.eu/contact-us/research-enquiry-service_e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c.europa.eu/newsroom/ECCC/user-subscriptions/2744/creat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instagram.com/cybersec_eccc/" TargetMode="External"/><Relationship Id="rId5" Type="http://schemas.openxmlformats.org/officeDocument/2006/relationships/hyperlink" Target="https://twitter.com/Cybersec_ECCC" TargetMode="External"/><Relationship Id="rId4" Type="http://schemas.openxmlformats.org/officeDocument/2006/relationships/hyperlink" Target="https://www.linkedin.com/company/cybersec-eccc/mycompany/"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txBox="1">
            <a:spLocks noGrp="1"/>
          </p:cNvSpPr>
          <p:nvPr>
            <p:ph type="subTitle" idx="1"/>
          </p:nvPr>
        </p:nvSpPr>
        <p:spPr>
          <a:xfrm>
            <a:off x="5592600" y="2873475"/>
            <a:ext cx="2068800" cy="1206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#DigitalEU</a:t>
            </a:r>
          </a:p>
          <a:p>
            <a:pPr marL="0" indent="0"/>
            <a:endParaRPr lang="en"/>
          </a:p>
          <a:p>
            <a:pPr marL="0" indent="0"/>
            <a:endParaRPr lang="en"/>
          </a:p>
        </p:txBody>
      </p:sp>
      <p:sp>
        <p:nvSpPr>
          <p:cNvPr id="89" name="Google Shape;89;p9"/>
          <p:cNvSpPr txBox="1">
            <a:spLocks noGrp="1"/>
          </p:cNvSpPr>
          <p:nvPr>
            <p:ph type="ctrTitle"/>
          </p:nvPr>
        </p:nvSpPr>
        <p:spPr>
          <a:xfrm>
            <a:off x="1200705" y="2290441"/>
            <a:ext cx="4424754" cy="1835294"/>
          </a:xfrm>
          <a:prstGeom prst="rect">
            <a:avLst/>
          </a:prstGeom>
        </p:spPr>
        <p:txBody>
          <a:bodyPr spcFirstLastPara="1" wrap="square" lIns="91425" tIns="91425" rIns="91425" bIns="91425" anchor="ctr" anchorCtr="0">
            <a:normAutofit/>
          </a:bodyPr>
          <a:lstStyle/>
          <a:p>
            <a:pPr algn="l"/>
            <a:br>
              <a:rPr lang="en-US" sz="1100" dirty="0"/>
            </a:br>
            <a:r>
              <a:rPr lang="en-GB" sz="1050" b="1" i="0" dirty="0">
                <a:effectLst/>
                <a:latin typeface="arial" panose="020B0604020202020204" pitchFamily="34" charset="0"/>
              </a:rPr>
              <a:t>ECCC Info Day</a:t>
            </a:r>
            <a:br>
              <a:rPr lang="en-US" sz="900" dirty="0"/>
            </a:br>
            <a:br>
              <a:rPr lang="en-US" sz="900" dirty="0"/>
            </a:br>
            <a:br>
              <a:rPr lang="en-US" sz="900" dirty="0"/>
            </a:br>
            <a:r>
              <a:rPr lang="fr-FR" sz="900" dirty="0">
                <a:solidFill>
                  <a:srgbClr val="FFFF00"/>
                </a:solidFill>
              </a:rPr>
              <a:t>Digital Europe Programme and Horizon Europe on </a:t>
            </a:r>
            <a:r>
              <a:rPr lang="fr-FR" sz="900" dirty="0" err="1">
                <a:solidFill>
                  <a:srgbClr val="FFFF00"/>
                </a:solidFill>
              </a:rPr>
              <a:t>Cybersecurity</a:t>
            </a:r>
            <a:br>
              <a:rPr lang="fr-FR" sz="1050" dirty="0">
                <a:solidFill>
                  <a:srgbClr val="FFFF00"/>
                </a:solidFill>
              </a:rPr>
            </a:br>
            <a:br>
              <a:rPr lang="fr-FR" sz="1050" dirty="0">
                <a:solidFill>
                  <a:srgbClr val="FFFF00"/>
                </a:solidFill>
              </a:rPr>
            </a:br>
            <a:br>
              <a:rPr lang="fr-FR" sz="1050" dirty="0">
                <a:solidFill>
                  <a:srgbClr val="FFFF00"/>
                </a:solidFill>
              </a:rPr>
            </a:br>
            <a:r>
              <a:rPr lang="en-US" sz="800" dirty="0"/>
              <a:t>Ivan SCANNAPIECORO</a:t>
            </a:r>
            <a:br>
              <a:rPr lang="en-US" sz="800" dirty="0"/>
            </a:br>
            <a:r>
              <a:rPr lang="en-US" sz="800" i="1" dirty="0"/>
              <a:t>ECCC – Team Leader</a:t>
            </a:r>
            <a:br>
              <a:rPr lang="en-US" sz="1400" dirty="0"/>
            </a:br>
            <a:r>
              <a:rPr lang="en-US" sz="800" dirty="0"/>
              <a:t>22/10/2024</a:t>
            </a:r>
            <a:endParaRPr lang="en-US" sz="1400" dirty="0"/>
          </a:p>
        </p:txBody>
      </p:sp>
      <p:sp>
        <p:nvSpPr>
          <p:cNvPr id="2" name="TextBox 1">
            <a:extLst>
              <a:ext uri="{FF2B5EF4-FFF2-40B4-BE49-F238E27FC236}">
                <a16:creationId xmlns:a16="http://schemas.microsoft.com/office/drawing/2014/main" id="{94494243-48D1-B2B1-4637-80CD998BE2B2}"/>
              </a:ext>
            </a:extLst>
          </p:cNvPr>
          <p:cNvSpPr txBox="1"/>
          <p:nvPr/>
        </p:nvSpPr>
        <p:spPr>
          <a:xfrm>
            <a:off x="1754008" y="1859554"/>
            <a:ext cx="3600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FFFFFF"/>
                </a:solidFill>
                <a:latin typeface="Montserrat"/>
              </a:rPr>
              <a:t>Digital Europe </a:t>
            </a:r>
            <a:r>
              <a:rPr lang="en-US" sz="1100" b="1" dirty="0" err="1">
                <a:solidFill>
                  <a:srgbClr val="FFFFFF"/>
                </a:solidFill>
                <a:latin typeface="Montserrat"/>
              </a:rPr>
              <a:t>Programme</a:t>
            </a:r>
            <a:r>
              <a:rPr lang="en-US" sz="1100" b="1" dirty="0">
                <a:solidFill>
                  <a:srgbClr val="FFFFFF"/>
                </a:solidFill>
                <a:latin typeface="Montserrat"/>
              </a:rPr>
              <a:t> Call</a:t>
            </a:r>
            <a:r>
              <a:rPr lang="en-US" sz="1100" dirty="0">
                <a:solidFill>
                  <a:srgbClr val="FFFFFF"/>
                </a:solidFill>
                <a:latin typeface="Montserrat"/>
              </a:rPr>
              <a:t>​</a:t>
            </a:r>
            <a:r>
              <a:rPr lang="en-US" sz="1100" b="1" dirty="0">
                <a:solidFill>
                  <a:srgbClr val="FFFF00"/>
                </a:solidFill>
                <a:latin typeface="Montserrat"/>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lstStyle/>
          <a:p>
            <a:pPr>
              <a:spcBef>
                <a:spcPts val="900"/>
              </a:spcBef>
              <a:buClr>
                <a:schemeClr val="accent2"/>
              </a:buClr>
            </a:pPr>
            <a:endParaRPr lang="en-GB" sz="2100" b="1" dirty="0">
              <a:solidFill>
                <a:schemeClr val="accent2"/>
              </a:solidFill>
            </a:endParaRPr>
          </a:p>
          <a:p>
            <a:pPr marL="0" lvl="1" indent="0">
              <a:spcBef>
                <a:spcPts val="900"/>
              </a:spcBef>
              <a:buClr>
                <a:schemeClr val="accent2"/>
              </a:buClr>
              <a:buNone/>
            </a:pPr>
            <a:endParaRPr lang="en-US"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US" b="0" dirty="0">
                <a:solidFill>
                  <a:schemeClr val="bg1"/>
                </a:solidFill>
                <a:latin typeface="Calibri" panose="020F0502020204030204"/>
              </a:rPr>
              <a:t>Digital Europe </a:t>
            </a:r>
            <a:r>
              <a:rPr lang="en-US" b="0" dirty="0" err="1">
                <a:solidFill>
                  <a:schemeClr val="bg1"/>
                </a:solidFill>
                <a:latin typeface="Calibri" panose="020F0502020204030204"/>
              </a:rPr>
              <a:t>Programme</a:t>
            </a:r>
            <a:endParaRPr lang="en-IE" b="0" dirty="0">
              <a:solidFill>
                <a:schemeClr val="bg1"/>
              </a:solidFill>
            </a:endParaRPr>
          </a:p>
        </p:txBody>
      </p:sp>
      <p:sp>
        <p:nvSpPr>
          <p:cNvPr id="6" name="Text Placeholder 1"/>
          <p:cNvSpPr txBox="1">
            <a:spLocks/>
          </p:cNvSpPr>
          <p:nvPr/>
        </p:nvSpPr>
        <p:spPr>
          <a:xfrm>
            <a:off x="650198" y="1193800"/>
            <a:ext cx="7865152" cy="373149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Tx/>
            </a:pPr>
            <a:r>
              <a:rPr lang="en-US" dirty="0"/>
              <a:t>The Digital Europe </a:t>
            </a:r>
            <a:r>
              <a:rPr lang="en-US" dirty="0" err="1"/>
              <a:t>Programme</a:t>
            </a:r>
            <a:r>
              <a:rPr lang="en-US" dirty="0"/>
              <a:t> will reinforce EU critical digital capacities by focusing on the key areas of artificial intelligence (AI), cybersecurity, advanced computing, data infrastructure, governance and processing, the deployment of these technologies and their best use for critical sectors like energy, climate change and environment, manufacturing, agriculture and health. </a:t>
            </a:r>
          </a:p>
          <a:p>
            <a:pPr>
              <a:lnSpc>
                <a:spcPct val="150000"/>
              </a:lnSpc>
              <a:buClrTx/>
            </a:pPr>
            <a:r>
              <a:rPr lang="en-US" dirty="0"/>
              <a:t>The Digital Europe </a:t>
            </a:r>
            <a:r>
              <a:rPr lang="en-US" dirty="0" err="1"/>
              <a:t>Programme</a:t>
            </a:r>
            <a:r>
              <a:rPr lang="en-US" dirty="0"/>
              <a:t> is strategic in supporting the digital transformation of the EU industrial ecosystems </a:t>
            </a:r>
          </a:p>
          <a:p>
            <a:pPr algn="r">
              <a:lnSpc>
                <a:spcPct val="150000"/>
              </a:lnSpc>
              <a:buClrTx/>
            </a:pPr>
            <a:r>
              <a:rPr lang="en-US" i="1" dirty="0"/>
              <a:t>(</a:t>
            </a:r>
            <a:r>
              <a:rPr lang="nn-NO" i="1" dirty="0"/>
              <a:t>Digital Europe </a:t>
            </a:r>
            <a:r>
              <a:rPr lang="nn-NO" i="1" dirty="0" err="1"/>
              <a:t>Work</a:t>
            </a:r>
            <a:r>
              <a:rPr lang="nn-NO" i="1" dirty="0"/>
              <a:t> Programme 2021- 2022)</a:t>
            </a:r>
            <a:endParaRPr lang="fr-BE" sz="1800" i="1" dirty="0"/>
          </a:p>
        </p:txBody>
      </p:sp>
    </p:spTree>
    <p:extLst>
      <p:ext uri="{BB962C8B-B14F-4D97-AF65-F5344CB8AC3E}">
        <p14:creationId xmlns:p14="http://schemas.microsoft.com/office/powerpoint/2010/main" val="1139553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722533" y="4058650"/>
            <a:ext cx="3437467" cy="1905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722533" y="4501335"/>
            <a:ext cx="2307167" cy="338554"/>
          </a:xfrm>
          <a:prstGeom prst="rect">
            <a:avLst/>
          </a:prstGeom>
          <a:solidFill>
            <a:schemeClr val="bg1"/>
          </a:solidFill>
        </p:spPr>
        <p:txBody>
          <a:bodyPr wrap="square" rtlCol="0">
            <a:spAutoFit/>
          </a:bodyPr>
          <a:lstStyle/>
          <a:p>
            <a:endParaRPr lang="it-IT" sz="1600"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US" b="0" dirty="0">
                <a:solidFill>
                  <a:schemeClr val="bg1"/>
                </a:solidFill>
                <a:latin typeface="Calibri" panose="020F0502020204030204"/>
              </a:rPr>
              <a:t>Topics call list</a:t>
            </a:r>
            <a:endParaRPr lang="en-IE" b="0" dirty="0">
              <a:solidFill>
                <a:schemeClr val="bg1"/>
              </a:solidFill>
            </a:endParaRPr>
          </a:p>
        </p:txBody>
      </p:sp>
      <p:graphicFrame>
        <p:nvGraphicFramePr>
          <p:cNvPr id="2" name="Diagram 1"/>
          <p:cNvGraphicFramePr/>
          <p:nvPr>
            <p:extLst>
              <p:ext uri="{D42A27DB-BD31-4B8C-83A1-F6EECF244321}">
                <p14:modId xmlns:p14="http://schemas.microsoft.com/office/powerpoint/2010/main" val="523547992"/>
              </p:ext>
            </p:extLst>
          </p:nvPr>
        </p:nvGraphicFramePr>
        <p:xfrm>
          <a:off x="130220" y="1064306"/>
          <a:ext cx="82708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7772552" y="1239748"/>
            <a:ext cx="1288800" cy="46201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EUR 5.800.000</a:t>
            </a:r>
            <a:endParaRPr lang="it-IT" sz="1600" dirty="0">
              <a:solidFill>
                <a:schemeClr val="tx2"/>
              </a:solidFill>
            </a:endParaRPr>
          </a:p>
        </p:txBody>
      </p:sp>
      <p:sp>
        <p:nvSpPr>
          <p:cNvPr id="10" name="Rounded Rectangle 9"/>
          <p:cNvSpPr/>
          <p:nvPr/>
        </p:nvSpPr>
        <p:spPr>
          <a:xfrm>
            <a:off x="7772550" y="1831390"/>
            <a:ext cx="1288800" cy="46201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EUR 5.000.000</a:t>
            </a:r>
            <a:endParaRPr lang="it-IT" sz="1600" b="1" dirty="0">
              <a:solidFill>
                <a:schemeClr val="tx2"/>
              </a:solidFill>
            </a:endParaRPr>
          </a:p>
        </p:txBody>
      </p:sp>
      <p:sp>
        <p:nvSpPr>
          <p:cNvPr id="12" name="Rounded Rectangle 11"/>
          <p:cNvSpPr/>
          <p:nvPr/>
        </p:nvSpPr>
        <p:spPr>
          <a:xfrm>
            <a:off x="7770356" y="2429850"/>
            <a:ext cx="1288800" cy="46201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EUR 2.000.000</a:t>
            </a:r>
            <a:endParaRPr lang="it-IT" sz="1600" b="1" dirty="0">
              <a:solidFill>
                <a:schemeClr val="tx2"/>
              </a:solidFill>
            </a:endParaRPr>
          </a:p>
        </p:txBody>
      </p:sp>
      <p:sp>
        <p:nvSpPr>
          <p:cNvPr id="13" name="Rounded Rectangle 12"/>
          <p:cNvSpPr/>
          <p:nvPr/>
        </p:nvSpPr>
        <p:spPr>
          <a:xfrm>
            <a:off x="7770356" y="3030611"/>
            <a:ext cx="1288800" cy="46201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EUR 35.000.000</a:t>
            </a:r>
            <a:endParaRPr lang="it-IT" sz="1600" b="1" dirty="0">
              <a:solidFill>
                <a:schemeClr val="tx2"/>
              </a:solidFill>
            </a:endParaRPr>
          </a:p>
        </p:txBody>
      </p:sp>
      <p:sp>
        <p:nvSpPr>
          <p:cNvPr id="14" name="Rounded Rectangle 13"/>
          <p:cNvSpPr/>
          <p:nvPr/>
        </p:nvSpPr>
        <p:spPr>
          <a:xfrm>
            <a:off x="7770356" y="3642793"/>
            <a:ext cx="1288800" cy="637200"/>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EUR 35.000.000</a:t>
            </a:r>
            <a:endParaRPr lang="it-IT" sz="1600" b="1" dirty="0">
              <a:solidFill>
                <a:schemeClr val="tx2"/>
              </a:solidFill>
            </a:endParaRPr>
          </a:p>
        </p:txBody>
      </p:sp>
      <p:sp>
        <p:nvSpPr>
          <p:cNvPr id="15" name="Rounded Rectangle 14"/>
          <p:cNvSpPr/>
          <p:nvPr/>
        </p:nvSpPr>
        <p:spPr>
          <a:xfrm>
            <a:off x="7770356" y="4446521"/>
            <a:ext cx="1288973" cy="637200"/>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EUR 20.000.000</a:t>
            </a:r>
            <a:endParaRPr lang="it-IT" sz="1600" b="1" dirty="0">
              <a:solidFill>
                <a:schemeClr val="tx2"/>
              </a:solidFill>
            </a:endParaRPr>
          </a:p>
        </p:txBody>
      </p:sp>
    </p:spTree>
    <p:extLst>
      <p:ext uri="{BB962C8B-B14F-4D97-AF65-F5344CB8AC3E}">
        <p14:creationId xmlns:p14="http://schemas.microsoft.com/office/powerpoint/2010/main" val="1279894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722533" y="4058650"/>
            <a:ext cx="3437467" cy="1905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dirty="0">
                <a:solidFill>
                  <a:schemeClr val="bg1"/>
                </a:solidFill>
              </a:rPr>
              <a:t>Timetable and deadlines </a:t>
            </a:r>
            <a:endParaRPr lang="en-IE" b="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0683086"/>
              </p:ext>
            </p:extLst>
          </p:nvPr>
        </p:nvGraphicFramePr>
        <p:xfrm>
          <a:off x="982133" y="1303865"/>
          <a:ext cx="7179734" cy="2815774"/>
        </p:xfrm>
        <a:graphic>
          <a:graphicData uri="http://schemas.openxmlformats.org/drawingml/2006/table">
            <a:tbl>
              <a:tblPr firstRow="1" firstCol="1" lastRow="1" lastCol="1" bandRow="1" bandCol="1">
                <a:tableStyleId>{5C22544A-7EE6-4342-B048-85BDC9FD1C3A}</a:tableStyleId>
              </a:tblPr>
              <a:tblGrid>
                <a:gridCol w="4564808">
                  <a:extLst>
                    <a:ext uri="{9D8B030D-6E8A-4147-A177-3AD203B41FA5}">
                      <a16:colId xmlns:a16="http://schemas.microsoft.com/office/drawing/2014/main" val="3270702205"/>
                    </a:ext>
                  </a:extLst>
                </a:gridCol>
                <a:gridCol w="2614926">
                  <a:extLst>
                    <a:ext uri="{9D8B030D-6E8A-4147-A177-3AD203B41FA5}">
                      <a16:colId xmlns:a16="http://schemas.microsoft.com/office/drawing/2014/main" val="1236646135"/>
                    </a:ext>
                  </a:extLst>
                </a:gridCol>
              </a:tblGrid>
              <a:tr h="469296">
                <a:tc>
                  <a:txBody>
                    <a:bodyPr/>
                    <a:lstStyle/>
                    <a:p>
                      <a:pPr algn="ctr">
                        <a:spcBef>
                          <a:spcPts val="600"/>
                        </a:spcBef>
                        <a:spcAft>
                          <a:spcPts val="600"/>
                        </a:spcAft>
                      </a:pPr>
                      <a:r>
                        <a:rPr lang="en-GB" sz="1600" dirty="0">
                          <a:solidFill>
                            <a:srgbClr val="002060"/>
                          </a:solidFill>
                          <a:effectLst/>
                        </a:rPr>
                        <a:t>Call opening:</a:t>
                      </a:r>
                      <a:endParaRPr lang="en-US" sz="16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600"/>
                        </a:spcBef>
                        <a:spcAft>
                          <a:spcPts val="600"/>
                        </a:spcAft>
                      </a:pPr>
                      <a:r>
                        <a:rPr lang="en-GB" sz="1600">
                          <a:solidFill>
                            <a:srgbClr val="002060"/>
                          </a:solidFill>
                          <a:effectLst/>
                        </a:rPr>
                        <a:t>4 July 2024</a:t>
                      </a:r>
                      <a:endParaRPr lang="en-US" sz="160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86519908"/>
                  </a:ext>
                </a:extLst>
              </a:tr>
              <a:tr h="938590">
                <a:tc>
                  <a:txBody>
                    <a:bodyPr/>
                    <a:lstStyle/>
                    <a:p>
                      <a:pPr algn="ctr">
                        <a:spcBef>
                          <a:spcPts val="600"/>
                        </a:spcBef>
                        <a:spcAft>
                          <a:spcPts val="600"/>
                        </a:spcAft>
                      </a:pPr>
                      <a:r>
                        <a:rPr lang="en-GB" sz="1600" u="sng" dirty="0">
                          <a:solidFill>
                            <a:srgbClr val="002060"/>
                          </a:solidFill>
                          <a:effectLst/>
                        </a:rPr>
                        <a:t>Deadline for submission:</a:t>
                      </a:r>
                      <a:endParaRPr lang="en-US" sz="16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600"/>
                        </a:spcBef>
                        <a:spcAft>
                          <a:spcPts val="600"/>
                        </a:spcAft>
                      </a:pPr>
                      <a:r>
                        <a:rPr lang="en-GB" sz="1600" u="sng" dirty="0">
                          <a:solidFill>
                            <a:srgbClr val="002060"/>
                          </a:solidFill>
                          <a:effectLst/>
                        </a:rPr>
                        <a:t>21 January</a:t>
                      </a:r>
                      <a:r>
                        <a:rPr lang="en-GB" sz="1600" u="sng" baseline="0" dirty="0">
                          <a:solidFill>
                            <a:srgbClr val="002060"/>
                          </a:solidFill>
                          <a:effectLst/>
                        </a:rPr>
                        <a:t> </a:t>
                      </a:r>
                      <a:r>
                        <a:rPr lang="en-GB" sz="1600" u="sng" dirty="0">
                          <a:solidFill>
                            <a:srgbClr val="002060"/>
                          </a:solidFill>
                          <a:effectLst/>
                        </a:rPr>
                        <a:t>2025 – </a:t>
                      </a:r>
                    </a:p>
                    <a:p>
                      <a:pPr algn="ctr">
                        <a:spcBef>
                          <a:spcPts val="600"/>
                        </a:spcBef>
                        <a:spcAft>
                          <a:spcPts val="600"/>
                        </a:spcAft>
                      </a:pPr>
                      <a:r>
                        <a:rPr lang="en-GB" sz="1600" u="sng" dirty="0">
                          <a:solidFill>
                            <a:srgbClr val="002060"/>
                          </a:solidFill>
                          <a:effectLst/>
                        </a:rPr>
                        <a:t>17:00:00 CET (Brussels)</a:t>
                      </a:r>
                      <a:endParaRPr lang="en-US" sz="16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456902511"/>
                  </a:ext>
                </a:extLst>
              </a:tr>
              <a:tr h="469296">
                <a:tc>
                  <a:txBody>
                    <a:bodyPr/>
                    <a:lstStyle/>
                    <a:p>
                      <a:pPr algn="ctr">
                        <a:spcBef>
                          <a:spcPts val="600"/>
                        </a:spcBef>
                        <a:spcAft>
                          <a:spcPts val="600"/>
                        </a:spcAft>
                      </a:pPr>
                      <a:r>
                        <a:rPr lang="en-GB" sz="1600" dirty="0">
                          <a:solidFill>
                            <a:srgbClr val="002060"/>
                          </a:solidFill>
                          <a:effectLst/>
                        </a:rPr>
                        <a:t>Evaluation:</a:t>
                      </a:r>
                      <a:endParaRPr lang="en-US" sz="16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600"/>
                        </a:spcBef>
                        <a:spcAft>
                          <a:spcPts val="600"/>
                        </a:spcAft>
                      </a:pPr>
                      <a:r>
                        <a:rPr lang="en-GB" sz="1600" dirty="0">
                          <a:solidFill>
                            <a:srgbClr val="002060"/>
                          </a:solidFill>
                          <a:effectLst/>
                        </a:rPr>
                        <a:t>February – March  2025</a:t>
                      </a:r>
                      <a:endParaRPr lang="en-US" sz="16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133612926"/>
                  </a:ext>
                </a:extLst>
              </a:tr>
              <a:tr h="469296">
                <a:tc>
                  <a:txBody>
                    <a:bodyPr/>
                    <a:lstStyle/>
                    <a:p>
                      <a:pPr algn="ctr">
                        <a:spcBef>
                          <a:spcPts val="600"/>
                        </a:spcBef>
                        <a:spcAft>
                          <a:spcPts val="600"/>
                        </a:spcAft>
                      </a:pPr>
                      <a:r>
                        <a:rPr lang="en-GB" sz="1600">
                          <a:solidFill>
                            <a:srgbClr val="002060"/>
                          </a:solidFill>
                          <a:effectLst/>
                        </a:rPr>
                        <a:t>Information on evaluation results:</a:t>
                      </a:r>
                      <a:endParaRPr lang="en-US" sz="160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600"/>
                        </a:spcBef>
                        <a:spcAft>
                          <a:spcPts val="600"/>
                        </a:spcAft>
                      </a:pPr>
                      <a:r>
                        <a:rPr lang="en-GB" sz="1600" dirty="0">
                          <a:solidFill>
                            <a:srgbClr val="002060"/>
                          </a:solidFill>
                          <a:effectLst/>
                        </a:rPr>
                        <a:t>April – May 2025</a:t>
                      </a:r>
                      <a:endParaRPr lang="en-US" sz="16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833415654"/>
                  </a:ext>
                </a:extLst>
              </a:tr>
              <a:tr h="469296">
                <a:tc>
                  <a:txBody>
                    <a:bodyPr/>
                    <a:lstStyle/>
                    <a:p>
                      <a:pPr algn="ctr">
                        <a:spcBef>
                          <a:spcPts val="600"/>
                        </a:spcBef>
                        <a:spcAft>
                          <a:spcPts val="600"/>
                        </a:spcAft>
                      </a:pPr>
                      <a:r>
                        <a:rPr lang="en-GB" sz="1600">
                          <a:solidFill>
                            <a:srgbClr val="002060"/>
                          </a:solidFill>
                          <a:effectLst/>
                        </a:rPr>
                        <a:t>GA signature:</a:t>
                      </a:r>
                      <a:endParaRPr lang="en-US" sz="160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600"/>
                        </a:spcBef>
                        <a:spcAft>
                          <a:spcPts val="600"/>
                        </a:spcAft>
                      </a:pPr>
                      <a:r>
                        <a:rPr lang="en-GB" sz="1600" dirty="0">
                          <a:solidFill>
                            <a:srgbClr val="002060"/>
                          </a:solidFill>
                          <a:effectLst/>
                        </a:rPr>
                        <a:t>October 2025</a:t>
                      </a:r>
                      <a:endParaRPr lang="en-US" sz="160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742447472"/>
                  </a:ext>
                </a:extLst>
              </a:tr>
            </a:tbl>
          </a:graphicData>
        </a:graphic>
      </p:graphicFrame>
    </p:spTree>
    <p:extLst>
      <p:ext uri="{BB962C8B-B14F-4D97-AF65-F5344CB8AC3E}">
        <p14:creationId xmlns:p14="http://schemas.microsoft.com/office/powerpoint/2010/main" val="116239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598333"/>
            <a:ext cx="10541000" cy="1896534"/>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fr-BE" b="0" dirty="0">
                <a:solidFill>
                  <a:schemeClr val="bg1"/>
                </a:solidFill>
                <a:latin typeface="Calibri" panose="020F0502020204030204"/>
              </a:rPr>
              <a:t>DIGITAL-ECCC-2024-DEPLOY-CYBER-07-SOC </a:t>
            </a:r>
            <a:endParaRPr lang="en-IE" b="0" dirty="0">
              <a:solidFill>
                <a:schemeClr val="bg1"/>
              </a:solidFill>
              <a:latin typeface="Calibri" panose="020F0502020204030204"/>
            </a:endParaRPr>
          </a:p>
        </p:txBody>
      </p:sp>
      <p:sp>
        <p:nvSpPr>
          <p:cNvPr id="10" name="Text Placeholder 1"/>
          <p:cNvSpPr txBox="1">
            <a:spLocks/>
          </p:cNvSpPr>
          <p:nvPr/>
        </p:nvSpPr>
        <p:spPr>
          <a:xfrm>
            <a:off x="366319" y="1244209"/>
            <a:ext cx="7865152" cy="389929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900"/>
              </a:spcBef>
              <a:buClr>
                <a:schemeClr val="accent2"/>
              </a:buClr>
            </a:pPr>
            <a:r>
              <a:rPr lang="en-US" sz="2100" b="1" dirty="0">
                <a:solidFill>
                  <a:schemeClr val="accent2"/>
                </a:solidFill>
              </a:rPr>
              <a:t>Objective:</a:t>
            </a:r>
            <a:endParaRPr lang="de-AT" sz="2100" b="1" dirty="0">
              <a:solidFill>
                <a:schemeClr val="accent2"/>
              </a:solidFill>
            </a:endParaRPr>
          </a:p>
          <a:p>
            <a:pPr marL="285750" lvl="1" indent="-285750" algn="just">
              <a:spcBef>
                <a:spcPts val="900"/>
              </a:spcBef>
              <a:buClr>
                <a:schemeClr val="accent2"/>
              </a:buClr>
            </a:pPr>
            <a:r>
              <a:rPr lang="en-GB" b="1" dirty="0"/>
              <a:t>Create or strengthen National SOCs</a:t>
            </a:r>
            <a:r>
              <a:rPr lang="en-GB" dirty="0"/>
              <a:t>, in particular with state-of-the-art tools for monitoring, understanding and proactively managing cyber events, in close collaboration with relevant entities such as CSIRTs; </a:t>
            </a:r>
          </a:p>
          <a:p>
            <a:pPr marL="285750" lvl="1" indent="-285750" algn="just">
              <a:spcBef>
                <a:spcPts val="900"/>
              </a:spcBef>
              <a:buClr>
                <a:schemeClr val="accent2"/>
              </a:buClr>
            </a:pPr>
            <a:r>
              <a:rPr lang="en-GB" b="1" dirty="0"/>
              <a:t>benefit from information and feeds from other SOCs in their countries and use the aggregated data and analysis to deliver early warnings to targeted critical infrastructures on a need-to-know basis</a:t>
            </a:r>
            <a:r>
              <a:rPr lang="en-GB" dirty="0"/>
              <a:t>.</a:t>
            </a:r>
            <a:endParaRPr lang="en-US" dirty="0"/>
          </a:p>
          <a:p>
            <a:pPr marL="257175" lvl="1" indent="-257175">
              <a:spcBef>
                <a:spcPts val="900"/>
              </a:spcBef>
              <a:buClr>
                <a:schemeClr val="accent2"/>
              </a:buClr>
              <a:buFont typeface="Arial" panose="020B0604020202020204" pitchFamily="34" charset="0"/>
              <a:buChar char="●"/>
            </a:pPr>
            <a:endParaRPr lang="en-US" dirty="0"/>
          </a:p>
        </p:txBody>
      </p:sp>
      <p:sp>
        <p:nvSpPr>
          <p:cNvPr id="2" name="TextBox 1"/>
          <p:cNvSpPr txBox="1"/>
          <p:nvPr/>
        </p:nvSpPr>
        <p:spPr>
          <a:xfrm>
            <a:off x="3397718" y="829592"/>
            <a:ext cx="2358189" cy="383182"/>
          </a:xfrm>
          <a:prstGeom prst="rect">
            <a:avLst/>
          </a:prstGeom>
          <a:noFill/>
        </p:spPr>
        <p:txBody>
          <a:bodyPr wrap="square" rtlCol="0">
            <a:spAutoFit/>
          </a:bodyPr>
          <a:lstStyle/>
          <a:p>
            <a:pPr defTabSz="685800">
              <a:lnSpc>
                <a:spcPct val="90000"/>
              </a:lnSpc>
              <a:spcBef>
                <a:spcPts val="900"/>
              </a:spcBef>
              <a:buClr>
                <a:schemeClr val="accent2"/>
              </a:buClr>
            </a:pPr>
            <a:r>
              <a:rPr lang="fr-BE" sz="2100" b="1" kern="1200" dirty="0">
                <a:solidFill>
                  <a:schemeClr val="accent2"/>
                </a:solidFill>
                <a:latin typeface="+mn-lt"/>
                <a:ea typeface="+mn-ea"/>
                <a:cs typeface="+mn-cs"/>
              </a:rPr>
              <a:t>National </a:t>
            </a:r>
            <a:r>
              <a:rPr lang="fr-BE" sz="2100" b="1" kern="1200" dirty="0" err="1">
                <a:solidFill>
                  <a:schemeClr val="accent2"/>
                </a:solidFill>
                <a:latin typeface="+mn-lt"/>
                <a:ea typeface="+mn-ea"/>
                <a:cs typeface="+mn-cs"/>
              </a:rPr>
              <a:t>SOCs</a:t>
            </a:r>
            <a:endParaRPr lang="it-IT" sz="2100" b="1" kern="1200" dirty="0">
              <a:solidFill>
                <a:schemeClr val="accent2"/>
              </a:solidFill>
              <a:latin typeface="+mn-lt"/>
              <a:ea typeface="+mn-ea"/>
              <a:cs typeface="+mn-cs"/>
            </a:endParaRPr>
          </a:p>
        </p:txBody>
      </p:sp>
      <p:sp>
        <p:nvSpPr>
          <p:cNvPr id="3" name="Rectangle 2"/>
          <p:cNvSpPr/>
          <p:nvPr/>
        </p:nvSpPr>
        <p:spPr>
          <a:xfrm>
            <a:off x="101601" y="3857516"/>
            <a:ext cx="8796866" cy="954107"/>
          </a:xfrm>
          <a:prstGeom prst="rect">
            <a:avLst/>
          </a:prstGeom>
        </p:spPr>
        <p:txBody>
          <a:bodyPr wrap="square">
            <a:spAutoFit/>
          </a:bodyPr>
          <a:lstStyle/>
          <a:p>
            <a:pPr marL="158750" lvl="0">
              <a:buSzPts val="1100"/>
              <a:defRPr/>
            </a:pPr>
            <a:r>
              <a:rPr lang="en-GB" dirty="0">
                <a:latin typeface="+mn-lt"/>
              </a:rPr>
              <a:t>For this topics an expression of interest shall also be submitted no later than the 21 January 2025 at 17:00 Brussels time. </a:t>
            </a:r>
          </a:p>
          <a:p>
            <a:pPr marL="158750" lvl="0">
              <a:buSzPts val="1100"/>
              <a:defRPr/>
            </a:pPr>
            <a:r>
              <a:rPr lang="en-GB" dirty="0">
                <a:latin typeface="+mn-lt"/>
              </a:rPr>
              <a:t>Application forms will be available at </a:t>
            </a:r>
            <a:r>
              <a:rPr lang="en-GB" u="sng" dirty="0">
                <a:latin typeface="+mn-lt"/>
                <a:hlinkClick r:id="rId2"/>
              </a:rPr>
              <a:t>https://cybersecurity-centre.europa.eu/funding-opportunities_en</a:t>
            </a:r>
            <a:r>
              <a:rPr lang="en-GB" dirty="0">
                <a:latin typeface="+mn-lt"/>
              </a:rPr>
              <a:t>. Applications must be submitted in the correct form, duly completed and dated. </a:t>
            </a:r>
            <a:endParaRPr lang="en-US" dirty="0">
              <a:latin typeface="+mn-lt"/>
            </a:endParaRPr>
          </a:p>
        </p:txBody>
      </p:sp>
    </p:spTree>
    <p:extLst>
      <p:ext uri="{BB962C8B-B14F-4D97-AF65-F5344CB8AC3E}">
        <p14:creationId xmlns:p14="http://schemas.microsoft.com/office/powerpoint/2010/main" val="192952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34254" y="1523629"/>
            <a:ext cx="4092093" cy="2929425"/>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i="1" dirty="0">
              <a:solidFill>
                <a:srgbClr val="0070C0"/>
              </a:solidFill>
            </a:endParaRPr>
          </a:p>
        </p:txBody>
      </p:sp>
      <p:sp>
        <p:nvSpPr>
          <p:cNvPr id="2" name="TextBox 1"/>
          <p:cNvSpPr txBox="1"/>
          <p:nvPr/>
        </p:nvSpPr>
        <p:spPr>
          <a:xfrm>
            <a:off x="106266" y="1413563"/>
            <a:ext cx="4727988" cy="3970318"/>
          </a:xfrm>
          <a:prstGeom prst="rect">
            <a:avLst/>
          </a:prstGeom>
          <a:noFill/>
        </p:spPr>
        <p:txBody>
          <a:bodyPr wrap="square" rtlCol="0">
            <a:spAutoFit/>
          </a:bodyPr>
          <a:lstStyle/>
          <a:p>
            <a:r>
              <a:rPr lang="en-GB" b="1" dirty="0">
                <a:latin typeface="+mn-lt"/>
              </a:rPr>
              <a:t>The aim is capacity building for new or existing National SOCs. </a:t>
            </a:r>
            <a:r>
              <a:rPr lang="en-GB" dirty="0">
                <a:latin typeface="+mn-lt"/>
              </a:rPr>
              <a:t>This can include for example: </a:t>
            </a:r>
          </a:p>
          <a:p>
            <a:pPr marL="285750" indent="-285750">
              <a:buFont typeface="Arial" panose="020B0604020202020204" pitchFamily="34" charset="0"/>
              <a:buChar char="•"/>
            </a:pPr>
            <a:r>
              <a:rPr lang="en-GB" dirty="0">
                <a:latin typeface="+mn-lt"/>
              </a:rPr>
              <a:t>automation, analysis and correlation tools and data feeds covering Cyber Threat Intelligence (CTI) at various levels ranging from field data to Security Information and Event Management (SIEM) data to higher level CTI;</a:t>
            </a:r>
          </a:p>
          <a:p>
            <a:pPr marL="285750" indent="-285750">
              <a:buFont typeface="Arial" panose="020B0604020202020204" pitchFamily="34" charset="0"/>
              <a:buChar char="•"/>
            </a:pPr>
            <a:r>
              <a:rPr lang="en-GB" dirty="0">
                <a:latin typeface="+mn-lt"/>
              </a:rPr>
              <a:t>leverage state of the art technology such as artificial intelligence and dynamic learning of the threat landscape and context;</a:t>
            </a:r>
            <a:endParaRPr lang="en-US" dirty="0">
              <a:latin typeface="+mn-lt"/>
            </a:endParaRPr>
          </a:p>
          <a:p>
            <a:pPr marL="285750" indent="-285750">
              <a:buFont typeface="Arial" panose="020B0604020202020204" pitchFamily="34" charset="0"/>
              <a:buChar char="•"/>
            </a:pPr>
            <a:r>
              <a:rPr lang="en-GB" dirty="0">
                <a:latin typeface="+mn-lt"/>
              </a:rPr>
              <a:t>use of shared cybersecurity information, to the extent possible based on existing taxonomies and/or ontologies, and hardware to ensure the secure exchange and storage of information;</a:t>
            </a:r>
          </a:p>
          <a:p>
            <a:pPr marL="285750" indent="-285750">
              <a:buFont typeface="Arial" panose="020B0604020202020204" pitchFamily="34" charset="0"/>
              <a:buChar char="•"/>
            </a:pPr>
            <a:r>
              <a:rPr lang="en-GB" dirty="0">
                <a:latin typeface="+mn-lt"/>
              </a:rPr>
              <a:t>the operations should be built upon live network data. Where relevant, consideration should be given to SMEs as the ultimate recipients of cybersecurity operational information.</a:t>
            </a:r>
          </a:p>
          <a:p>
            <a:pPr marL="285750" indent="-285750">
              <a:buFont typeface="Arial" panose="020B0604020202020204" pitchFamily="34" charset="0"/>
              <a:buChar char="•"/>
            </a:pPr>
            <a:endParaRPr lang="en-US" dirty="0">
              <a:latin typeface="+mn-lt"/>
            </a:endParaRPr>
          </a:p>
        </p:txBody>
      </p:sp>
      <p:sp>
        <p:nvSpPr>
          <p:cNvPr id="3" name="Rectangle 2"/>
          <p:cNvSpPr/>
          <p:nvPr/>
        </p:nvSpPr>
        <p:spPr>
          <a:xfrm>
            <a:off x="360266" y="1108131"/>
            <a:ext cx="1537600"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 (1/2):</a:t>
            </a:r>
            <a:endParaRPr lang="de-AT" sz="2100" b="1" dirty="0">
              <a:solidFill>
                <a:schemeClr val="accent2"/>
              </a:solidFill>
              <a:latin typeface="+mn-lt"/>
            </a:endParaRPr>
          </a:p>
        </p:txBody>
      </p:sp>
      <p:sp>
        <p:nvSpPr>
          <p:cNvPr id="4" name="TextBox 3"/>
          <p:cNvSpPr txBox="1"/>
          <p:nvPr/>
        </p:nvSpPr>
        <p:spPr>
          <a:xfrm>
            <a:off x="4951140" y="1663690"/>
            <a:ext cx="3858322" cy="2862322"/>
          </a:xfrm>
          <a:prstGeom prst="rect">
            <a:avLst/>
          </a:prstGeom>
          <a:noFill/>
        </p:spPr>
        <p:txBody>
          <a:bodyPr wrap="square" rtlCol="0">
            <a:spAutoFit/>
          </a:bodyPr>
          <a:lstStyle/>
          <a:p>
            <a:r>
              <a:rPr lang="en-GB" sz="1200" b="1" dirty="0">
                <a:latin typeface="+mn-lt"/>
              </a:rPr>
              <a:t>Key elements:  </a:t>
            </a:r>
          </a:p>
          <a:p>
            <a:pPr marL="285750" indent="-285750" algn="just">
              <a:buFont typeface="Wingdings" panose="05000000000000000000" pitchFamily="2" charset="2"/>
              <a:buChar char="ü"/>
            </a:pPr>
            <a:r>
              <a:rPr lang="en-GB" sz="1200" dirty="0">
                <a:latin typeface="+mn-lt"/>
              </a:rPr>
              <a:t>translation of advanced AI/ML, data analytics and other relevant cybersecurity tools from research results to operational tools, and further testing and validating them in real conditions in combination with access to supercomputing facilities;</a:t>
            </a:r>
          </a:p>
          <a:p>
            <a:pPr marL="285750" indent="-285750" algn="just">
              <a:buFont typeface="Wingdings" panose="05000000000000000000" pitchFamily="2" charset="2"/>
              <a:buChar char="ü"/>
            </a:pPr>
            <a:r>
              <a:rPr lang="en-GB" sz="1200" dirty="0">
                <a:latin typeface="+mn-lt"/>
              </a:rPr>
              <a:t>knowledge transfer, such as training of cybersecurity analysis;</a:t>
            </a:r>
          </a:p>
          <a:p>
            <a:pPr marL="285750" indent="-285750" algn="just">
              <a:buFont typeface="Wingdings" panose="05000000000000000000" pitchFamily="2" charset="2"/>
              <a:buChar char="ü"/>
            </a:pPr>
            <a:r>
              <a:rPr lang="en-GB" sz="1200" dirty="0">
                <a:latin typeface="+mn-lt"/>
              </a:rPr>
              <a:t>National SOCs must share information with other stakeholders in a mutually beneficial exchange of information and commit to apply to participate in a cross-border SOC platform within the next 2 years, with a view to exchanging information with other National SOCs.</a:t>
            </a:r>
            <a:endParaRPr lang="en-US" sz="1200" dirty="0">
              <a:latin typeface="+mn-lt"/>
            </a:endParaRPr>
          </a:p>
          <a:p>
            <a:endParaRPr lang="it-IT" sz="1200" dirty="0">
              <a:latin typeface="+mn-lt"/>
            </a:endParaRPr>
          </a:p>
        </p:txBody>
      </p:sp>
      <p:sp>
        <p:nvSpPr>
          <p:cNvPr id="10"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fr-BE" b="0" dirty="0">
                <a:solidFill>
                  <a:schemeClr val="bg1"/>
                </a:solidFill>
                <a:latin typeface="Calibri" panose="020F0502020204030204"/>
              </a:rPr>
              <a:t>DIGITAL-ECCC-2024-DEPLOY-CYBER-07-SOC </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2939574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0197" y="1543974"/>
            <a:ext cx="8292791" cy="2713563"/>
          </a:xfrm>
          <a:prstGeom prst="rect">
            <a:avLst/>
          </a:prstGeom>
        </p:spPr>
        <p:txBody>
          <a:bodyPr wrap="square">
            <a:spAutoFit/>
          </a:bodyPr>
          <a:lstStyle/>
          <a:p>
            <a:pPr algn="just">
              <a:spcAft>
                <a:spcPts val="1000"/>
              </a:spcAft>
            </a:pPr>
            <a:r>
              <a:rPr lang="en-GB" dirty="0">
                <a:latin typeface="+mn-lt"/>
                <a:ea typeface="Times New Roman" panose="02020603050405020304" pitchFamily="18" charset="0"/>
                <a:cs typeface="Times New Roman" panose="02020603050405020304" pitchFamily="18" charset="0"/>
              </a:rPr>
              <a:t>To support the activities in scope of a National SOC, the following two work streams of activities are foreseen:</a:t>
            </a:r>
          </a:p>
          <a:p>
            <a:pPr algn="just">
              <a:spcAft>
                <a:spcPts val="1000"/>
              </a:spcAft>
            </a:pPr>
            <a:endParaRPr lang="en-GB" dirty="0">
              <a:latin typeface="+mn-lt"/>
            </a:endParaRPr>
          </a:p>
          <a:p>
            <a:pPr algn="just">
              <a:spcAft>
                <a:spcPts val="1000"/>
              </a:spcAft>
            </a:pPr>
            <a:endParaRPr lang="en-GB" dirty="0">
              <a:latin typeface="+mn-lt"/>
            </a:endParaRPr>
          </a:p>
          <a:p>
            <a:pPr algn="just">
              <a:spcAft>
                <a:spcPts val="1000"/>
              </a:spcAft>
            </a:pPr>
            <a:endParaRPr lang="en-GB" dirty="0">
              <a:latin typeface="+mn-lt"/>
            </a:endParaRPr>
          </a:p>
          <a:p>
            <a:pPr algn="just">
              <a:spcAft>
                <a:spcPts val="1000"/>
              </a:spcAft>
            </a:pPr>
            <a:endParaRPr lang="en-GB" dirty="0">
              <a:latin typeface="+mn-lt"/>
            </a:endParaRPr>
          </a:p>
          <a:p>
            <a:pPr algn="just">
              <a:spcAft>
                <a:spcPts val="1000"/>
              </a:spcAft>
            </a:pPr>
            <a:endParaRPr lang="en-GB" dirty="0">
              <a:latin typeface="+mn-lt"/>
            </a:endParaRPr>
          </a:p>
          <a:p>
            <a:pPr algn="just">
              <a:spcAft>
                <a:spcPts val="1000"/>
              </a:spcAft>
            </a:pPr>
            <a:endParaRPr lang="en-GB" dirty="0">
              <a:latin typeface="+mn-lt"/>
            </a:endParaRPr>
          </a:p>
          <a:p>
            <a:pPr algn="just">
              <a:spcAft>
                <a:spcPts val="1000"/>
              </a:spcAft>
            </a:pPr>
            <a:endParaRPr lang="en-US" dirty="0">
              <a:latin typeface="+mn-lt"/>
            </a:endParaRPr>
          </a:p>
        </p:txBody>
      </p:sp>
      <p:sp>
        <p:nvSpPr>
          <p:cNvPr id="9" name="Rounded Rectangle 8"/>
          <p:cNvSpPr/>
          <p:nvPr/>
        </p:nvSpPr>
        <p:spPr>
          <a:xfrm>
            <a:off x="650197" y="1884091"/>
            <a:ext cx="4006800" cy="1751207"/>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LcParenR"/>
            </a:pPr>
            <a:r>
              <a:rPr lang="en-GB" sz="1200" b="1" dirty="0">
                <a:solidFill>
                  <a:schemeClr val="tx1"/>
                </a:solidFill>
              </a:rPr>
              <a:t>[Procurement]</a:t>
            </a:r>
            <a:r>
              <a:rPr lang="en-GB" sz="1200" dirty="0">
                <a:solidFill>
                  <a:schemeClr val="tx1"/>
                </a:solidFill>
              </a:rPr>
              <a:t> </a:t>
            </a:r>
          </a:p>
          <a:p>
            <a:pPr algn="ctr"/>
            <a:endParaRPr lang="en-GB" sz="1200" dirty="0">
              <a:solidFill>
                <a:schemeClr val="tx1"/>
              </a:solidFill>
            </a:endParaRPr>
          </a:p>
          <a:p>
            <a:pPr algn="ctr"/>
            <a:r>
              <a:rPr lang="en-GB" sz="1200" dirty="0">
                <a:solidFill>
                  <a:schemeClr val="tx1"/>
                </a:solidFill>
              </a:rPr>
              <a:t>A Joint Procurement Action with the Member State where the national SOC is located: this will cover the procurement of the main equipment, tools and services needed to build up the National SOC.</a:t>
            </a:r>
            <a:endParaRPr lang="en-US" sz="1200" dirty="0">
              <a:solidFill>
                <a:schemeClr val="tx1"/>
              </a:solidFill>
            </a:endParaRPr>
          </a:p>
        </p:txBody>
      </p:sp>
      <p:sp>
        <p:nvSpPr>
          <p:cNvPr id="10" name="Rounded Rectangle 9"/>
          <p:cNvSpPr/>
          <p:nvPr/>
        </p:nvSpPr>
        <p:spPr>
          <a:xfrm>
            <a:off x="4796711" y="1884091"/>
            <a:ext cx="4005318" cy="1751207"/>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b) [Building up and running the National SOC] </a:t>
            </a:r>
          </a:p>
          <a:p>
            <a:pPr algn="ctr"/>
            <a:r>
              <a:rPr lang="en-GB" sz="1200" dirty="0">
                <a:solidFill>
                  <a:schemeClr val="tx1"/>
                </a:solidFill>
              </a:rPr>
              <a:t>A grant will also be available to cover, among others, the preparatory activities for setting up the National SOC, its interaction and cooperation with other stakeholders, as well as the running/operating costs involved, enabling the effective operation of the National SOC, e.g., using the equipment, tools and services purchased through the joint procurement. These will also indicate milestones and deliverables to monitor progress.</a:t>
            </a:r>
            <a:endParaRPr lang="en-US" sz="1200" dirty="0">
              <a:solidFill>
                <a:schemeClr val="tx1"/>
              </a:solidFill>
            </a:endParaRPr>
          </a:p>
        </p:txBody>
      </p:sp>
      <p:sp>
        <p:nvSpPr>
          <p:cNvPr id="7" name="TextBox 6"/>
          <p:cNvSpPr txBox="1"/>
          <p:nvPr/>
        </p:nvSpPr>
        <p:spPr>
          <a:xfrm>
            <a:off x="650196" y="3783827"/>
            <a:ext cx="8292791" cy="95410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n-lt"/>
              </a:rPr>
              <a:t>Applications shall be made to both work streams. </a:t>
            </a:r>
          </a:p>
          <a:p>
            <a:pPr marL="285750" indent="-285750">
              <a:buFont typeface="Arial" panose="020B0604020202020204" pitchFamily="34" charset="0"/>
              <a:buChar char="•"/>
            </a:pPr>
            <a:r>
              <a:rPr lang="en-GB" dirty="0">
                <a:latin typeface="+mn-lt"/>
              </a:rPr>
              <a:t>Applications to the Call for Expression of Interest (</a:t>
            </a:r>
            <a:r>
              <a:rPr lang="en-GB" dirty="0" err="1">
                <a:latin typeface="+mn-lt"/>
              </a:rPr>
              <a:t>CfEI</a:t>
            </a:r>
            <a:r>
              <a:rPr lang="en-GB" dirty="0">
                <a:latin typeface="+mn-lt"/>
              </a:rPr>
              <a:t>) will be object of evaluations procedures.</a:t>
            </a:r>
          </a:p>
          <a:p>
            <a:pPr marL="285750" indent="-285750">
              <a:buFont typeface="Arial" panose="020B0604020202020204" pitchFamily="34" charset="0"/>
              <a:buChar char="•"/>
            </a:pPr>
            <a:r>
              <a:rPr lang="en-GB" dirty="0">
                <a:latin typeface="+mn-lt"/>
              </a:rPr>
              <a:t>Grants will only be awarded to applicants that have succeeded the </a:t>
            </a:r>
            <a:r>
              <a:rPr lang="en-GB" dirty="0" err="1">
                <a:latin typeface="+mn-lt"/>
              </a:rPr>
              <a:t>CfEI</a:t>
            </a:r>
            <a:r>
              <a:rPr lang="en-GB" dirty="0">
                <a:latin typeface="+mn-lt"/>
              </a:rPr>
              <a:t> evaluation.</a:t>
            </a:r>
            <a:endParaRPr lang="en-US" dirty="0">
              <a:latin typeface="+mn-lt"/>
              <a:ea typeface="Times New Roman" panose="02020603050405020304" pitchFamily="18" charset="0"/>
              <a:cs typeface="Times New Roman" panose="02020603050405020304" pitchFamily="18" charset="0"/>
            </a:endParaRPr>
          </a:p>
          <a:p>
            <a:endParaRPr lang="it-IT" dirty="0">
              <a:latin typeface="+mn-lt"/>
            </a:endParaRPr>
          </a:p>
        </p:txBody>
      </p:sp>
      <p:sp>
        <p:nvSpPr>
          <p:cNvPr id="13"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fr-BE" b="0" dirty="0">
                <a:solidFill>
                  <a:schemeClr val="bg1"/>
                </a:solidFill>
                <a:latin typeface="Calibri" panose="020F0502020204030204"/>
              </a:rPr>
              <a:t>DIGITAL-ECCC-2024-DEPLOY-CYBER-07-SOC </a:t>
            </a:r>
            <a:endParaRPr lang="en-IE" b="0" dirty="0">
              <a:solidFill>
                <a:schemeClr val="bg1"/>
              </a:solidFill>
              <a:latin typeface="Calibri" panose="020F0502020204030204"/>
            </a:endParaRPr>
          </a:p>
        </p:txBody>
      </p:sp>
      <p:sp>
        <p:nvSpPr>
          <p:cNvPr id="14" name="Rectangle 13"/>
          <p:cNvSpPr/>
          <p:nvPr/>
        </p:nvSpPr>
        <p:spPr>
          <a:xfrm>
            <a:off x="360266" y="1108131"/>
            <a:ext cx="1537600"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 (2/2):</a:t>
            </a:r>
            <a:endParaRPr lang="de-AT" sz="2100" b="1" dirty="0">
              <a:solidFill>
                <a:schemeClr val="accent2"/>
              </a:solidFill>
              <a:latin typeface="+mn-lt"/>
            </a:endParaRPr>
          </a:p>
        </p:txBody>
      </p:sp>
    </p:spTree>
    <p:extLst>
      <p:ext uri="{BB962C8B-B14F-4D97-AF65-F5344CB8AC3E}">
        <p14:creationId xmlns:p14="http://schemas.microsoft.com/office/powerpoint/2010/main" val="3010498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normAutofit/>
          </a:bodyPr>
          <a:lstStyle/>
          <a:p>
            <a:pPr>
              <a:spcBef>
                <a:spcPts val="900"/>
              </a:spcBef>
              <a:buClr>
                <a:schemeClr val="accent2"/>
              </a:buClr>
            </a:pPr>
            <a:endParaRPr lang="en-GB" sz="2100" b="1" dirty="0">
              <a:solidFill>
                <a:schemeClr val="accent2"/>
              </a:solidFill>
            </a:endParaRPr>
          </a:p>
          <a:p>
            <a:pPr marL="257175" lvl="1" indent="-257175">
              <a:spcBef>
                <a:spcPts val="900"/>
              </a:spcBef>
              <a:buClr>
                <a:schemeClr val="accent2"/>
              </a:buClr>
              <a:buFont typeface="Arial" panose="020B0604020202020204" pitchFamily="34" charset="0"/>
              <a:buChar char="●"/>
            </a:pPr>
            <a:r>
              <a:rPr lang="en-US" sz="1650" dirty="0"/>
              <a:t>Indicative </a:t>
            </a:r>
            <a:r>
              <a:rPr lang="en-US" sz="1600" dirty="0"/>
              <a:t>duration of the action:		36 Months </a:t>
            </a:r>
            <a:r>
              <a:rPr lang="de-AT" sz="1600" dirty="0"/>
              <a:t>	</a:t>
            </a:r>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Action: 				Simple Grant </a:t>
            </a:r>
            <a:r>
              <a:rPr lang="en-US" sz="1600" dirty="0"/>
              <a:t>— 50% funding rate</a:t>
            </a:r>
          </a:p>
          <a:p>
            <a:pPr marL="257175" lvl="1" indent="-257175">
              <a:spcBef>
                <a:spcPts val="900"/>
              </a:spcBef>
              <a:buClr>
                <a:schemeClr val="accent2"/>
              </a:buClr>
              <a:buFont typeface="Arial" panose="020B0604020202020204" pitchFamily="34" charset="0"/>
              <a:buChar char="●"/>
            </a:pPr>
            <a:r>
              <a:rPr lang="en-US" sz="1600" dirty="0"/>
              <a:t>Grant amount:                                                          </a:t>
            </a:r>
            <a:r>
              <a:rPr lang="en-GB" sz="1600" dirty="0"/>
              <a:t>between 1 and 2 million EUR </a:t>
            </a:r>
            <a:endParaRPr lang="de-AT" sz="1600" dirty="0"/>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Beneficiaries:			               </a:t>
            </a:r>
            <a:r>
              <a:rPr lang="en-US" sz="1600" dirty="0"/>
              <a:t>public bodies acting as National SOCs</a:t>
            </a:r>
            <a:endParaRPr lang="de-AT" sz="1600"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fr-BE" b="0" dirty="0">
                <a:solidFill>
                  <a:schemeClr val="bg1"/>
                </a:solidFill>
                <a:latin typeface="Calibri" panose="020F0502020204030204"/>
              </a:rPr>
              <a:t>DIGITAL-ECCC-2024-DEPLOY-CYBER-07-SOC </a:t>
            </a:r>
            <a:endParaRPr lang="en-IE" b="0" dirty="0">
              <a:solidFill>
                <a:schemeClr val="bg1"/>
              </a:solidFill>
              <a:latin typeface="Calibri" panose="020F0502020204030204"/>
            </a:endParaRPr>
          </a:p>
        </p:txBody>
      </p:sp>
      <p:sp>
        <p:nvSpPr>
          <p:cNvPr id="8" name="Rounded Rectangle 7"/>
          <p:cNvSpPr/>
          <p:nvPr/>
        </p:nvSpPr>
        <p:spPr>
          <a:xfrm>
            <a:off x="389799" y="3014974"/>
            <a:ext cx="8618734" cy="154009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The target stakeholders under a) </a:t>
            </a:r>
            <a:r>
              <a:rPr lang="en-GB" b="1" dirty="0">
                <a:solidFill>
                  <a:schemeClr val="tx1"/>
                </a:solidFill>
              </a:rPr>
              <a:t>[Procurement] </a:t>
            </a:r>
            <a:r>
              <a:rPr lang="en-US" dirty="0">
                <a:solidFill>
                  <a:schemeClr val="tx1"/>
                </a:solidFill>
              </a:rPr>
              <a:t>and b)</a:t>
            </a:r>
            <a:r>
              <a:rPr lang="en-GB" b="1" dirty="0">
                <a:solidFill>
                  <a:schemeClr val="tx1"/>
                </a:solidFill>
              </a:rPr>
              <a:t> [Building up and running the National SOC] </a:t>
            </a:r>
            <a:r>
              <a:rPr lang="en-GB" dirty="0">
                <a:solidFill>
                  <a:schemeClr val="tx1"/>
                </a:solidFill>
              </a:rPr>
              <a:t> </a:t>
            </a:r>
            <a:r>
              <a:rPr lang="en-US" dirty="0">
                <a:solidFill>
                  <a:schemeClr val="tx1"/>
                </a:solidFill>
              </a:rPr>
              <a:t> are public bodies acting as National SOCs linked to a “call for expression of interest to deploy and operate National SOC platforms to improve the detection of cybersecurity threats and share cybersecurity data in the EU”. </a:t>
            </a:r>
          </a:p>
          <a:p>
            <a:pPr algn="ctr"/>
            <a:endParaRPr lang="en-US" dirty="0">
              <a:solidFill>
                <a:schemeClr val="tx1"/>
              </a:solidFill>
            </a:endParaRPr>
          </a:p>
          <a:p>
            <a:pPr algn="ctr"/>
            <a:r>
              <a:rPr lang="en-US" dirty="0">
                <a:solidFill>
                  <a:schemeClr val="tx1"/>
                </a:solidFill>
              </a:rPr>
              <a:t>Actions under Proposals for grants shall complement submission for the successful applicants to this call for expression of interest.</a:t>
            </a:r>
            <a:endParaRPr lang="en-GB" dirty="0">
              <a:solidFill>
                <a:schemeClr val="tx1"/>
              </a:solidFill>
            </a:endParaRPr>
          </a:p>
        </p:txBody>
      </p:sp>
      <p:grpSp>
        <p:nvGrpSpPr>
          <p:cNvPr id="6" name="Group 5"/>
          <p:cNvGrpSpPr/>
          <p:nvPr/>
        </p:nvGrpSpPr>
        <p:grpSpPr>
          <a:xfrm rot="1921471">
            <a:off x="271597" y="3169165"/>
            <a:ext cx="236403" cy="446560"/>
            <a:chOff x="890300" y="2984736"/>
            <a:chExt cx="607874" cy="1129682"/>
          </a:xfrm>
        </p:grpSpPr>
        <p:sp>
          <p:nvSpPr>
            <p:cNvPr id="10" name="Oval 9"/>
            <p:cNvSpPr/>
            <p:nvPr/>
          </p:nvSpPr>
          <p:spPr>
            <a:xfrm>
              <a:off x="1043052" y="3049652"/>
              <a:ext cx="455122" cy="4551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b="1" dirty="0">
                <a:solidFill>
                  <a:prstClr val="black"/>
                </a:solidFill>
              </a:endParaRPr>
            </a:p>
          </p:txBody>
        </p:sp>
        <p:grpSp>
          <p:nvGrpSpPr>
            <p:cNvPr id="11" name="Group 10"/>
            <p:cNvGrpSpPr/>
            <p:nvPr/>
          </p:nvGrpSpPr>
          <p:grpSpPr>
            <a:xfrm rot="1272082">
              <a:off x="890300" y="2984736"/>
              <a:ext cx="578396" cy="1129682"/>
              <a:chOff x="7019910" y="285749"/>
              <a:chExt cx="1015997" cy="1984376"/>
            </a:xfrm>
          </p:grpSpPr>
          <p:sp>
            <p:nvSpPr>
              <p:cNvPr id="12" name="Rectangle 11"/>
              <p:cNvSpPr/>
              <p:nvPr/>
            </p:nvSpPr>
            <p:spPr bwMode="auto">
              <a:xfrm>
                <a:off x="7467600" y="1247775"/>
                <a:ext cx="120650" cy="184150"/>
              </a:xfrm>
              <a:prstGeom prst="rect">
                <a:avLst/>
              </a:prstGeom>
              <a:solidFill>
                <a:srgbClr val="957E6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13" name="Rounded Rectangle 9"/>
              <p:cNvSpPr/>
              <p:nvPr/>
            </p:nvSpPr>
            <p:spPr bwMode="auto">
              <a:xfrm>
                <a:off x="7380287" y="1365249"/>
                <a:ext cx="295276" cy="904876"/>
              </a:xfrm>
              <a:custGeom>
                <a:avLst/>
                <a:gdLst/>
                <a:ahLst/>
                <a:cxnLst/>
                <a:rect l="l" t="t" r="r" b="b"/>
                <a:pathLst>
                  <a:path w="295276" h="904876">
                    <a:moveTo>
                      <a:pt x="147638" y="0"/>
                    </a:moveTo>
                    <a:cubicBezTo>
                      <a:pt x="229176" y="0"/>
                      <a:pt x="295276" y="66100"/>
                      <a:pt x="295276" y="147638"/>
                    </a:cubicBezTo>
                    <a:lnTo>
                      <a:pt x="295276" y="336550"/>
                    </a:lnTo>
                    <a:lnTo>
                      <a:pt x="180978" y="336550"/>
                    </a:lnTo>
                    <a:cubicBezTo>
                      <a:pt x="165196" y="336550"/>
                      <a:pt x="152403" y="349343"/>
                      <a:pt x="152403" y="365125"/>
                    </a:cubicBezTo>
                    <a:cubicBezTo>
                      <a:pt x="152403" y="380907"/>
                      <a:pt x="165196" y="393700"/>
                      <a:pt x="180978" y="393700"/>
                    </a:cubicBezTo>
                    <a:lnTo>
                      <a:pt x="295276" y="393700"/>
                    </a:lnTo>
                    <a:lnTo>
                      <a:pt x="295276" y="431801"/>
                    </a:lnTo>
                    <a:lnTo>
                      <a:pt x="180980" y="431801"/>
                    </a:lnTo>
                    <a:cubicBezTo>
                      <a:pt x="165198" y="431801"/>
                      <a:pt x="152405" y="444594"/>
                      <a:pt x="152405" y="460376"/>
                    </a:cubicBezTo>
                    <a:cubicBezTo>
                      <a:pt x="152405" y="476158"/>
                      <a:pt x="165198" y="488951"/>
                      <a:pt x="180980" y="488951"/>
                    </a:cubicBezTo>
                    <a:lnTo>
                      <a:pt x="295276" y="488951"/>
                    </a:lnTo>
                    <a:lnTo>
                      <a:pt x="295276" y="527051"/>
                    </a:lnTo>
                    <a:lnTo>
                      <a:pt x="180981" y="527051"/>
                    </a:lnTo>
                    <a:cubicBezTo>
                      <a:pt x="165199" y="527051"/>
                      <a:pt x="152406" y="539844"/>
                      <a:pt x="152406" y="555626"/>
                    </a:cubicBezTo>
                    <a:cubicBezTo>
                      <a:pt x="152406" y="571408"/>
                      <a:pt x="165199" y="584201"/>
                      <a:pt x="180981" y="584201"/>
                    </a:cubicBezTo>
                    <a:lnTo>
                      <a:pt x="295276" y="584201"/>
                    </a:lnTo>
                    <a:lnTo>
                      <a:pt x="295275" y="757238"/>
                    </a:lnTo>
                    <a:cubicBezTo>
                      <a:pt x="295275" y="838776"/>
                      <a:pt x="229175" y="904876"/>
                      <a:pt x="147637" y="904876"/>
                    </a:cubicBezTo>
                    <a:lnTo>
                      <a:pt x="147638" y="904875"/>
                    </a:lnTo>
                    <a:cubicBezTo>
                      <a:pt x="66100" y="904875"/>
                      <a:pt x="0" y="838775"/>
                      <a:pt x="0" y="757237"/>
                    </a:cubicBezTo>
                    <a:lnTo>
                      <a:pt x="0" y="147638"/>
                    </a:lnTo>
                    <a:cubicBezTo>
                      <a:pt x="0" y="66100"/>
                      <a:pt x="66100" y="0"/>
                      <a:pt x="147638" y="0"/>
                    </a:cubicBezTo>
                    <a:close/>
                  </a:path>
                </a:pathLst>
              </a:cu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nvGrpSpPr>
              <p:cNvPr id="14" name="Group 13"/>
              <p:cNvGrpSpPr/>
              <p:nvPr/>
            </p:nvGrpSpPr>
            <p:grpSpPr>
              <a:xfrm>
                <a:off x="7019910" y="285749"/>
                <a:ext cx="1015997" cy="1015999"/>
                <a:chOff x="7019910" y="285749"/>
                <a:chExt cx="1015997" cy="1015999"/>
              </a:xfrm>
            </p:grpSpPr>
            <p:sp>
              <p:nvSpPr>
                <p:cNvPr id="15" name="Donut 14"/>
                <p:cNvSpPr/>
                <p:nvPr/>
              </p:nvSpPr>
              <p:spPr bwMode="auto">
                <a:xfrm>
                  <a:off x="7019910" y="285749"/>
                  <a:ext cx="1015997" cy="1015999"/>
                </a:xfrm>
                <a:prstGeom prst="donut">
                  <a:avLst>
                    <a:gd name="adj" fmla="val 11402"/>
                  </a:avLst>
                </a:prstGeom>
                <a:solidFill>
                  <a:schemeClr val="accent3">
                    <a:lumMod val="75000"/>
                  </a:schemeClr>
                </a:solid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16" name="Oval 28"/>
                <p:cNvSpPr/>
                <p:nvPr/>
              </p:nvSpPr>
              <p:spPr bwMode="auto">
                <a:xfrm>
                  <a:off x="7158726" y="432246"/>
                  <a:ext cx="738399" cy="437258"/>
                </a:xfrm>
                <a:custGeom>
                  <a:avLst/>
                  <a:gdLst>
                    <a:gd name="connsiteX0" fmla="*/ 0 w 736600"/>
                    <a:gd name="connsiteY0" fmla="*/ 368300 h 736600"/>
                    <a:gd name="connsiteX1" fmla="*/ 368300 w 736600"/>
                    <a:gd name="connsiteY1" fmla="*/ 0 h 736600"/>
                    <a:gd name="connsiteX2" fmla="*/ 736600 w 736600"/>
                    <a:gd name="connsiteY2" fmla="*/ 368300 h 736600"/>
                    <a:gd name="connsiteX3" fmla="*/ 368300 w 736600"/>
                    <a:gd name="connsiteY3" fmla="*/ 736600 h 736600"/>
                    <a:gd name="connsiteX4" fmla="*/ 0 w 736600"/>
                    <a:gd name="connsiteY4" fmla="*/ 368300 h 736600"/>
                    <a:gd name="connsiteX0" fmla="*/ 0 w 736600"/>
                    <a:gd name="connsiteY0" fmla="*/ 368300 h 437258"/>
                    <a:gd name="connsiteX1" fmla="*/ 368300 w 736600"/>
                    <a:gd name="connsiteY1" fmla="*/ 0 h 437258"/>
                    <a:gd name="connsiteX2" fmla="*/ 736600 w 736600"/>
                    <a:gd name="connsiteY2" fmla="*/ 368300 h 437258"/>
                    <a:gd name="connsiteX3" fmla="*/ 368300 w 736600"/>
                    <a:gd name="connsiteY3" fmla="*/ 260350 h 437258"/>
                    <a:gd name="connsiteX4" fmla="*/ 0 w 736600"/>
                    <a:gd name="connsiteY4" fmla="*/ 368300 h 437258"/>
                    <a:gd name="connsiteX0" fmla="*/ 1799 w 738399"/>
                    <a:gd name="connsiteY0" fmla="*/ 368300 h 437258"/>
                    <a:gd name="connsiteX1" fmla="*/ 370099 w 738399"/>
                    <a:gd name="connsiteY1" fmla="*/ 0 h 437258"/>
                    <a:gd name="connsiteX2" fmla="*/ 738399 w 738399"/>
                    <a:gd name="connsiteY2" fmla="*/ 368300 h 437258"/>
                    <a:gd name="connsiteX3" fmla="*/ 370099 w 738399"/>
                    <a:gd name="connsiteY3" fmla="*/ 260350 h 437258"/>
                    <a:gd name="connsiteX4" fmla="*/ 1799 w 738399"/>
                    <a:gd name="connsiteY4" fmla="*/ 368300 h 43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99" h="437258">
                      <a:moveTo>
                        <a:pt x="1799" y="368300"/>
                      </a:moveTo>
                      <a:cubicBezTo>
                        <a:pt x="-20426" y="175683"/>
                        <a:pt x="166693" y="0"/>
                        <a:pt x="370099" y="0"/>
                      </a:cubicBezTo>
                      <a:cubicBezTo>
                        <a:pt x="573505" y="0"/>
                        <a:pt x="738399" y="164894"/>
                        <a:pt x="738399" y="368300"/>
                      </a:cubicBezTo>
                      <a:cubicBezTo>
                        <a:pt x="738399" y="571706"/>
                        <a:pt x="573505" y="260350"/>
                        <a:pt x="370099" y="260350"/>
                      </a:cubicBezTo>
                      <a:cubicBezTo>
                        <a:pt x="166693" y="260350"/>
                        <a:pt x="24024" y="560917"/>
                        <a:pt x="1799" y="368300"/>
                      </a:cubicBezTo>
                      <a:close/>
                    </a:path>
                  </a:pathLst>
                </a:custGeom>
                <a:solidFill>
                  <a:srgbClr val="957E6A">
                    <a:alpha val="19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17" name="Donut 16"/>
                <p:cNvSpPr/>
                <p:nvPr/>
              </p:nvSpPr>
              <p:spPr bwMode="auto">
                <a:xfrm>
                  <a:off x="7127875" y="393700"/>
                  <a:ext cx="800100" cy="800100"/>
                </a:xfrm>
                <a:prstGeom prst="donut">
                  <a:avLst>
                    <a:gd name="adj" fmla="val 5157"/>
                  </a:avLst>
                </a:prstGeom>
                <a:solidFill>
                  <a:schemeClr val="accent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grpSp>
      </p:grpSp>
      <p:grpSp>
        <p:nvGrpSpPr>
          <p:cNvPr id="18" name="Group 17"/>
          <p:cNvGrpSpPr/>
          <p:nvPr/>
        </p:nvGrpSpPr>
        <p:grpSpPr>
          <a:xfrm rot="1921471">
            <a:off x="4464573" y="2480988"/>
            <a:ext cx="236403" cy="446560"/>
            <a:chOff x="890300" y="2984736"/>
            <a:chExt cx="607874" cy="1129682"/>
          </a:xfrm>
        </p:grpSpPr>
        <p:sp>
          <p:nvSpPr>
            <p:cNvPr id="19" name="Oval 18"/>
            <p:cNvSpPr/>
            <p:nvPr/>
          </p:nvSpPr>
          <p:spPr>
            <a:xfrm>
              <a:off x="1043052" y="3049652"/>
              <a:ext cx="455122" cy="4551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b="1" dirty="0">
                <a:solidFill>
                  <a:prstClr val="black"/>
                </a:solidFill>
              </a:endParaRPr>
            </a:p>
          </p:txBody>
        </p:sp>
        <p:grpSp>
          <p:nvGrpSpPr>
            <p:cNvPr id="20" name="Group 19"/>
            <p:cNvGrpSpPr/>
            <p:nvPr/>
          </p:nvGrpSpPr>
          <p:grpSpPr>
            <a:xfrm rot="1272082">
              <a:off x="890300" y="2984736"/>
              <a:ext cx="578396" cy="1129682"/>
              <a:chOff x="7019910" y="285749"/>
              <a:chExt cx="1015997" cy="1984376"/>
            </a:xfrm>
          </p:grpSpPr>
          <p:sp>
            <p:nvSpPr>
              <p:cNvPr id="21" name="Rectangle 20"/>
              <p:cNvSpPr/>
              <p:nvPr/>
            </p:nvSpPr>
            <p:spPr bwMode="auto">
              <a:xfrm>
                <a:off x="7467600" y="1247775"/>
                <a:ext cx="120650" cy="184150"/>
              </a:xfrm>
              <a:prstGeom prst="rect">
                <a:avLst/>
              </a:prstGeom>
              <a:solidFill>
                <a:srgbClr val="957E6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2" name="Rounded Rectangle 9"/>
              <p:cNvSpPr/>
              <p:nvPr/>
            </p:nvSpPr>
            <p:spPr bwMode="auto">
              <a:xfrm>
                <a:off x="7380287" y="1365249"/>
                <a:ext cx="295276" cy="904876"/>
              </a:xfrm>
              <a:custGeom>
                <a:avLst/>
                <a:gdLst/>
                <a:ahLst/>
                <a:cxnLst/>
                <a:rect l="l" t="t" r="r" b="b"/>
                <a:pathLst>
                  <a:path w="295276" h="904876">
                    <a:moveTo>
                      <a:pt x="147638" y="0"/>
                    </a:moveTo>
                    <a:cubicBezTo>
                      <a:pt x="229176" y="0"/>
                      <a:pt x="295276" y="66100"/>
                      <a:pt x="295276" y="147638"/>
                    </a:cubicBezTo>
                    <a:lnTo>
                      <a:pt x="295276" y="336550"/>
                    </a:lnTo>
                    <a:lnTo>
                      <a:pt x="180978" y="336550"/>
                    </a:lnTo>
                    <a:cubicBezTo>
                      <a:pt x="165196" y="336550"/>
                      <a:pt x="152403" y="349343"/>
                      <a:pt x="152403" y="365125"/>
                    </a:cubicBezTo>
                    <a:cubicBezTo>
                      <a:pt x="152403" y="380907"/>
                      <a:pt x="165196" y="393700"/>
                      <a:pt x="180978" y="393700"/>
                    </a:cubicBezTo>
                    <a:lnTo>
                      <a:pt x="295276" y="393700"/>
                    </a:lnTo>
                    <a:lnTo>
                      <a:pt x="295276" y="431801"/>
                    </a:lnTo>
                    <a:lnTo>
                      <a:pt x="180980" y="431801"/>
                    </a:lnTo>
                    <a:cubicBezTo>
                      <a:pt x="165198" y="431801"/>
                      <a:pt x="152405" y="444594"/>
                      <a:pt x="152405" y="460376"/>
                    </a:cubicBezTo>
                    <a:cubicBezTo>
                      <a:pt x="152405" y="476158"/>
                      <a:pt x="165198" y="488951"/>
                      <a:pt x="180980" y="488951"/>
                    </a:cubicBezTo>
                    <a:lnTo>
                      <a:pt x="295276" y="488951"/>
                    </a:lnTo>
                    <a:lnTo>
                      <a:pt x="295276" y="527051"/>
                    </a:lnTo>
                    <a:lnTo>
                      <a:pt x="180981" y="527051"/>
                    </a:lnTo>
                    <a:cubicBezTo>
                      <a:pt x="165199" y="527051"/>
                      <a:pt x="152406" y="539844"/>
                      <a:pt x="152406" y="555626"/>
                    </a:cubicBezTo>
                    <a:cubicBezTo>
                      <a:pt x="152406" y="571408"/>
                      <a:pt x="165199" y="584201"/>
                      <a:pt x="180981" y="584201"/>
                    </a:cubicBezTo>
                    <a:lnTo>
                      <a:pt x="295276" y="584201"/>
                    </a:lnTo>
                    <a:lnTo>
                      <a:pt x="295275" y="757238"/>
                    </a:lnTo>
                    <a:cubicBezTo>
                      <a:pt x="295275" y="838776"/>
                      <a:pt x="229175" y="904876"/>
                      <a:pt x="147637" y="904876"/>
                    </a:cubicBezTo>
                    <a:lnTo>
                      <a:pt x="147638" y="904875"/>
                    </a:lnTo>
                    <a:cubicBezTo>
                      <a:pt x="66100" y="904875"/>
                      <a:pt x="0" y="838775"/>
                      <a:pt x="0" y="757237"/>
                    </a:cubicBezTo>
                    <a:lnTo>
                      <a:pt x="0" y="147638"/>
                    </a:lnTo>
                    <a:cubicBezTo>
                      <a:pt x="0" y="66100"/>
                      <a:pt x="66100" y="0"/>
                      <a:pt x="147638" y="0"/>
                    </a:cubicBezTo>
                    <a:close/>
                  </a:path>
                </a:pathLst>
              </a:cu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nvGrpSpPr>
              <p:cNvPr id="23" name="Group 22"/>
              <p:cNvGrpSpPr/>
              <p:nvPr/>
            </p:nvGrpSpPr>
            <p:grpSpPr>
              <a:xfrm>
                <a:off x="7019910" y="285749"/>
                <a:ext cx="1015997" cy="1015999"/>
                <a:chOff x="7019910" y="285749"/>
                <a:chExt cx="1015997" cy="1015999"/>
              </a:xfrm>
            </p:grpSpPr>
            <p:sp>
              <p:nvSpPr>
                <p:cNvPr id="24" name="Donut 23"/>
                <p:cNvSpPr/>
                <p:nvPr/>
              </p:nvSpPr>
              <p:spPr bwMode="auto">
                <a:xfrm>
                  <a:off x="7019910" y="285749"/>
                  <a:ext cx="1015997" cy="1015999"/>
                </a:xfrm>
                <a:prstGeom prst="donut">
                  <a:avLst>
                    <a:gd name="adj" fmla="val 11402"/>
                  </a:avLst>
                </a:prstGeom>
                <a:solidFill>
                  <a:schemeClr val="accent3">
                    <a:lumMod val="75000"/>
                  </a:schemeClr>
                </a:solid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5" name="Oval 28"/>
                <p:cNvSpPr/>
                <p:nvPr/>
              </p:nvSpPr>
              <p:spPr bwMode="auto">
                <a:xfrm>
                  <a:off x="7158726" y="432246"/>
                  <a:ext cx="738399" cy="437258"/>
                </a:xfrm>
                <a:custGeom>
                  <a:avLst/>
                  <a:gdLst>
                    <a:gd name="connsiteX0" fmla="*/ 0 w 736600"/>
                    <a:gd name="connsiteY0" fmla="*/ 368300 h 736600"/>
                    <a:gd name="connsiteX1" fmla="*/ 368300 w 736600"/>
                    <a:gd name="connsiteY1" fmla="*/ 0 h 736600"/>
                    <a:gd name="connsiteX2" fmla="*/ 736600 w 736600"/>
                    <a:gd name="connsiteY2" fmla="*/ 368300 h 736600"/>
                    <a:gd name="connsiteX3" fmla="*/ 368300 w 736600"/>
                    <a:gd name="connsiteY3" fmla="*/ 736600 h 736600"/>
                    <a:gd name="connsiteX4" fmla="*/ 0 w 736600"/>
                    <a:gd name="connsiteY4" fmla="*/ 368300 h 736600"/>
                    <a:gd name="connsiteX0" fmla="*/ 0 w 736600"/>
                    <a:gd name="connsiteY0" fmla="*/ 368300 h 437258"/>
                    <a:gd name="connsiteX1" fmla="*/ 368300 w 736600"/>
                    <a:gd name="connsiteY1" fmla="*/ 0 h 437258"/>
                    <a:gd name="connsiteX2" fmla="*/ 736600 w 736600"/>
                    <a:gd name="connsiteY2" fmla="*/ 368300 h 437258"/>
                    <a:gd name="connsiteX3" fmla="*/ 368300 w 736600"/>
                    <a:gd name="connsiteY3" fmla="*/ 260350 h 437258"/>
                    <a:gd name="connsiteX4" fmla="*/ 0 w 736600"/>
                    <a:gd name="connsiteY4" fmla="*/ 368300 h 437258"/>
                    <a:gd name="connsiteX0" fmla="*/ 1799 w 738399"/>
                    <a:gd name="connsiteY0" fmla="*/ 368300 h 437258"/>
                    <a:gd name="connsiteX1" fmla="*/ 370099 w 738399"/>
                    <a:gd name="connsiteY1" fmla="*/ 0 h 437258"/>
                    <a:gd name="connsiteX2" fmla="*/ 738399 w 738399"/>
                    <a:gd name="connsiteY2" fmla="*/ 368300 h 437258"/>
                    <a:gd name="connsiteX3" fmla="*/ 370099 w 738399"/>
                    <a:gd name="connsiteY3" fmla="*/ 260350 h 437258"/>
                    <a:gd name="connsiteX4" fmla="*/ 1799 w 738399"/>
                    <a:gd name="connsiteY4" fmla="*/ 368300 h 43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99" h="437258">
                      <a:moveTo>
                        <a:pt x="1799" y="368300"/>
                      </a:moveTo>
                      <a:cubicBezTo>
                        <a:pt x="-20426" y="175683"/>
                        <a:pt x="166693" y="0"/>
                        <a:pt x="370099" y="0"/>
                      </a:cubicBezTo>
                      <a:cubicBezTo>
                        <a:pt x="573505" y="0"/>
                        <a:pt x="738399" y="164894"/>
                        <a:pt x="738399" y="368300"/>
                      </a:cubicBezTo>
                      <a:cubicBezTo>
                        <a:pt x="738399" y="571706"/>
                        <a:pt x="573505" y="260350"/>
                        <a:pt x="370099" y="260350"/>
                      </a:cubicBezTo>
                      <a:cubicBezTo>
                        <a:pt x="166693" y="260350"/>
                        <a:pt x="24024" y="560917"/>
                        <a:pt x="1799" y="368300"/>
                      </a:cubicBezTo>
                      <a:close/>
                    </a:path>
                  </a:pathLst>
                </a:custGeom>
                <a:solidFill>
                  <a:srgbClr val="957E6A">
                    <a:alpha val="19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6" name="Donut 25"/>
                <p:cNvSpPr/>
                <p:nvPr/>
              </p:nvSpPr>
              <p:spPr bwMode="auto">
                <a:xfrm>
                  <a:off x="7127875" y="393700"/>
                  <a:ext cx="800100" cy="800100"/>
                </a:xfrm>
                <a:prstGeom prst="donut">
                  <a:avLst>
                    <a:gd name="adj" fmla="val 5157"/>
                  </a:avLst>
                </a:prstGeom>
                <a:solidFill>
                  <a:schemeClr val="accent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grpSp>
      </p:grpSp>
    </p:spTree>
    <p:extLst>
      <p:ext uri="{BB962C8B-B14F-4D97-AF65-F5344CB8AC3E}">
        <p14:creationId xmlns:p14="http://schemas.microsoft.com/office/powerpoint/2010/main" val="1194523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lstStyle/>
          <a:p>
            <a:pPr>
              <a:spcBef>
                <a:spcPts val="900"/>
              </a:spcBef>
              <a:buClr>
                <a:schemeClr val="accent2"/>
              </a:buClr>
            </a:pPr>
            <a:endParaRPr lang="en-GB" sz="2100" b="1" dirty="0">
              <a:solidFill>
                <a:schemeClr val="accent2"/>
              </a:solidFill>
            </a:endParaRPr>
          </a:p>
          <a:p>
            <a:pPr marL="0" lvl="1" indent="0">
              <a:spcBef>
                <a:spcPts val="900"/>
              </a:spcBef>
              <a:buClr>
                <a:schemeClr val="accent2"/>
              </a:buClr>
              <a:buNone/>
            </a:pPr>
            <a:endParaRPr lang="en-US"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DIGITAL-ECCC-2024-DEPLOY-CYBER-07-SOCPLAT</a:t>
            </a:r>
            <a:endParaRPr lang="en-IE" b="0" dirty="0">
              <a:solidFill>
                <a:schemeClr val="bg1"/>
              </a:solidFill>
              <a:latin typeface="Calibri" panose="020F0502020204030204"/>
            </a:endParaRPr>
          </a:p>
        </p:txBody>
      </p:sp>
      <p:sp>
        <p:nvSpPr>
          <p:cNvPr id="10" name="Text Placeholder 1"/>
          <p:cNvSpPr txBox="1">
            <a:spLocks/>
          </p:cNvSpPr>
          <p:nvPr/>
        </p:nvSpPr>
        <p:spPr>
          <a:xfrm>
            <a:off x="395195" y="1244209"/>
            <a:ext cx="5234865" cy="389929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900"/>
              </a:spcBef>
              <a:buClr>
                <a:schemeClr val="accent2"/>
              </a:buClr>
            </a:pPr>
            <a:r>
              <a:rPr lang="en-US" sz="2100" b="1" dirty="0">
                <a:solidFill>
                  <a:schemeClr val="accent2"/>
                </a:solidFill>
              </a:rPr>
              <a:t>Objective:</a:t>
            </a:r>
            <a:endParaRPr lang="de-AT" sz="2100" b="1" dirty="0">
              <a:solidFill>
                <a:schemeClr val="accent2"/>
              </a:solidFill>
            </a:endParaRPr>
          </a:p>
          <a:p>
            <a:pPr marL="0" lvl="1" indent="0" algn="just">
              <a:spcBef>
                <a:spcPts val="900"/>
              </a:spcBef>
              <a:buClr>
                <a:schemeClr val="accent2"/>
              </a:buClr>
              <a:buNone/>
            </a:pPr>
            <a:r>
              <a:rPr lang="en-GB" sz="1600" dirty="0"/>
              <a:t>This action </a:t>
            </a:r>
            <a:r>
              <a:rPr lang="en-GB" sz="1600" b="1" dirty="0"/>
              <a:t>aims at new cross-border SOC platforms, as well as enlarging those that were already launched under the previous </a:t>
            </a:r>
            <a:r>
              <a:rPr lang="en-GB" sz="1600" dirty="0"/>
              <a:t>DIGITAL work programme (2021-2022). </a:t>
            </a:r>
          </a:p>
          <a:p>
            <a:pPr marL="0" lvl="1" indent="0" algn="just">
              <a:spcBef>
                <a:spcPts val="900"/>
              </a:spcBef>
              <a:buClr>
                <a:schemeClr val="accent2"/>
              </a:buClr>
              <a:buNone/>
            </a:pPr>
            <a:r>
              <a:rPr lang="en-GB" sz="1600" dirty="0"/>
              <a:t>While the main focus of this action is on processes and tools for prevention, detection and analysis of emerging cyber-attacks, it also </a:t>
            </a:r>
            <a:r>
              <a:rPr lang="en-GB" sz="1600" b="1" dirty="0"/>
              <a:t>foresees in particular the acquisition and/or adoption of common (automation) tools, processes and shared data infrastructures for the management and sharing of contextualised and actionable cybersecurity operational information across the EU.</a:t>
            </a:r>
            <a:endParaRPr lang="en-US" sz="1600" b="1" dirty="0"/>
          </a:p>
          <a:p>
            <a:pPr marL="257175" lvl="1" indent="-257175" algn="just">
              <a:spcBef>
                <a:spcPts val="900"/>
              </a:spcBef>
              <a:buClr>
                <a:schemeClr val="accent2"/>
              </a:buClr>
              <a:buFont typeface="Arial" panose="020B0604020202020204" pitchFamily="34" charset="0"/>
              <a:buChar char="●"/>
            </a:pPr>
            <a:endParaRPr lang="en-US" sz="1400" dirty="0"/>
          </a:p>
        </p:txBody>
      </p:sp>
      <p:sp>
        <p:nvSpPr>
          <p:cNvPr id="8" name="Rectangular Callout 7"/>
          <p:cNvSpPr/>
          <p:nvPr/>
        </p:nvSpPr>
        <p:spPr>
          <a:xfrm flipH="1">
            <a:off x="6062133" y="1421212"/>
            <a:ext cx="2985614" cy="1608707"/>
          </a:xfrm>
          <a:prstGeom prst="wedgeRectCallout">
            <a:avLst>
              <a:gd name="adj1" fmla="val 65619"/>
              <a:gd name="adj2" fmla="val 817"/>
            </a:avLst>
          </a:prstGeom>
          <a:solidFill>
            <a:schemeClr val="accent4">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200" b="1" dirty="0">
                <a:solidFill>
                  <a:schemeClr val="bg1"/>
                </a:solidFill>
              </a:rPr>
              <a:t> </a:t>
            </a:r>
          </a:p>
        </p:txBody>
      </p:sp>
      <p:sp>
        <p:nvSpPr>
          <p:cNvPr id="2" name="TextBox 1"/>
          <p:cNvSpPr txBox="1"/>
          <p:nvPr/>
        </p:nvSpPr>
        <p:spPr>
          <a:xfrm>
            <a:off x="5885063" y="1485866"/>
            <a:ext cx="3162683" cy="1938992"/>
          </a:xfrm>
          <a:prstGeom prst="rect">
            <a:avLst/>
          </a:prstGeom>
          <a:noFill/>
        </p:spPr>
        <p:txBody>
          <a:bodyPr wrap="square" rtlCol="0">
            <a:spAutoFit/>
          </a:bodyPr>
          <a:lstStyle/>
          <a:p>
            <a:pPr marL="158750" lvl="0">
              <a:buSzPts val="1100"/>
              <a:defRPr/>
            </a:pPr>
            <a:r>
              <a:rPr lang="en-GB" sz="1200" dirty="0">
                <a:latin typeface="+mn-lt"/>
              </a:rPr>
              <a:t>In case of enlargement of an ongoing cross-border grant, the new consortium should be composed by the coordinator of the ongoing grant plus the new entities that want to join the cross-border SOC. </a:t>
            </a:r>
          </a:p>
          <a:p>
            <a:pPr marL="158750" lvl="0">
              <a:buSzPts val="1100"/>
              <a:defRPr/>
            </a:pPr>
            <a:endParaRPr lang="en-GB" sz="1200" dirty="0">
              <a:latin typeface="+mn-lt"/>
            </a:endParaRPr>
          </a:p>
          <a:p>
            <a:pPr marL="158750" lvl="0">
              <a:buSzPts val="1100"/>
              <a:defRPr/>
            </a:pPr>
            <a:r>
              <a:rPr lang="en-GB" sz="1200" dirty="0">
                <a:latin typeface="+mn-lt"/>
              </a:rPr>
              <a:t>The new grant will work in close cooperation with the ongoing one.</a:t>
            </a:r>
            <a:endParaRPr lang="en-US" sz="1200" dirty="0">
              <a:latin typeface="+mn-lt"/>
            </a:endParaRPr>
          </a:p>
          <a:p>
            <a:endParaRPr lang="it-IT" sz="1200" dirty="0">
              <a:latin typeface="+mn-lt"/>
            </a:endParaRPr>
          </a:p>
          <a:p>
            <a:endParaRPr lang="it-IT" sz="1200" dirty="0">
              <a:latin typeface="+mn-lt"/>
            </a:endParaRPr>
          </a:p>
        </p:txBody>
      </p:sp>
      <p:sp>
        <p:nvSpPr>
          <p:cNvPr id="9" name="TextBox 8"/>
          <p:cNvSpPr txBox="1"/>
          <p:nvPr/>
        </p:nvSpPr>
        <p:spPr>
          <a:xfrm>
            <a:off x="1318661" y="818143"/>
            <a:ext cx="7825339" cy="383182"/>
          </a:xfrm>
          <a:prstGeom prst="rect">
            <a:avLst/>
          </a:prstGeom>
          <a:noFill/>
        </p:spPr>
        <p:txBody>
          <a:bodyPr wrap="square" rtlCol="0">
            <a:spAutoFit/>
          </a:bodyPr>
          <a:lstStyle/>
          <a:p>
            <a:pPr defTabSz="685800">
              <a:lnSpc>
                <a:spcPct val="90000"/>
              </a:lnSpc>
              <a:spcBef>
                <a:spcPts val="900"/>
              </a:spcBef>
              <a:buClr>
                <a:schemeClr val="accent2"/>
              </a:buClr>
            </a:pPr>
            <a:r>
              <a:rPr lang="en-GB" sz="2100" b="1" kern="1200" dirty="0">
                <a:solidFill>
                  <a:schemeClr val="accent2"/>
                </a:solidFill>
                <a:latin typeface="+mn-lt"/>
                <a:ea typeface="+mn-ea"/>
                <a:cs typeface="+mn-cs"/>
              </a:rPr>
              <a:t>Enlarging existing or Launching New Cross-Border SOC Platforms</a:t>
            </a:r>
            <a:endParaRPr lang="it-IT" sz="2100" b="1" kern="1200" dirty="0">
              <a:solidFill>
                <a:schemeClr val="accent2"/>
              </a:solidFill>
              <a:latin typeface="+mn-lt"/>
              <a:ea typeface="+mn-ea"/>
              <a:cs typeface="+mn-cs"/>
            </a:endParaRPr>
          </a:p>
        </p:txBody>
      </p:sp>
      <p:grpSp>
        <p:nvGrpSpPr>
          <p:cNvPr id="11" name="Group 10"/>
          <p:cNvGrpSpPr/>
          <p:nvPr/>
        </p:nvGrpSpPr>
        <p:grpSpPr>
          <a:xfrm>
            <a:off x="8303970" y="2834722"/>
            <a:ext cx="776899" cy="683288"/>
            <a:chOff x="7537367" y="532028"/>
            <a:chExt cx="906438" cy="899803"/>
          </a:xfrm>
          <a:solidFill>
            <a:schemeClr val="accent2"/>
          </a:solidFill>
        </p:grpSpPr>
        <p:sp>
          <p:nvSpPr>
            <p:cNvPr id="12" name="Freeform 11"/>
            <p:cNvSpPr>
              <a:spLocks/>
            </p:cNvSpPr>
            <p:nvPr/>
          </p:nvSpPr>
          <p:spPr bwMode="auto">
            <a:xfrm>
              <a:off x="8081495" y="1105353"/>
              <a:ext cx="362310" cy="230923"/>
            </a:xfrm>
            <a:custGeom>
              <a:avLst/>
              <a:gdLst>
                <a:gd name="T0" fmla="*/ 183 w 273"/>
                <a:gd name="T1" fmla="*/ 0 h 174"/>
                <a:gd name="T2" fmla="*/ 186 w 273"/>
                <a:gd name="T3" fmla="*/ 1 h 174"/>
                <a:gd name="T4" fmla="*/ 271 w 273"/>
                <a:gd name="T5" fmla="*/ 47 h 174"/>
                <a:gd name="T6" fmla="*/ 272 w 273"/>
                <a:gd name="T7" fmla="*/ 50 h 174"/>
                <a:gd name="T8" fmla="*/ 273 w 273"/>
                <a:gd name="T9" fmla="*/ 52 h 174"/>
                <a:gd name="T10" fmla="*/ 251 w 273"/>
                <a:gd name="T11" fmla="*/ 170 h 174"/>
                <a:gd name="T12" fmla="*/ 250 w 273"/>
                <a:gd name="T13" fmla="*/ 171 h 174"/>
                <a:gd name="T14" fmla="*/ 249 w 273"/>
                <a:gd name="T15" fmla="*/ 173 h 174"/>
                <a:gd name="T16" fmla="*/ 247 w 273"/>
                <a:gd name="T17" fmla="*/ 174 h 174"/>
                <a:gd name="T18" fmla="*/ 81 w 273"/>
                <a:gd name="T19" fmla="*/ 174 h 174"/>
                <a:gd name="T20" fmla="*/ 90 w 273"/>
                <a:gd name="T21" fmla="*/ 128 h 174"/>
                <a:gd name="T22" fmla="*/ 89 w 273"/>
                <a:gd name="T23" fmla="*/ 118 h 174"/>
                <a:gd name="T24" fmla="*/ 85 w 273"/>
                <a:gd name="T25" fmla="*/ 109 h 174"/>
                <a:gd name="T26" fmla="*/ 77 w 273"/>
                <a:gd name="T27" fmla="*/ 101 h 174"/>
                <a:gd name="T28" fmla="*/ 1 w 273"/>
                <a:gd name="T29" fmla="*/ 60 h 174"/>
                <a:gd name="T30" fmla="*/ 0 w 273"/>
                <a:gd name="T31" fmla="*/ 52 h 174"/>
                <a:gd name="T32" fmla="*/ 0 w 273"/>
                <a:gd name="T33" fmla="*/ 51 h 174"/>
                <a:gd name="T34" fmla="*/ 4 w 273"/>
                <a:gd name="T35" fmla="*/ 46 h 174"/>
                <a:gd name="T36" fmla="*/ 88 w 273"/>
                <a:gd name="T37" fmla="*/ 1 h 174"/>
                <a:gd name="T38" fmla="*/ 89 w 273"/>
                <a:gd name="T39" fmla="*/ 0 h 174"/>
                <a:gd name="T40" fmla="*/ 90 w 273"/>
                <a:gd name="T41" fmla="*/ 0 h 174"/>
                <a:gd name="T42" fmla="*/ 91 w 273"/>
                <a:gd name="T43" fmla="*/ 1 h 174"/>
                <a:gd name="T44" fmla="*/ 93 w 273"/>
                <a:gd name="T45" fmla="*/ 2 h 174"/>
                <a:gd name="T46" fmla="*/ 119 w 273"/>
                <a:gd name="T47" fmla="*/ 82 h 174"/>
                <a:gd name="T48" fmla="*/ 127 w 273"/>
                <a:gd name="T49" fmla="*/ 60 h 174"/>
                <a:gd name="T50" fmla="*/ 118 w 273"/>
                <a:gd name="T51" fmla="*/ 48 h 174"/>
                <a:gd name="T52" fmla="*/ 118 w 273"/>
                <a:gd name="T53" fmla="*/ 47 h 174"/>
                <a:gd name="T54" fmla="*/ 118 w 273"/>
                <a:gd name="T55" fmla="*/ 46 h 174"/>
                <a:gd name="T56" fmla="*/ 127 w 273"/>
                <a:gd name="T57" fmla="*/ 33 h 174"/>
                <a:gd name="T58" fmla="*/ 128 w 273"/>
                <a:gd name="T59" fmla="*/ 33 h 174"/>
                <a:gd name="T60" fmla="*/ 144 w 273"/>
                <a:gd name="T61" fmla="*/ 33 h 174"/>
                <a:gd name="T62" fmla="*/ 145 w 273"/>
                <a:gd name="T63" fmla="*/ 33 h 174"/>
                <a:gd name="T64" fmla="*/ 154 w 273"/>
                <a:gd name="T65" fmla="*/ 46 h 174"/>
                <a:gd name="T66" fmla="*/ 154 w 273"/>
                <a:gd name="T67" fmla="*/ 47 h 174"/>
                <a:gd name="T68" fmla="*/ 154 w 273"/>
                <a:gd name="T69" fmla="*/ 48 h 174"/>
                <a:gd name="T70" fmla="*/ 145 w 273"/>
                <a:gd name="T71" fmla="*/ 60 h 174"/>
                <a:gd name="T72" fmla="*/ 153 w 273"/>
                <a:gd name="T73" fmla="*/ 82 h 174"/>
                <a:gd name="T74" fmla="*/ 179 w 273"/>
                <a:gd name="T75" fmla="*/ 2 h 174"/>
                <a:gd name="T76" fmla="*/ 181 w 273"/>
                <a:gd name="T77" fmla="*/ 1 h 174"/>
                <a:gd name="T78" fmla="*/ 182 w 273"/>
                <a:gd name="T79" fmla="*/ 0 h 174"/>
                <a:gd name="T80" fmla="*/ 183 w 273"/>
                <a:gd name="T8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174">
                  <a:moveTo>
                    <a:pt x="183" y="0"/>
                  </a:moveTo>
                  <a:lnTo>
                    <a:pt x="186" y="1"/>
                  </a:lnTo>
                  <a:lnTo>
                    <a:pt x="271" y="47"/>
                  </a:lnTo>
                  <a:lnTo>
                    <a:pt x="272" y="50"/>
                  </a:lnTo>
                  <a:lnTo>
                    <a:pt x="273" y="52"/>
                  </a:lnTo>
                  <a:lnTo>
                    <a:pt x="251" y="170"/>
                  </a:lnTo>
                  <a:lnTo>
                    <a:pt x="250" y="171"/>
                  </a:lnTo>
                  <a:lnTo>
                    <a:pt x="249" y="173"/>
                  </a:lnTo>
                  <a:lnTo>
                    <a:pt x="247" y="174"/>
                  </a:lnTo>
                  <a:lnTo>
                    <a:pt x="81" y="174"/>
                  </a:lnTo>
                  <a:lnTo>
                    <a:pt x="90" y="128"/>
                  </a:lnTo>
                  <a:lnTo>
                    <a:pt x="89" y="118"/>
                  </a:lnTo>
                  <a:lnTo>
                    <a:pt x="85" y="109"/>
                  </a:lnTo>
                  <a:lnTo>
                    <a:pt x="77" y="101"/>
                  </a:lnTo>
                  <a:lnTo>
                    <a:pt x="1" y="60"/>
                  </a:lnTo>
                  <a:lnTo>
                    <a:pt x="0" y="52"/>
                  </a:lnTo>
                  <a:lnTo>
                    <a:pt x="0" y="51"/>
                  </a:lnTo>
                  <a:lnTo>
                    <a:pt x="4" y="46"/>
                  </a:lnTo>
                  <a:lnTo>
                    <a:pt x="88" y="1"/>
                  </a:lnTo>
                  <a:lnTo>
                    <a:pt x="89" y="0"/>
                  </a:lnTo>
                  <a:lnTo>
                    <a:pt x="90" y="0"/>
                  </a:lnTo>
                  <a:lnTo>
                    <a:pt x="91" y="1"/>
                  </a:lnTo>
                  <a:lnTo>
                    <a:pt x="93" y="2"/>
                  </a:lnTo>
                  <a:lnTo>
                    <a:pt x="119" y="82"/>
                  </a:lnTo>
                  <a:lnTo>
                    <a:pt x="127" y="60"/>
                  </a:lnTo>
                  <a:lnTo>
                    <a:pt x="118" y="48"/>
                  </a:lnTo>
                  <a:lnTo>
                    <a:pt x="118" y="47"/>
                  </a:lnTo>
                  <a:lnTo>
                    <a:pt x="118" y="46"/>
                  </a:lnTo>
                  <a:lnTo>
                    <a:pt x="127" y="33"/>
                  </a:lnTo>
                  <a:lnTo>
                    <a:pt x="128" y="33"/>
                  </a:lnTo>
                  <a:lnTo>
                    <a:pt x="144" y="33"/>
                  </a:lnTo>
                  <a:lnTo>
                    <a:pt x="145" y="33"/>
                  </a:lnTo>
                  <a:lnTo>
                    <a:pt x="154" y="46"/>
                  </a:lnTo>
                  <a:lnTo>
                    <a:pt x="154" y="47"/>
                  </a:lnTo>
                  <a:lnTo>
                    <a:pt x="154" y="48"/>
                  </a:lnTo>
                  <a:lnTo>
                    <a:pt x="145" y="60"/>
                  </a:lnTo>
                  <a:lnTo>
                    <a:pt x="153" y="82"/>
                  </a:lnTo>
                  <a:lnTo>
                    <a:pt x="179" y="2"/>
                  </a:lnTo>
                  <a:lnTo>
                    <a:pt x="181" y="1"/>
                  </a:lnTo>
                  <a:lnTo>
                    <a:pt x="182" y="0"/>
                  </a:lnTo>
                  <a:lnTo>
                    <a:pt x="1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Freeform 12"/>
            <p:cNvSpPr>
              <a:spLocks/>
            </p:cNvSpPr>
            <p:nvPr/>
          </p:nvSpPr>
          <p:spPr bwMode="auto">
            <a:xfrm>
              <a:off x="7537367" y="1105353"/>
              <a:ext cx="363637" cy="230923"/>
            </a:xfrm>
            <a:custGeom>
              <a:avLst/>
              <a:gdLst>
                <a:gd name="T0" fmla="*/ 90 w 274"/>
                <a:gd name="T1" fmla="*/ 0 h 174"/>
                <a:gd name="T2" fmla="*/ 92 w 274"/>
                <a:gd name="T3" fmla="*/ 0 h 174"/>
                <a:gd name="T4" fmla="*/ 93 w 274"/>
                <a:gd name="T5" fmla="*/ 1 h 174"/>
                <a:gd name="T6" fmla="*/ 94 w 274"/>
                <a:gd name="T7" fmla="*/ 2 h 174"/>
                <a:gd name="T8" fmla="*/ 121 w 274"/>
                <a:gd name="T9" fmla="*/ 82 h 174"/>
                <a:gd name="T10" fmla="*/ 128 w 274"/>
                <a:gd name="T11" fmla="*/ 60 h 174"/>
                <a:gd name="T12" fmla="*/ 119 w 274"/>
                <a:gd name="T13" fmla="*/ 48 h 174"/>
                <a:gd name="T14" fmla="*/ 119 w 274"/>
                <a:gd name="T15" fmla="*/ 47 h 174"/>
                <a:gd name="T16" fmla="*/ 119 w 274"/>
                <a:gd name="T17" fmla="*/ 46 h 174"/>
                <a:gd name="T18" fmla="*/ 128 w 274"/>
                <a:gd name="T19" fmla="*/ 33 h 174"/>
                <a:gd name="T20" fmla="*/ 130 w 274"/>
                <a:gd name="T21" fmla="*/ 33 h 174"/>
                <a:gd name="T22" fmla="*/ 145 w 274"/>
                <a:gd name="T23" fmla="*/ 33 h 174"/>
                <a:gd name="T24" fmla="*/ 147 w 274"/>
                <a:gd name="T25" fmla="*/ 33 h 174"/>
                <a:gd name="T26" fmla="*/ 156 w 274"/>
                <a:gd name="T27" fmla="*/ 46 h 174"/>
                <a:gd name="T28" fmla="*/ 156 w 274"/>
                <a:gd name="T29" fmla="*/ 47 h 174"/>
                <a:gd name="T30" fmla="*/ 156 w 274"/>
                <a:gd name="T31" fmla="*/ 48 h 174"/>
                <a:gd name="T32" fmla="*/ 147 w 274"/>
                <a:gd name="T33" fmla="*/ 60 h 174"/>
                <a:gd name="T34" fmla="*/ 155 w 274"/>
                <a:gd name="T35" fmla="*/ 82 h 174"/>
                <a:gd name="T36" fmla="*/ 181 w 274"/>
                <a:gd name="T37" fmla="*/ 2 h 174"/>
                <a:gd name="T38" fmla="*/ 182 w 274"/>
                <a:gd name="T39" fmla="*/ 1 h 174"/>
                <a:gd name="T40" fmla="*/ 183 w 274"/>
                <a:gd name="T41" fmla="*/ 0 h 174"/>
                <a:gd name="T42" fmla="*/ 185 w 274"/>
                <a:gd name="T43" fmla="*/ 0 h 174"/>
                <a:gd name="T44" fmla="*/ 186 w 274"/>
                <a:gd name="T45" fmla="*/ 1 h 174"/>
                <a:gd name="T46" fmla="*/ 270 w 274"/>
                <a:gd name="T47" fmla="*/ 46 h 174"/>
                <a:gd name="T48" fmla="*/ 274 w 274"/>
                <a:gd name="T49" fmla="*/ 51 h 174"/>
                <a:gd name="T50" fmla="*/ 274 w 274"/>
                <a:gd name="T51" fmla="*/ 52 h 174"/>
                <a:gd name="T52" fmla="*/ 272 w 274"/>
                <a:gd name="T53" fmla="*/ 60 h 174"/>
                <a:gd name="T54" fmla="*/ 196 w 274"/>
                <a:gd name="T55" fmla="*/ 101 h 174"/>
                <a:gd name="T56" fmla="*/ 189 w 274"/>
                <a:gd name="T57" fmla="*/ 109 h 174"/>
                <a:gd name="T58" fmla="*/ 185 w 274"/>
                <a:gd name="T59" fmla="*/ 118 h 174"/>
                <a:gd name="T60" fmla="*/ 183 w 274"/>
                <a:gd name="T61" fmla="*/ 128 h 174"/>
                <a:gd name="T62" fmla="*/ 193 w 274"/>
                <a:gd name="T63" fmla="*/ 174 h 174"/>
                <a:gd name="T64" fmla="*/ 26 w 274"/>
                <a:gd name="T65" fmla="*/ 174 h 174"/>
                <a:gd name="T66" fmla="*/ 25 w 274"/>
                <a:gd name="T67" fmla="*/ 173 h 174"/>
                <a:gd name="T68" fmla="*/ 24 w 274"/>
                <a:gd name="T69" fmla="*/ 171 h 174"/>
                <a:gd name="T70" fmla="*/ 22 w 274"/>
                <a:gd name="T71" fmla="*/ 170 h 174"/>
                <a:gd name="T72" fmla="*/ 0 w 274"/>
                <a:gd name="T73" fmla="*/ 52 h 174"/>
                <a:gd name="T74" fmla="*/ 1 w 274"/>
                <a:gd name="T75" fmla="*/ 50 h 174"/>
                <a:gd name="T76" fmla="*/ 3 w 274"/>
                <a:gd name="T77" fmla="*/ 47 h 174"/>
                <a:gd name="T78" fmla="*/ 88 w 274"/>
                <a:gd name="T79" fmla="*/ 1 h 174"/>
                <a:gd name="T80" fmla="*/ 90 w 274"/>
                <a:gd name="T8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174">
                  <a:moveTo>
                    <a:pt x="90" y="0"/>
                  </a:moveTo>
                  <a:lnTo>
                    <a:pt x="92" y="0"/>
                  </a:lnTo>
                  <a:lnTo>
                    <a:pt x="93" y="1"/>
                  </a:lnTo>
                  <a:lnTo>
                    <a:pt x="94" y="2"/>
                  </a:lnTo>
                  <a:lnTo>
                    <a:pt x="121" y="82"/>
                  </a:lnTo>
                  <a:lnTo>
                    <a:pt x="128" y="60"/>
                  </a:lnTo>
                  <a:lnTo>
                    <a:pt x="119" y="48"/>
                  </a:lnTo>
                  <a:lnTo>
                    <a:pt x="119" y="47"/>
                  </a:lnTo>
                  <a:lnTo>
                    <a:pt x="119" y="46"/>
                  </a:lnTo>
                  <a:lnTo>
                    <a:pt x="128" y="33"/>
                  </a:lnTo>
                  <a:lnTo>
                    <a:pt x="130" y="33"/>
                  </a:lnTo>
                  <a:lnTo>
                    <a:pt x="145" y="33"/>
                  </a:lnTo>
                  <a:lnTo>
                    <a:pt x="147" y="33"/>
                  </a:lnTo>
                  <a:lnTo>
                    <a:pt x="156" y="46"/>
                  </a:lnTo>
                  <a:lnTo>
                    <a:pt x="156" y="47"/>
                  </a:lnTo>
                  <a:lnTo>
                    <a:pt x="156" y="48"/>
                  </a:lnTo>
                  <a:lnTo>
                    <a:pt x="147" y="60"/>
                  </a:lnTo>
                  <a:lnTo>
                    <a:pt x="155" y="82"/>
                  </a:lnTo>
                  <a:lnTo>
                    <a:pt x="181" y="2"/>
                  </a:lnTo>
                  <a:lnTo>
                    <a:pt x="182" y="1"/>
                  </a:lnTo>
                  <a:lnTo>
                    <a:pt x="183" y="0"/>
                  </a:lnTo>
                  <a:lnTo>
                    <a:pt x="185" y="0"/>
                  </a:lnTo>
                  <a:lnTo>
                    <a:pt x="186" y="1"/>
                  </a:lnTo>
                  <a:lnTo>
                    <a:pt x="270" y="46"/>
                  </a:lnTo>
                  <a:lnTo>
                    <a:pt x="274" y="51"/>
                  </a:lnTo>
                  <a:lnTo>
                    <a:pt x="274" y="52"/>
                  </a:lnTo>
                  <a:lnTo>
                    <a:pt x="272" y="60"/>
                  </a:lnTo>
                  <a:lnTo>
                    <a:pt x="196" y="101"/>
                  </a:lnTo>
                  <a:lnTo>
                    <a:pt x="189" y="109"/>
                  </a:lnTo>
                  <a:lnTo>
                    <a:pt x="185" y="118"/>
                  </a:lnTo>
                  <a:lnTo>
                    <a:pt x="183" y="128"/>
                  </a:lnTo>
                  <a:lnTo>
                    <a:pt x="193" y="174"/>
                  </a:lnTo>
                  <a:lnTo>
                    <a:pt x="26" y="174"/>
                  </a:lnTo>
                  <a:lnTo>
                    <a:pt x="25" y="173"/>
                  </a:lnTo>
                  <a:lnTo>
                    <a:pt x="24" y="171"/>
                  </a:lnTo>
                  <a:lnTo>
                    <a:pt x="22" y="170"/>
                  </a:lnTo>
                  <a:lnTo>
                    <a:pt x="0" y="52"/>
                  </a:lnTo>
                  <a:lnTo>
                    <a:pt x="1" y="50"/>
                  </a:lnTo>
                  <a:lnTo>
                    <a:pt x="3" y="47"/>
                  </a:lnTo>
                  <a:lnTo>
                    <a:pt x="88" y="1"/>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Freeform 13"/>
            <p:cNvSpPr>
              <a:spLocks/>
            </p:cNvSpPr>
            <p:nvPr/>
          </p:nvSpPr>
          <p:spPr bwMode="auto">
            <a:xfrm>
              <a:off x="7810758" y="1202235"/>
              <a:ext cx="360983" cy="229596"/>
            </a:xfrm>
            <a:custGeom>
              <a:avLst/>
              <a:gdLst>
                <a:gd name="T0" fmla="*/ 89 w 272"/>
                <a:gd name="T1" fmla="*/ 0 h 173"/>
                <a:gd name="T2" fmla="*/ 90 w 272"/>
                <a:gd name="T3" fmla="*/ 0 h 173"/>
                <a:gd name="T4" fmla="*/ 91 w 272"/>
                <a:gd name="T5" fmla="*/ 1 h 173"/>
                <a:gd name="T6" fmla="*/ 93 w 272"/>
                <a:gd name="T7" fmla="*/ 3 h 173"/>
                <a:gd name="T8" fmla="*/ 119 w 272"/>
                <a:gd name="T9" fmla="*/ 81 h 173"/>
                <a:gd name="T10" fmla="*/ 127 w 272"/>
                <a:gd name="T11" fmla="*/ 59 h 173"/>
                <a:gd name="T12" fmla="*/ 117 w 272"/>
                <a:gd name="T13" fmla="*/ 47 h 173"/>
                <a:gd name="T14" fmla="*/ 117 w 272"/>
                <a:gd name="T15" fmla="*/ 46 h 173"/>
                <a:gd name="T16" fmla="*/ 117 w 272"/>
                <a:gd name="T17" fmla="*/ 45 h 173"/>
                <a:gd name="T18" fmla="*/ 127 w 272"/>
                <a:gd name="T19" fmla="*/ 33 h 173"/>
                <a:gd name="T20" fmla="*/ 128 w 272"/>
                <a:gd name="T21" fmla="*/ 32 h 173"/>
                <a:gd name="T22" fmla="*/ 144 w 272"/>
                <a:gd name="T23" fmla="*/ 32 h 173"/>
                <a:gd name="T24" fmla="*/ 145 w 272"/>
                <a:gd name="T25" fmla="*/ 33 h 173"/>
                <a:gd name="T26" fmla="*/ 154 w 272"/>
                <a:gd name="T27" fmla="*/ 45 h 173"/>
                <a:gd name="T28" fmla="*/ 154 w 272"/>
                <a:gd name="T29" fmla="*/ 46 h 173"/>
                <a:gd name="T30" fmla="*/ 154 w 272"/>
                <a:gd name="T31" fmla="*/ 47 h 173"/>
                <a:gd name="T32" fmla="*/ 145 w 272"/>
                <a:gd name="T33" fmla="*/ 59 h 173"/>
                <a:gd name="T34" fmla="*/ 153 w 272"/>
                <a:gd name="T35" fmla="*/ 81 h 173"/>
                <a:gd name="T36" fmla="*/ 179 w 272"/>
                <a:gd name="T37" fmla="*/ 3 h 173"/>
                <a:gd name="T38" fmla="*/ 180 w 272"/>
                <a:gd name="T39" fmla="*/ 1 h 173"/>
                <a:gd name="T40" fmla="*/ 182 w 272"/>
                <a:gd name="T41" fmla="*/ 0 h 173"/>
                <a:gd name="T42" fmla="*/ 183 w 272"/>
                <a:gd name="T43" fmla="*/ 0 h 173"/>
                <a:gd name="T44" fmla="*/ 184 w 272"/>
                <a:gd name="T45" fmla="*/ 0 h 173"/>
                <a:gd name="T46" fmla="*/ 271 w 272"/>
                <a:gd name="T47" fmla="*/ 47 h 173"/>
                <a:gd name="T48" fmla="*/ 272 w 272"/>
                <a:gd name="T49" fmla="*/ 49 h 173"/>
                <a:gd name="T50" fmla="*/ 272 w 272"/>
                <a:gd name="T51" fmla="*/ 51 h 173"/>
                <a:gd name="T52" fmla="*/ 250 w 272"/>
                <a:gd name="T53" fmla="*/ 170 h 173"/>
                <a:gd name="T54" fmla="*/ 250 w 272"/>
                <a:gd name="T55" fmla="*/ 172 h 173"/>
                <a:gd name="T56" fmla="*/ 248 w 272"/>
                <a:gd name="T57" fmla="*/ 173 h 173"/>
                <a:gd name="T58" fmla="*/ 247 w 272"/>
                <a:gd name="T59" fmla="*/ 173 h 173"/>
                <a:gd name="T60" fmla="*/ 25 w 272"/>
                <a:gd name="T61" fmla="*/ 173 h 173"/>
                <a:gd name="T62" fmla="*/ 23 w 272"/>
                <a:gd name="T63" fmla="*/ 173 h 173"/>
                <a:gd name="T64" fmla="*/ 22 w 272"/>
                <a:gd name="T65" fmla="*/ 172 h 173"/>
                <a:gd name="T66" fmla="*/ 22 w 272"/>
                <a:gd name="T67" fmla="*/ 170 h 173"/>
                <a:gd name="T68" fmla="*/ 0 w 272"/>
                <a:gd name="T69" fmla="*/ 51 h 173"/>
                <a:gd name="T70" fmla="*/ 0 w 272"/>
                <a:gd name="T71" fmla="*/ 49 h 173"/>
                <a:gd name="T72" fmla="*/ 1 w 272"/>
                <a:gd name="T73" fmla="*/ 47 h 173"/>
                <a:gd name="T74" fmla="*/ 87 w 272"/>
                <a:gd name="T75" fmla="*/ 0 h 173"/>
                <a:gd name="T76" fmla="*/ 89 w 272"/>
                <a:gd name="T7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173">
                  <a:moveTo>
                    <a:pt x="89" y="0"/>
                  </a:moveTo>
                  <a:lnTo>
                    <a:pt x="90" y="0"/>
                  </a:lnTo>
                  <a:lnTo>
                    <a:pt x="91" y="1"/>
                  </a:lnTo>
                  <a:lnTo>
                    <a:pt x="93" y="3"/>
                  </a:lnTo>
                  <a:lnTo>
                    <a:pt x="119" y="81"/>
                  </a:lnTo>
                  <a:lnTo>
                    <a:pt x="127" y="59"/>
                  </a:lnTo>
                  <a:lnTo>
                    <a:pt x="117" y="47"/>
                  </a:lnTo>
                  <a:lnTo>
                    <a:pt x="117" y="46"/>
                  </a:lnTo>
                  <a:lnTo>
                    <a:pt x="117" y="45"/>
                  </a:lnTo>
                  <a:lnTo>
                    <a:pt x="127" y="33"/>
                  </a:lnTo>
                  <a:lnTo>
                    <a:pt x="128" y="32"/>
                  </a:lnTo>
                  <a:lnTo>
                    <a:pt x="144" y="32"/>
                  </a:lnTo>
                  <a:lnTo>
                    <a:pt x="145" y="33"/>
                  </a:lnTo>
                  <a:lnTo>
                    <a:pt x="154" y="45"/>
                  </a:lnTo>
                  <a:lnTo>
                    <a:pt x="154" y="46"/>
                  </a:lnTo>
                  <a:lnTo>
                    <a:pt x="154" y="47"/>
                  </a:lnTo>
                  <a:lnTo>
                    <a:pt x="145" y="59"/>
                  </a:lnTo>
                  <a:lnTo>
                    <a:pt x="153" y="81"/>
                  </a:lnTo>
                  <a:lnTo>
                    <a:pt x="179" y="3"/>
                  </a:lnTo>
                  <a:lnTo>
                    <a:pt x="180" y="1"/>
                  </a:lnTo>
                  <a:lnTo>
                    <a:pt x="182" y="0"/>
                  </a:lnTo>
                  <a:lnTo>
                    <a:pt x="183" y="0"/>
                  </a:lnTo>
                  <a:lnTo>
                    <a:pt x="184" y="0"/>
                  </a:lnTo>
                  <a:lnTo>
                    <a:pt x="271" y="47"/>
                  </a:lnTo>
                  <a:lnTo>
                    <a:pt x="272" y="49"/>
                  </a:lnTo>
                  <a:lnTo>
                    <a:pt x="272" y="51"/>
                  </a:lnTo>
                  <a:lnTo>
                    <a:pt x="250" y="170"/>
                  </a:lnTo>
                  <a:lnTo>
                    <a:pt x="250" y="172"/>
                  </a:lnTo>
                  <a:lnTo>
                    <a:pt x="248" y="173"/>
                  </a:lnTo>
                  <a:lnTo>
                    <a:pt x="247" y="173"/>
                  </a:lnTo>
                  <a:lnTo>
                    <a:pt x="25" y="173"/>
                  </a:lnTo>
                  <a:lnTo>
                    <a:pt x="23" y="173"/>
                  </a:lnTo>
                  <a:lnTo>
                    <a:pt x="22" y="172"/>
                  </a:lnTo>
                  <a:lnTo>
                    <a:pt x="22" y="170"/>
                  </a:lnTo>
                  <a:lnTo>
                    <a:pt x="0" y="51"/>
                  </a:lnTo>
                  <a:lnTo>
                    <a:pt x="0" y="49"/>
                  </a:lnTo>
                  <a:lnTo>
                    <a:pt x="1" y="47"/>
                  </a:lnTo>
                  <a:lnTo>
                    <a:pt x="87" y="0"/>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 name="Freeform 14"/>
            <p:cNvSpPr>
              <a:spLocks noEditPoints="1"/>
            </p:cNvSpPr>
            <p:nvPr/>
          </p:nvSpPr>
          <p:spPr bwMode="auto">
            <a:xfrm>
              <a:off x="7614341" y="885048"/>
              <a:ext cx="211016" cy="211016"/>
            </a:xfrm>
            <a:custGeom>
              <a:avLst/>
              <a:gdLst>
                <a:gd name="T0" fmla="*/ 59 w 159"/>
                <a:gd name="T1" fmla="*/ 59 h 159"/>
                <a:gd name="T2" fmla="*/ 52 w 159"/>
                <a:gd name="T3" fmla="*/ 91 h 159"/>
                <a:gd name="T4" fmla="*/ 80 w 159"/>
                <a:gd name="T5" fmla="*/ 110 h 159"/>
                <a:gd name="T6" fmla="*/ 90 w 159"/>
                <a:gd name="T7" fmla="*/ 107 h 159"/>
                <a:gd name="T8" fmla="*/ 95 w 159"/>
                <a:gd name="T9" fmla="*/ 104 h 159"/>
                <a:gd name="T10" fmla="*/ 101 w 159"/>
                <a:gd name="T11" fmla="*/ 99 h 159"/>
                <a:gd name="T12" fmla="*/ 103 w 159"/>
                <a:gd name="T13" fmla="*/ 98 h 159"/>
                <a:gd name="T14" fmla="*/ 106 w 159"/>
                <a:gd name="T15" fmla="*/ 93 h 159"/>
                <a:gd name="T16" fmla="*/ 108 w 159"/>
                <a:gd name="T17" fmla="*/ 83 h 159"/>
                <a:gd name="T18" fmla="*/ 101 w 159"/>
                <a:gd name="T19" fmla="*/ 59 h 159"/>
                <a:gd name="T20" fmla="*/ 74 w 159"/>
                <a:gd name="T21" fmla="*/ 0 h 159"/>
                <a:gd name="T22" fmla="*/ 91 w 159"/>
                <a:gd name="T23" fmla="*/ 4 h 159"/>
                <a:gd name="T24" fmla="*/ 93 w 159"/>
                <a:gd name="T25" fmla="*/ 11 h 159"/>
                <a:gd name="T26" fmla="*/ 111 w 159"/>
                <a:gd name="T27" fmla="*/ 22 h 159"/>
                <a:gd name="T28" fmla="*/ 119 w 159"/>
                <a:gd name="T29" fmla="*/ 22 h 159"/>
                <a:gd name="T30" fmla="*/ 125 w 159"/>
                <a:gd name="T31" fmla="*/ 18 h 159"/>
                <a:gd name="T32" fmla="*/ 133 w 159"/>
                <a:gd name="T33" fmla="*/ 19 h 159"/>
                <a:gd name="T34" fmla="*/ 144 w 159"/>
                <a:gd name="T35" fmla="*/ 32 h 159"/>
                <a:gd name="T36" fmla="*/ 140 w 159"/>
                <a:gd name="T37" fmla="*/ 38 h 159"/>
                <a:gd name="T38" fmla="*/ 137 w 159"/>
                <a:gd name="T39" fmla="*/ 47 h 159"/>
                <a:gd name="T40" fmla="*/ 145 w 159"/>
                <a:gd name="T41" fmla="*/ 65 h 159"/>
                <a:gd name="T42" fmla="*/ 153 w 159"/>
                <a:gd name="T43" fmla="*/ 68 h 159"/>
                <a:gd name="T44" fmla="*/ 159 w 159"/>
                <a:gd name="T45" fmla="*/ 74 h 159"/>
                <a:gd name="T46" fmla="*/ 155 w 159"/>
                <a:gd name="T47" fmla="*/ 93 h 159"/>
                <a:gd name="T48" fmla="*/ 148 w 159"/>
                <a:gd name="T49" fmla="*/ 94 h 159"/>
                <a:gd name="T50" fmla="*/ 137 w 159"/>
                <a:gd name="T51" fmla="*/ 112 h 159"/>
                <a:gd name="T52" fmla="*/ 137 w 159"/>
                <a:gd name="T53" fmla="*/ 120 h 159"/>
                <a:gd name="T54" fmla="*/ 140 w 159"/>
                <a:gd name="T55" fmla="*/ 128 h 159"/>
                <a:gd name="T56" fmla="*/ 131 w 159"/>
                <a:gd name="T57" fmla="*/ 141 h 159"/>
                <a:gd name="T58" fmla="*/ 123 w 159"/>
                <a:gd name="T59" fmla="*/ 142 h 159"/>
                <a:gd name="T60" fmla="*/ 114 w 159"/>
                <a:gd name="T61" fmla="*/ 138 h 159"/>
                <a:gd name="T62" fmla="*/ 97 w 159"/>
                <a:gd name="T63" fmla="*/ 144 h 159"/>
                <a:gd name="T64" fmla="*/ 90 w 159"/>
                <a:gd name="T65" fmla="*/ 153 h 159"/>
                <a:gd name="T66" fmla="*/ 83 w 159"/>
                <a:gd name="T67" fmla="*/ 159 h 159"/>
                <a:gd name="T68" fmla="*/ 66 w 159"/>
                <a:gd name="T69" fmla="*/ 155 h 159"/>
                <a:gd name="T70" fmla="*/ 64 w 159"/>
                <a:gd name="T71" fmla="*/ 148 h 159"/>
                <a:gd name="T72" fmla="*/ 47 w 159"/>
                <a:gd name="T73" fmla="*/ 137 h 159"/>
                <a:gd name="T74" fmla="*/ 39 w 159"/>
                <a:gd name="T75" fmla="*/ 137 h 159"/>
                <a:gd name="T76" fmla="*/ 34 w 159"/>
                <a:gd name="T77" fmla="*/ 141 h 159"/>
                <a:gd name="T78" fmla="*/ 26 w 159"/>
                <a:gd name="T79" fmla="*/ 140 h 159"/>
                <a:gd name="T80" fmla="*/ 15 w 159"/>
                <a:gd name="T81" fmla="*/ 127 h 159"/>
                <a:gd name="T82" fmla="*/ 18 w 159"/>
                <a:gd name="T83" fmla="*/ 121 h 159"/>
                <a:gd name="T84" fmla="*/ 21 w 159"/>
                <a:gd name="T85" fmla="*/ 112 h 159"/>
                <a:gd name="T86" fmla="*/ 14 w 159"/>
                <a:gd name="T87" fmla="*/ 95 h 159"/>
                <a:gd name="T88" fmla="*/ 6 w 159"/>
                <a:gd name="T89" fmla="*/ 91 h 159"/>
                <a:gd name="T90" fmla="*/ 0 w 159"/>
                <a:gd name="T91" fmla="*/ 85 h 159"/>
                <a:gd name="T92" fmla="*/ 2 w 159"/>
                <a:gd name="T93" fmla="*/ 68 h 159"/>
                <a:gd name="T94" fmla="*/ 11 w 159"/>
                <a:gd name="T95" fmla="*/ 65 h 159"/>
                <a:gd name="T96" fmla="*/ 21 w 159"/>
                <a:gd name="T97" fmla="*/ 48 h 159"/>
                <a:gd name="T98" fmla="*/ 21 w 159"/>
                <a:gd name="T99" fmla="*/ 39 h 159"/>
                <a:gd name="T100" fmla="*/ 18 w 159"/>
                <a:gd name="T101" fmla="*/ 35 h 159"/>
                <a:gd name="T102" fmla="*/ 19 w 159"/>
                <a:gd name="T103" fmla="*/ 27 h 159"/>
                <a:gd name="T104" fmla="*/ 32 w 159"/>
                <a:gd name="T105" fmla="*/ 17 h 159"/>
                <a:gd name="T106" fmla="*/ 38 w 159"/>
                <a:gd name="T107" fmla="*/ 19 h 159"/>
                <a:gd name="T108" fmla="*/ 47 w 159"/>
                <a:gd name="T109" fmla="*/ 22 h 159"/>
                <a:gd name="T110" fmla="*/ 64 w 159"/>
                <a:gd name="T111" fmla="*/ 14 h 159"/>
                <a:gd name="T112" fmla="*/ 66 w 159"/>
                <a:gd name="T113" fmla="*/ 7 h 159"/>
                <a:gd name="T114" fmla="*/ 74 w 159"/>
                <a:gd name="T11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159">
                  <a:moveTo>
                    <a:pt x="80" y="51"/>
                  </a:moveTo>
                  <a:lnTo>
                    <a:pt x="68" y="53"/>
                  </a:lnTo>
                  <a:lnTo>
                    <a:pt x="59" y="59"/>
                  </a:lnTo>
                  <a:lnTo>
                    <a:pt x="52" y="69"/>
                  </a:lnTo>
                  <a:lnTo>
                    <a:pt x="51" y="79"/>
                  </a:lnTo>
                  <a:lnTo>
                    <a:pt x="52" y="91"/>
                  </a:lnTo>
                  <a:lnTo>
                    <a:pt x="59" y="100"/>
                  </a:lnTo>
                  <a:lnTo>
                    <a:pt x="68" y="107"/>
                  </a:lnTo>
                  <a:lnTo>
                    <a:pt x="80" y="110"/>
                  </a:lnTo>
                  <a:lnTo>
                    <a:pt x="83" y="108"/>
                  </a:lnTo>
                  <a:lnTo>
                    <a:pt x="87" y="108"/>
                  </a:lnTo>
                  <a:lnTo>
                    <a:pt x="90" y="107"/>
                  </a:lnTo>
                  <a:lnTo>
                    <a:pt x="91" y="106"/>
                  </a:lnTo>
                  <a:lnTo>
                    <a:pt x="93" y="106"/>
                  </a:lnTo>
                  <a:lnTo>
                    <a:pt x="95" y="104"/>
                  </a:lnTo>
                  <a:lnTo>
                    <a:pt x="98" y="102"/>
                  </a:lnTo>
                  <a:lnTo>
                    <a:pt x="99" y="100"/>
                  </a:lnTo>
                  <a:lnTo>
                    <a:pt x="101" y="99"/>
                  </a:lnTo>
                  <a:lnTo>
                    <a:pt x="102" y="99"/>
                  </a:lnTo>
                  <a:lnTo>
                    <a:pt x="102" y="98"/>
                  </a:lnTo>
                  <a:lnTo>
                    <a:pt x="103" y="98"/>
                  </a:lnTo>
                  <a:lnTo>
                    <a:pt x="103" y="95"/>
                  </a:lnTo>
                  <a:lnTo>
                    <a:pt x="104" y="93"/>
                  </a:lnTo>
                  <a:lnTo>
                    <a:pt x="106" y="93"/>
                  </a:lnTo>
                  <a:lnTo>
                    <a:pt x="106" y="90"/>
                  </a:lnTo>
                  <a:lnTo>
                    <a:pt x="107" y="87"/>
                  </a:lnTo>
                  <a:lnTo>
                    <a:pt x="108" y="83"/>
                  </a:lnTo>
                  <a:lnTo>
                    <a:pt x="108" y="79"/>
                  </a:lnTo>
                  <a:lnTo>
                    <a:pt x="107" y="69"/>
                  </a:lnTo>
                  <a:lnTo>
                    <a:pt x="101" y="59"/>
                  </a:lnTo>
                  <a:lnTo>
                    <a:pt x="91" y="53"/>
                  </a:lnTo>
                  <a:lnTo>
                    <a:pt x="80" y="51"/>
                  </a:lnTo>
                  <a:close/>
                  <a:moveTo>
                    <a:pt x="74" y="0"/>
                  </a:moveTo>
                  <a:lnTo>
                    <a:pt x="85" y="0"/>
                  </a:lnTo>
                  <a:lnTo>
                    <a:pt x="89" y="1"/>
                  </a:lnTo>
                  <a:lnTo>
                    <a:pt x="91" y="4"/>
                  </a:lnTo>
                  <a:lnTo>
                    <a:pt x="93" y="7"/>
                  </a:lnTo>
                  <a:lnTo>
                    <a:pt x="93" y="7"/>
                  </a:lnTo>
                  <a:lnTo>
                    <a:pt x="93" y="11"/>
                  </a:lnTo>
                  <a:lnTo>
                    <a:pt x="95" y="14"/>
                  </a:lnTo>
                  <a:lnTo>
                    <a:pt x="99" y="17"/>
                  </a:lnTo>
                  <a:lnTo>
                    <a:pt x="111" y="22"/>
                  </a:lnTo>
                  <a:lnTo>
                    <a:pt x="114" y="22"/>
                  </a:lnTo>
                  <a:lnTo>
                    <a:pt x="115" y="23"/>
                  </a:lnTo>
                  <a:lnTo>
                    <a:pt x="119" y="22"/>
                  </a:lnTo>
                  <a:lnTo>
                    <a:pt x="123" y="21"/>
                  </a:lnTo>
                  <a:lnTo>
                    <a:pt x="123" y="19"/>
                  </a:lnTo>
                  <a:lnTo>
                    <a:pt x="125" y="18"/>
                  </a:lnTo>
                  <a:lnTo>
                    <a:pt x="128" y="17"/>
                  </a:lnTo>
                  <a:lnTo>
                    <a:pt x="131" y="18"/>
                  </a:lnTo>
                  <a:lnTo>
                    <a:pt x="133" y="19"/>
                  </a:lnTo>
                  <a:lnTo>
                    <a:pt x="141" y="27"/>
                  </a:lnTo>
                  <a:lnTo>
                    <a:pt x="142" y="30"/>
                  </a:lnTo>
                  <a:lnTo>
                    <a:pt x="144" y="32"/>
                  </a:lnTo>
                  <a:lnTo>
                    <a:pt x="142" y="35"/>
                  </a:lnTo>
                  <a:lnTo>
                    <a:pt x="141" y="36"/>
                  </a:lnTo>
                  <a:lnTo>
                    <a:pt x="140" y="38"/>
                  </a:lnTo>
                  <a:lnTo>
                    <a:pt x="138" y="40"/>
                  </a:lnTo>
                  <a:lnTo>
                    <a:pt x="137" y="43"/>
                  </a:lnTo>
                  <a:lnTo>
                    <a:pt x="137" y="47"/>
                  </a:lnTo>
                  <a:lnTo>
                    <a:pt x="138" y="49"/>
                  </a:lnTo>
                  <a:lnTo>
                    <a:pt x="144" y="61"/>
                  </a:lnTo>
                  <a:lnTo>
                    <a:pt x="145" y="65"/>
                  </a:lnTo>
                  <a:lnTo>
                    <a:pt x="148" y="66"/>
                  </a:lnTo>
                  <a:lnTo>
                    <a:pt x="152" y="68"/>
                  </a:lnTo>
                  <a:lnTo>
                    <a:pt x="153" y="68"/>
                  </a:lnTo>
                  <a:lnTo>
                    <a:pt x="155" y="69"/>
                  </a:lnTo>
                  <a:lnTo>
                    <a:pt x="158" y="72"/>
                  </a:lnTo>
                  <a:lnTo>
                    <a:pt x="159" y="74"/>
                  </a:lnTo>
                  <a:lnTo>
                    <a:pt x="159" y="86"/>
                  </a:lnTo>
                  <a:lnTo>
                    <a:pt x="158" y="90"/>
                  </a:lnTo>
                  <a:lnTo>
                    <a:pt x="155" y="93"/>
                  </a:lnTo>
                  <a:lnTo>
                    <a:pt x="153" y="93"/>
                  </a:lnTo>
                  <a:lnTo>
                    <a:pt x="152" y="93"/>
                  </a:lnTo>
                  <a:lnTo>
                    <a:pt x="148" y="94"/>
                  </a:lnTo>
                  <a:lnTo>
                    <a:pt x="145" y="96"/>
                  </a:lnTo>
                  <a:lnTo>
                    <a:pt x="142" y="99"/>
                  </a:lnTo>
                  <a:lnTo>
                    <a:pt x="137" y="112"/>
                  </a:lnTo>
                  <a:lnTo>
                    <a:pt x="136" y="115"/>
                  </a:lnTo>
                  <a:lnTo>
                    <a:pt x="136" y="117"/>
                  </a:lnTo>
                  <a:lnTo>
                    <a:pt x="137" y="120"/>
                  </a:lnTo>
                  <a:lnTo>
                    <a:pt x="138" y="123"/>
                  </a:lnTo>
                  <a:lnTo>
                    <a:pt x="140" y="125"/>
                  </a:lnTo>
                  <a:lnTo>
                    <a:pt x="140" y="128"/>
                  </a:lnTo>
                  <a:lnTo>
                    <a:pt x="140" y="131"/>
                  </a:lnTo>
                  <a:lnTo>
                    <a:pt x="138" y="132"/>
                  </a:lnTo>
                  <a:lnTo>
                    <a:pt x="131" y="141"/>
                  </a:lnTo>
                  <a:lnTo>
                    <a:pt x="128" y="142"/>
                  </a:lnTo>
                  <a:lnTo>
                    <a:pt x="125" y="142"/>
                  </a:lnTo>
                  <a:lnTo>
                    <a:pt x="123" y="142"/>
                  </a:lnTo>
                  <a:lnTo>
                    <a:pt x="120" y="141"/>
                  </a:lnTo>
                  <a:lnTo>
                    <a:pt x="118" y="138"/>
                  </a:lnTo>
                  <a:lnTo>
                    <a:pt x="114" y="138"/>
                  </a:lnTo>
                  <a:lnTo>
                    <a:pt x="111" y="138"/>
                  </a:lnTo>
                  <a:lnTo>
                    <a:pt x="110" y="138"/>
                  </a:lnTo>
                  <a:lnTo>
                    <a:pt x="97" y="144"/>
                  </a:lnTo>
                  <a:lnTo>
                    <a:pt x="94" y="145"/>
                  </a:lnTo>
                  <a:lnTo>
                    <a:pt x="91" y="149"/>
                  </a:lnTo>
                  <a:lnTo>
                    <a:pt x="90" y="153"/>
                  </a:lnTo>
                  <a:lnTo>
                    <a:pt x="90" y="155"/>
                  </a:lnTo>
                  <a:lnTo>
                    <a:pt x="87" y="158"/>
                  </a:lnTo>
                  <a:lnTo>
                    <a:pt x="83" y="159"/>
                  </a:lnTo>
                  <a:lnTo>
                    <a:pt x="72" y="159"/>
                  </a:lnTo>
                  <a:lnTo>
                    <a:pt x="69" y="158"/>
                  </a:lnTo>
                  <a:lnTo>
                    <a:pt x="66" y="155"/>
                  </a:lnTo>
                  <a:lnTo>
                    <a:pt x="65" y="151"/>
                  </a:lnTo>
                  <a:lnTo>
                    <a:pt x="65" y="151"/>
                  </a:lnTo>
                  <a:lnTo>
                    <a:pt x="64" y="148"/>
                  </a:lnTo>
                  <a:lnTo>
                    <a:pt x="63" y="145"/>
                  </a:lnTo>
                  <a:lnTo>
                    <a:pt x="59" y="142"/>
                  </a:lnTo>
                  <a:lnTo>
                    <a:pt x="47" y="137"/>
                  </a:lnTo>
                  <a:lnTo>
                    <a:pt x="44" y="137"/>
                  </a:lnTo>
                  <a:lnTo>
                    <a:pt x="43" y="136"/>
                  </a:lnTo>
                  <a:lnTo>
                    <a:pt x="39" y="137"/>
                  </a:lnTo>
                  <a:lnTo>
                    <a:pt x="36" y="138"/>
                  </a:lnTo>
                  <a:lnTo>
                    <a:pt x="35" y="140"/>
                  </a:lnTo>
                  <a:lnTo>
                    <a:pt x="34" y="141"/>
                  </a:lnTo>
                  <a:lnTo>
                    <a:pt x="31" y="141"/>
                  </a:lnTo>
                  <a:lnTo>
                    <a:pt x="29" y="141"/>
                  </a:lnTo>
                  <a:lnTo>
                    <a:pt x="26" y="140"/>
                  </a:lnTo>
                  <a:lnTo>
                    <a:pt x="18" y="132"/>
                  </a:lnTo>
                  <a:lnTo>
                    <a:pt x="17" y="129"/>
                  </a:lnTo>
                  <a:lnTo>
                    <a:pt x="15" y="127"/>
                  </a:lnTo>
                  <a:lnTo>
                    <a:pt x="17" y="124"/>
                  </a:lnTo>
                  <a:lnTo>
                    <a:pt x="18" y="121"/>
                  </a:lnTo>
                  <a:lnTo>
                    <a:pt x="18" y="121"/>
                  </a:lnTo>
                  <a:lnTo>
                    <a:pt x="21" y="119"/>
                  </a:lnTo>
                  <a:lnTo>
                    <a:pt x="21" y="115"/>
                  </a:lnTo>
                  <a:lnTo>
                    <a:pt x="21" y="112"/>
                  </a:lnTo>
                  <a:lnTo>
                    <a:pt x="21" y="110"/>
                  </a:lnTo>
                  <a:lnTo>
                    <a:pt x="15" y="98"/>
                  </a:lnTo>
                  <a:lnTo>
                    <a:pt x="14" y="95"/>
                  </a:lnTo>
                  <a:lnTo>
                    <a:pt x="10" y="93"/>
                  </a:lnTo>
                  <a:lnTo>
                    <a:pt x="8" y="91"/>
                  </a:lnTo>
                  <a:lnTo>
                    <a:pt x="6" y="91"/>
                  </a:lnTo>
                  <a:lnTo>
                    <a:pt x="2" y="90"/>
                  </a:lnTo>
                  <a:lnTo>
                    <a:pt x="0" y="87"/>
                  </a:lnTo>
                  <a:lnTo>
                    <a:pt x="0" y="85"/>
                  </a:lnTo>
                  <a:lnTo>
                    <a:pt x="0" y="73"/>
                  </a:lnTo>
                  <a:lnTo>
                    <a:pt x="0" y="70"/>
                  </a:lnTo>
                  <a:lnTo>
                    <a:pt x="2" y="68"/>
                  </a:lnTo>
                  <a:lnTo>
                    <a:pt x="6" y="66"/>
                  </a:lnTo>
                  <a:lnTo>
                    <a:pt x="8" y="66"/>
                  </a:lnTo>
                  <a:lnTo>
                    <a:pt x="11" y="65"/>
                  </a:lnTo>
                  <a:lnTo>
                    <a:pt x="14" y="62"/>
                  </a:lnTo>
                  <a:lnTo>
                    <a:pt x="17" y="60"/>
                  </a:lnTo>
                  <a:lnTo>
                    <a:pt x="21" y="48"/>
                  </a:lnTo>
                  <a:lnTo>
                    <a:pt x="22" y="45"/>
                  </a:lnTo>
                  <a:lnTo>
                    <a:pt x="22" y="43"/>
                  </a:lnTo>
                  <a:lnTo>
                    <a:pt x="21" y="39"/>
                  </a:lnTo>
                  <a:lnTo>
                    <a:pt x="19" y="38"/>
                  </a:lnTo>
                  <a:lnTo>
                    <a:pt x="19" y="36"/>
                  </a:lnTo>
                  <a:lnTo>
                    <a:pt x="18" y="35"/>
                  </a:lnTo>
                  <a:lnTo>
                    <a:pt x="17" y="32"/>
                  </a:lnTo>
                  <a:lnTo>
                    <a:pt x="18" y="30"/>
                  </a:lnTo>
                  <a:lnTo>
                    <a:pt x="19" y="27"/>
                  </a:lnTo>
                  <a:lnTo>
                    <a:pt x="27" y="19"/>
                  </a:lnTo>
                  <a:lnTo>
                    <a:pt x="30" y="18"/>
                  </a:lnTo>
                  <a:lnTo>
                    <a:pt x="32" y="17"/>
                  </a:lnTo>
                  <a:lnTo>
                    <a:pt x="35" y="18"/>
                  </a:lnTo>
                  <a:lnTo>
                    <a:pt x="36" y="19"/>
                  </a:lnTo>
                  <a:lnTo>
                    <a:pt x="38" y="19"/>
                  </a:lnTo>
                  <a:lnTo>
                    <a:pt x="40" y="22"/>
                  </a:lnTo>
                  <a:lnTo>
                    <a:pt x="44" y="22"/>
                  </a:lnTo>
                  <a:lnTo>
                    <a:pt x="47" y="22"/>
                  </a:lnTo>
                  <a:lnTo>
                    <a:pt x="48" y="21"/>
                  </a:lnTo>
                  <a:lnTo>
                    <a:pt x="60" y="17"/>
                  </a:lnTo>
                  <a:lnTo>
                    <a:pt x="64" y="14"/>
                  </a:lnTo>
                  <a:lnTo>
                    <a:pt x="66" y="11"/>
                  </a:lnTo>
                  <a:lnTo>
                    <a:pt x="66" y="7"/>
                  </a:lnTo>
                  <a:lnTo>
                    <a:pt x="66" y="7"/>
                  </a:lnTo>
                  <a:lnTo>
                    <a:pt x="68" y="4"/>
                  </a:lnTo>
                  <a:lnTo>
                    <a:pt x="70" y="1"/>
                  </a:lnTo>
                  <a:lnTo>
                    <a:pt x="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Freeform 15"/>
            <p:cNvSpPr>
              <a:spLocks noEditPoints="1"/>
            </p:cNvSpPr>
            <p:nvPr/>
          </p:nvSpPr>
          <p:spPr bwMode="auto">
            <a:xfrm>
              <a:off x="7885078" y="964676"/>
              <a:ext cx="212343" cy="212343"/>
            </a:xfrm>
            <a:custGeom>
              <a:avLst/>
              <a:gdLst>
                <a:gd name="T0" fmla="*/ 59 w 160"/>
                <a:gd name="T1" fmla="*/ 59 h 160"/>
                <a:gd name="T2" fmla="*/ 54 w 160"/>
                <a:gd name="T3" fmla="*/ 91 h 160"/>
                <a:gd name="T4" fmla="*/ 80 w 160"/>
                <a:gd name="T5" fmla="*/ 108 h 160"/>
                <a:gd name="T6" fmla="*/ 90 w 160"/>
                <a:gd name="T7" fmla="*/ 107 h 160"/>
                <a:gd name="T8" fmla="*/ 95 w 160"/>
                <a:gd name="T9" fmla="*/ 103 h 160"/>
                <a:gd name="T10" fmla="*/ 101 w 160"/>
                <a:gd name="T11" fmla="*/ 99 h 160"/>
                <a:gd name="T12" fmla="*/ 103 w 160"/>
                <a:gd name="T13" fmla="*/ 98 h 160"/>
                <a:gd name="T14" fmla="*/ 106 w 160"/>
                <a:gd name="T15" fmla="*/ 93 h 160"/>
                <a:gd name="T16" fmla="*/ 109 w 160"/>
                <a:gd name="T17" fmla="*/ 84 h 160"/>
                <a:gd name="T18" fmla="*/ 101 w 160"/>
                <a:gd name="T19" fmla="*/ 59 h 160"/>
                <a:gd name="T20" fmla="*/ 75 w 160"/>
                <a:gd name="T21" fmla="*/ 0 h 160"/>
                <a:gd name="T22" fmla="*/ 92 w 160"/>
                <a:gd name="T23" fmla="*/ 4 h 160"/>
                <a:gd name="T24" fmla="*/ 93 w 160"/>
                <a:gd name="T25" fmla="*/ 12 h 160"/>
                <a:gd name="T26" fmla="*/ 111 w 160"/>
                <a:gd name="T27" fmla="*/ 22 h 160"/>
                <a:gd name="T28" fmla="*/ 120 w 160"/>
                <a:gd name="T29" fmla="*/ 22 h 160"/>
                <a:gd name="T30" fmla="*/ 126 w 160"/>
                <a:gd name="T31" fmla="*/ 17 h 160"/>
                <a:gd name="T32" fmla="*/ 133 w 160"/>
                <a:gd name="T33" fmla="*/ 19 h 160"/>
                <a:gd name="T34" fmla="*/ 144 w 160"/>
                <a:gd name="T35" fmla="*/ 31 h 160"/>
                <a:gd name="T36" fmla="*/ 140 w 160"/>
                <a:gd name="T37" fmla="*/ 38 h 160"/>
                <a:gd name="T38" fmla="*/ 137 w 160"/>
                <a:gd name="T39" fmla="*/ 46 h 160"/>
                <a:gd name="T40" fmla="*/ 145 w 160"/>
                <a:gd name="T41" fmla="*/ 64 h 160"/>
                <a:gd name="T42" fmla="*/ 153 w 160"/>
                <a:gd name="T43" fmla="*/ 68 h 160"/>
                <a:gd name="T44" fmla="*/ 160 w 160"/>
                <a:gd name="T45" fmla="*/ 74 h 160"/>
                <a:gd name="T46" fmla="*/ 157 w 160"/>
                <a:gd name="T47" fmla="*/ 91 h 160"/>
                <a:gd name="T48" fmla="*/ 149 w 160"/>
                <a:gd name="T49" fmla="*/ 94 h 160"/>
                <a:gd name="T50" fmla="*/ 137 w 160"/>
                <a:gd name="T51" fmla="*/ 112 h 160"/>
                <a:gd name="T52" fmla="*/ 137 w 160"/>
                <a:gd name="T53" fmla="*/ 120 h 160"/>
                <a:gd name="T54" fmla="*/ 141 w 160"/>
                <a:gd name="T55" fmla="*/ 128 h 160"/>
                <a:gd name="T56" fmla="*/ 131 w 160"/>
                <a:gd name="T57" fmla="*/ 140 h 160"/>
                <a:gd name="T58" fmla="*/ 123 w 160"/>
                <a:gd name="T59" fmla="*/ 143 h 160"/>
                <a:gd name="T60" fmla="*/ 114 w 160"/>
                <a:gd name="T61" fmla="*/ 137 h 160"/>
                <a:gd name="T62" fmla="*/ 98 w 160"/>
                <a:gd name="T63" fmla="*/ 144 h 160"/>
                <a:gd name="T64" fmla="*/ 92 w 160"/>
                <a:gd name="T65" fmla="*/ 152 h 160"/>
                <a:gd name="T66" fmla="*/ 84 w 160"/>
                <a:gd name="T67" fmla="*/ 160 h 160"/>
                <a:gd name="T68" fmla="*/ 67 w 160"/>
                <a:gd name="T69" fmla="*/ 156 h 160"/>
                <a:gd name="T70" fmla="*/ 65 w 160"/>
                <a:gd name="T71" fmla="*/ 148 h 160"/>
                <a:gd name="T72" fmla="*/ 47 w 160"/>
                <a:gd name="T73" fmla="*/ 137 h 160"/>
                <a:gd name="T74" fmla="*/ 39 w 160"/>
                <a:gd name="T75" fmla="*/ 137 h 160"/>
                <a:gd name="T76" fmla="*/ 34 w 160"/>
                <a:gd name="T77" fmla="*/ 141 h 160"/>
                <a:gd name="T78" fmla="*/ 26 w 160"/>
                <a:gd name="T79" fmla="*/ 139 h 160"/>
                <a:gd name="T80" fmla="*/ 17 w 160"/>
                <a:gd name="T81" fmla="*/ 127 h 160"/>
                <a:gd name="T82" fmla="*/ 20 w 160"/>
                <a:gd name="T83" fmla="*/ 120 h 160"/>
                <a:gd name="T84" fmla="*/ 22 w 160"/>
                <a:gd name="T85" fmla="*/ 112 h 160"/>
                <a:gd name="T86" fmla="*/ 14 w 160"/>
                <a:gd name="T87" fmla="*/ 94 h 160"/>
                <a:gd name="T88" fmla="*/ 6 w 160"/>
                <a:gd name="T89" fmla="*/ 91 h 160"/>
                <a:gd name="T90" fmla="*/ 0 w 160"/>
                <a:gd name="T91" fmla="*/ 85 h 160"/>
                <a:gd name="T92" fmla="*/ 4 w 160"/>
                <a:gd name="T93" fmla="*/ 67 h 160"/>
                <a:gd name="T94" fmla="*/ 12 w 160"/>
                <a:gd name="T95" fmla="*/ 65 h 160"/>
                <a:gd name="T96" fmla="*/ 22 w 160"/>
                <a:gd name="T97" fmla="*/ 48 h 160"/>
                <a:gd name="T98" fmla="*/ 22 w 160"/>
                <a:gd name="T99" fmla="*/ 39 h 160"/>
                <a:gd name="T100" fmla="*/ 18 w 160"/>
                <a:gd name="T101" fmla="*/ 34 h 160"/>
                <a:gd name="T102" fmla="*/ 20 w 160"/>
                <a:gd name="T103" fmla="*/ 27 h 160"/>
                <a:gd name="T104" fmla="*/ 33 w 160"/>
                <a:gd name="T105" fmla="*/ 17 h 160"/>
                <a:gd name="T106" fmla="*/ 38 w 160"/>
                <a:gd name="T107" fmla="*/ 19 h 160"/>
                <a:gd name="T108" fmla="*/ 47 w 160"/>
                <a:gd name="T109" fmla="*/ 22 h 160"/>
                <a:gd name="T110" fmla="*/ 64 w 160"/>
                <a:gd name="T111" fmla="*/ 14 h 160"/>
                <a:gd name="T112" fmla="*/ 68 w 160"/>
                <a:gd name="T113" fmla="*/ 8 h 160"/>
                <a:gd name="T114" fmla="*/ 75 w 160"/>
                <a:gd name="T11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0">
                  <a:moveTo>
                    <a:pt x="80" y="51"/>
                  </a:moveTo>
                  <a:lnTo>
                    <a:pt x="69" y="52"/>
                  </a:lnTo>
                  <a:lnTo>
                    <a:pt x="59" y="59"/>
                  </a:lnTo>
                  <a:lnTo>
                    <a:pt x="54" y="68"/>
                  </a:lnTo>
                  <a:lnTo>
                    <a:pt x="51" y="80"/>
                  </a:lnTo>
                  <a:lnTo>
                    <a:pt x="54" y="91"/>
                  </a:lnTo>
                  <a:lnTo>
                    <a:pt x="59" y="101"/>
                  </a:lnTo>
                  <a:lnTo>
                    <a:pt x="69" y="107"/>
                  </a:lnTo>
                  <a:lnTo>
                    <a:pt x="80" y="108"/>
                  </a:lnTo>
                  <a:lnTo>
                    <a:pt x="84" y="108"/>
                  </a:lnTo>
                  <a:lnTo>
                    <a:pt x="88" y="107"/>
                  </a:lnTo>
                  <a:lnTo>
                    <a:pt x="90" y="107"/>
                  </a:lnTo>
                  <a:lnTo>
                    <a:pt x="92" y="106"/>
                  </a:lnTo>
                  <a:lnTo>
                    <a:pt x="93" y="106"/>
                  </a:lnTo>
                  <a:lnTo>
                    <a:pt x="95" y="103"/>
                  </a:lnTo>
                  <a:lnTo>
                    <a:pt x="98" y="102"/>
                  </a:lnTo>
                  <a:lnTo>
                    <a:pt x="99" y="101"/>
                  </a:lnTo>
                  <a:lnTo>
                    <a:pt x="101" y="99"/>
                  </a:lnTo>
                  <a:lnTo>
                    <a:pt x="102" y="98"/>
                  </a:lnTo>
                  <a:lnTo>
                    <a:pt x="102" y="98"/>
                  </a:lnTo>
                  <a:lnTo>
                    <a:pt x="103" y="98"/>
                  </a:lnTo>
                  <a:lnTo>
                    <a:pt x="105" y="95"/>
                  </a:lnTo>
                  <a:lnTo>
                    <a:pt x="106" y="93"/>
                  </a:lnTo>
                  <a:lnTo>
                    <a:pt x="106" y="93"/>
                  </a:lnTo>
                  <a:lnTo>
                    <a:pt x="107" y="90"/>
                  </a:lnTo>
                  <a:lnTo>
                    <a:pt x="109" y="88"/>
                  </a:lnTo>
                  <a:lnTo>
                    <a:pt x="109" y="84"/>
                  </a:lnTo>
                  <a:lnTo>
                    <a:pt x="110" y="80"/>
                  </a:lnTo>
                  <a:lnTo>
                    <a:pt x="107" y="68"/>
                  </a:lnTo>
                  <a:lnTo>
                    <a:pt x="101" y="59"/>
                  </a:lnTo>
                  <a:lnTo>
                    <a:pt x="92" y="52"/>
                  </a:lnTo>
                  <a:lnTo>
                    <a:pt x="80" y="51"/>
                  </a:lnTo>
                  <a:close/>
                  <a:moveTo>
                    <a:pt x="75" y="0"/>
                  </a:moveTo>
                  <a:lnTo>
                    <a:pt x="85" y="0"/>
                  </a:lnTo>
                  <a:lnTo>
                    <a:pt x="89" y="1"/>
                  </a:lnTo>
                  <a:lnTo>
                    <a:pt x="92" y="4"/>
                  </a:lnTo>
                  <a:lnTo>
                    <a:pt x="93" y="8"/>
                  </a:lnTo>
                  <a:lnTo>
                    <a:pt x="93" y="8"/>
                  </a:lnTo>
                  <a:lnTo>
                    <a:pt x="93" y="12"/>
                  </a:lnTo>
                  <a:lnTo>
                    <a:pt x="95" y="14"/>
                  </a:lnTo>
                  <a:lnTo>
                    <a:pt x="99" y="17"/>
                  </a:lnTo>
                  <a:lnTo>
                    <a:pt x="111" y="22"/>
                  </a:lnTo>
                  <a:lnTo>
                    <a:pt x="114" y="22"/>
                  </a:lnTo>
                  <a:lnTo>
                    <a:pt x="116" y="22"/>
                  </a:lnTo>
                  <a:lnTo>
                    <a:pt x="120" y="22"/>
                  </a:lnTo>
                  <a:lnTo>
                    <a:pt x="123" y="19"/>
                  </a:lnTo>
                  <a:lnTo>
                    <a:pt x="124" y="19"/>
                  </a:lnTo>
                  <a:lnTo>
                    <a:pt x="126" y="17"/>
                  </a:lnTo>
                  <a:lnTo>
                    <a:pt x="128" y="17"/>
                  </a:lnTo>
                  <a:lnTo>
                    <a:pt x="131" y="17"/>
                  </a:lnTo>
                  <a:lnTo>
                    <a:pt x="133" y="19"/>
                  </a:lnTo>
                  <a:lnTo>
                    <a:pt x="141" y="27"/>
                  </a:lnTo>
                  <a:lnTo>
                    <a:pt x="143" y="29"/>
                  </a:lnTo>
                  <a:lnTo>
                    <a:pt x="144" y="31"/>
                  </a:lnTo>
                  <a:lnTo>
                    <a:pt x="143" y="34"/>
                  </a:lnTo>
                  <a:lnTo>
                    <a:pt x="141" y="36"/>
                  </a:lnTo>
                  <a:lnTo>
                    <a:pt x="140" y="38"/>
                  </a:lnTo>
                  <a:lnTo>
                    <a:pt x="139" y="40"/>
                  </a:lnTo>
                  <a:lnTo>
                    <a:pt x="137" y="43"/>
                  </a:lnTo>
                  <a:lnTo>
                    <a:pt x="137" y="46"/>
                  </a:lnTo>
                  <a:lnTo>
                    <a:pt x="139" y="48"/>
                  </a:lnTo>
                  <a:lnTo>
                    <a:pt x="144" y="61"/>
                  </a:lnTo>
                  <a:lnTo>
                    <a:pt x="145" y="64"/>
                  </a:lnTo>
                  <a:lnTo>
                    <a:pt x="149" y="67"/>
                  </a:lnTo>
                  <a:lnTo>
                    <a:pt x="153" y="68"/>
                  </a:lnTo>
                  <a:lnTo>
                    <a:pt x="153" y="68"/>
                  </a:lnTo>
                  <a:lnTo>
                    <a:pt x="157" y="69"/>
                  </a:lnTo>
                  <a:lnTo>
                    <a:pt x="158" y="72"/>
                  </a:lnTo>
                  <a:lnTo>
                    <a:pt x="160" y="74"/>
                  </a:lnTo>
                  <a:lnTo>
                    <a:pt x="160" y="86"/>
                  </a:lnTo>
                  <a:lnTo>
                    <a:pt x="158" y="90"/>
                  </a:lnTo>
                  <a:lnTo>
                    <a:pt x="157" y="91"/>
                  </a:lnTo>
                  <a:lnTo>
                    <a:pt x="153" y="93"/>
                  </a:lnTo>
                  <a:lnTo>
                    <a:pt x="152" y="93"/>
                  </a:lnTo>
                  <a:lnTo>
                    <a:pt x="149" y="94"/>
                  </a:lnTo>
                  <a:lnTo>
                    <a:pt x="145" y="97"/>
                  </a:lnTo>
                  <a:lnTo>
                    <a:pt x="143" y="99"/>
                  </a:lnTo>
                  <a:lnTo>
                    <a:pt x="137" y="112"/>
                  </a:lnTo>
                  <a:lnTo>
                    <a:pt x="137" y="115"/>
                  </a:lnTo>
                  <a:lnTo>
                    <a:pt x="137" y="118"/>
                  </a:lnTo>
                  <a:lnTo>
                    <a:pt x="137" y="120"/>
                  </a:lnTo>
                  <a:lnTo>
                    <a:pt x="139" y="123"/>
                  </a:lnTo>
                  <a:lnTo>
                    <a:pt x="140" y="126"/>
                  </a:lnTo>
                  <a:lnTo>
                    <a:pt x="141" y="128"/>
                  </a:lnTo>
                  <a:lnTo>
                    <a:pt x="140" y="131"/>
                  </a:lnTo>
                  <a:lnTo>
                    <a:pt x="139" y="132"/>
                  </a:lnTo>
                  <a:lnTo>
                    <a:pt x="131" y="140"/>
                  </a:lnTo>
                  <a:lnTo>
                    <a:pt x="128" y="141"/>
                  </a:lnTo>
                  <a:lnTo>
                    <a:pt x="126" y="143"/>
                  </a:lnTo>
                  <a:lnTo>
                    <a:pt x="123" y="143"/>
                  </a:lnTo>
                  <a:lnTo>
                    <a:pt x="122" y="140"/>
                  </a:lnTo>
                  <a:lnTo>
                    <a:pt x="118" y="139"/>
                  </a:lnTo>
                  <a:lnTo>
                    <a:pt x="114" y="137"/>
                  </a:lnTo>
                  <a:lnTo>
                    <a:pt x="113" y="139"/>
                  </a:lnTo>
                  <a:lnTo>
                    <a:pt x="110" y="139"/>
                  </a:lnTo>
                  <a:lnTo>
                    <a:pt x="98" y="144"/>
                  </a:lnTo>
                  <a:lnTo>
                    <a:pt x="94" y="145"/>
                  </a:lnTo>
                  <a:lnTo>
                    <a:pt x="92" y="149"/>
                  </a:lnTo>
                  <a:lnTo>
                    <a:pt x="92" y="152"/>
                  </a:lnTo>
                  <a:lnTo>
                    <a:pt x="90" y="156"/>
                  </a:lnTo>
                  <a:lnTo>
                    <a:pt x="88" y="158"/>
                  </a:lnTo>
                  <a:lnTo>
                    <a:pt x="84" y="160"/>
                  </a:lnTo>
                  <a:lnTo>
                    <a:pt x="73" y="160"/>
                  </a:lnTo>
                  <a:lnTo>
                    <a:pt x="69" y="158"/>
                  </a:lnTo>
                  <a:lnTo>
                    <a:pt x="67" y="156"/>
                  </a:lnTo>
                  <a:lnTo>
                    <a:pt x="65" y="152"/>
                  </a:lnTo>
                  <a:lnTo>
                    <a:pt x="65" y="152"/>
                  </a:lnTo>
                  <a:lnTo>
                    <a:pt x="65" y="148"/>
                  </a:lnTo>
                  <a:lnTo>
                    <a:pt x="63" y="145"/>
                  </a:lnTo>
                  <a:lnTo>
                    <a:pt x="59" y="143"/>
                  </a:lnTo>
                  <a:lnTo>
                    <a:pt x="47" y="137"/>
                  </a:lnTo>
                  <a:lnTo>
                    <a:pt x="46" y="136"/>
                  </a:lnTo>
                  <a:lnTo>
                    <a:pt x="43" y="136"/>
                  </a:lnTo>
                  <a:lnTo>
                    <a:pt x="39" y="137"/>
                  </a:lnTo>
                  <a:lnTo>
                    <a:pt x="37" y="139"/>
                  </a:lnTo>
                  <a:lnTo>
                    <a:pt x="37" y="139"/>
                  </a:lnTo>
                  <a:lnTo>
                    <a:pt x="34" y="141"/>
                  </a:lnTo>
                  <a:lnTo>
                    <a:pt x="31" y="141"/>
                  </a:lnTo>
                  <a:lnTo>
                    <a:pt x="29" y="141"/>
                  </a:lnTo>
                  <a:lnTo>
                    <a:pt x="26" y="139"/>
                  </a:lnTo>
                  <a:lnTo>
                    <a:pt x="18" y="131"/>
                  </a:lnTo>
                  <a:lnTo>
                    <a:pt x="17" y="129"/>
                  </a:lnTo>
                  <a:lnTo>
                    <a:pt x="17" y="127"/>
                  </a:lnTo>
                  <a:lnTo>
                    <a:pt x="17" y="124"/>
                  </a:lnTo>
                  <a:lnTo>
                    <a:pt x="18" y="122"/>
                  </a:lnTo>
                  <a:lnTo>
                    <a:pt x="20" y="120"/>
                  </a:lnTo>
                  <a:lnTo>
                    <a:pt x="21" y="118"/>
                  </a:lnTo>
                  <a:lnTo>
                    <a:pt x="22" y="115"/>
                  </a:lnTo>
                  <a:lnTo>
                    <a:pt x="22" y="112"/>
                  </a:lnTo>
                  <a:lnTo>
                    <a:pt x="21" y="110"/>
                  </a:lnTo>
                  <a:lnTo>
                    <a:pt x="17" y="98"/>
                  </a:lnTo>
                  <a:lnTo>
                    <a:pt x="14" y="94"/>
                  </a:lnTo>
                  <a:lnTo>
                    <a:pt x="12" y="93"/>
                  </a:lnTo>
                  <a:lnTo>
                    <a:pt x="8" y="91"/>
                  </a:lnTo>
                  <a:lnTo>
                    <a:pt x="6" y="91"/>
                  </a:lnTo>
                  <a:lnTo>
                    <a:pt x="4" y="90"/>
                  </a:lnTo>
                  <a:lnTo>
                    <a:pt x="1" y="88"/>
                  </a:lnTo>
                  <a:lnTo>
                    <a:pt x="0" y="85"/>
                  </a:lnTo>
                  <a:lnTo>
                    <a:pt x="0" y="73"/>
                  </a:lnTo>
                  <a:lnTo>
                    <a:pt x="1" y="69"/>
                  </a:lnTo>
                  <a:lnTo>
                    <a:pt x="4" y="67"/>
                  </a:lnTo>
                  <a:lnTo>
                    <a:pt x="6" y="67"/>
                  </a:lnTo>
                  <a:lnTo>
                    <a:pt x="8" y="67"/>
                  </a:lnTo>
                  <a:lnTo>
                    <a:pt x="12" y="65"/>
                  </a:lnTo>
                  <a:lnTo>
                    <a:pt x="14" y="63"/>
                  </a:lnTo>
                  <a:lnTo>
                    <a:pt x="17" y="60"/>
                  </a:lnTo>
                  <a:lnTo>
                    <a:pt x="22" y="48"/>
                  </a:lnTo>
                  <a:lnTo>
                    <a:pt x="22" y="46"/>
                  </a:lnTo>
                  <a:lnTo>
                    <a:pt x="22" y="42"/>
                  </a:lnTo>
                  <a:lnTo>
                    <a:pt x="22" y="39"/>
                  </a:lnTo>
                  <a:lnTo>
                    <a:pt x="20" y="36"/>
                  </a:lnTo>
                  <a:lnTo>
                    <a:pt x="20" y="36"/>
                  </a:lnTo>
                  <a:lnTo>
                    <a:pt x="18" y="34"/>
                  </a:lnTo>
                  <a:lnTo>
                    <a:pt x="18" y="31"/>
                  </a:lnTo>
                  <a:lnTo>
                    <a:pt x="18" y="29"/>
                  </a:lnTo>
                  <a:lnTo>
                    <a:pt x="20" y="27"/>
                  </a:lnTo>
                  <a:lnTo>
                    <a:pt x="27" y="19"/>
                  </a:lnTo>
                  <a:lnTo>
                    <a:pt x="30" y="17"/>
                  </a:lnTo>
                  <a:lnTo>
                    <a:pt x="33" y="17"/>
                  </a:lnTo>
                  <a:lnTo>
                    <a:pt x="35" y="17"/>
                  </a:lnTo>
                  <a:lnTo>
                    <a:pt x="38" y="19"/>
                  </a:lnTo>
                  <a:lnTo>
                    <a:pt x="38" y="19"/>
                  </a:lnTo>
                  <a:lnTo>
                    <a:pt x="41" y="21"/>
                  </a:lnTo>
                  <a:lnTo>
                    <a:pt x="44" y="22"/>
                  </a:lnTo>
                  <a:lnTo>
                    <a:pt x="47" y="22"/>
                  </a:lnTo>
                  <a:lnTo>
                    <a:pt x="50" y="21"/>
                  </a:lnTo>
                  <a:lnTo>
                    <a:pt x="61" y="17"/>
                  </a:lnTo>
                  <a:lnTo>
                    <a:pt x="64" y="14"/>
                  </a:lnTo>
                  <a:lnTo>
                    <a:pt x="67" y="12"/>
                  </a:lnTo>
                  <a:lnTo>
                    <a:pt x="68" y="8"/>
                  </a:lnTo>
                  <a:lnTo>
                    <a:pt x="68" y="8"/>
                  </a:lnTo>
                  <a:lnTo>
                    <a:pt x="68" y="4"/>
                  </a:lnTo>
                  <a:lnTo>
                    <a:pt x="71" y="1"/>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16"/>
            <p:cNvSpPr>
              <a:spLocks noEditPoints="1"/>
            </p:cNvSpPr>
            <p:nvPr/>
          </p:nvSpPr>
          <p:spPr bwMode="auto">
            <a:xfrm>
              <a:off x="8155815" y="870449"/>
              <a:ext cx="212343" cy="211016"/>
            </a:xfrm>
            <a:custGeom>
              <a:avLst/>
              <a:gdLst>
                <a:gd name="T0" fmla="*/ 60 w 160"/>
                <a:gd name="T1" fmla="*/ 59 h 159"/>
                <a:gd name="T2" fmla="*/ 54 w 160"/>
                <a:gd name="T3" fmla="*/ 90 h 159"/>
                <a:gd name="T4" fmla="*/ 80 w 160"/>
                <a:gd name="T5" fmla="*/ 109 h 159"/>
                <a:gd name="T6" fmla="*/ 90 w 160"/>
                <a:gd name="T7" fmla="*/ 106 h 159"/>
                <a:gd name="T8" fmla="*/ 96 w 160"/>
                <a:gd name="T9" fmla="*/ 104 h 159"/>
                <a:gd name="T10" fmla="*/ 102 w 160"/>
                <a:gd name="T11" fmla="*/ 98 h 159"/>
                <a:gd name="T12" fmla="*/ 104 w 160"/>
                <a:gd name="T13" fmla="*/ 97 h 159"/>
                <a:gd name="T14" fmla="*/ 106 w 160"/>
                <a:gd name="T15" fmla="*/ 92 h 159"/>
                <a:gd name="T16" fmla="*/ 109 w 160"/>
                <a:gd name="T17" fmla="*/ 84 h 159"/>
                <a:gd name="T18" fmla="*/ 101 w 160"/>
                <a:gd name="T19" fmla="*/ 59 h 159"/>
                <a:gd name="T20" fmla="*/ 75 w 160"/>
                <a:gd name="T21" fmla="*/ 0 h 159"/>
                <a:gd name="T22" fmla="*/ 92 w 160"/>
                <a:gd name="T23" fmla="*/ 3 h 159"/>
                <a:gd name="T24" fmla="*/ 94 w 160"/>
                <a:gd name="T25" fmla="*/ 11 h 159"/>
                <a:gd name="T26" fmla="*/ 113 w 160"/>
                <a:gd name="T27" fmla="*/ 21 h 159"/>
                <a:gd name="T28" fmla="*/ 121 w 160"/>
                <a:gd name="T29" fmla="*/ 21 h 159"/>
                <a:gd name="T30" fmla="*/ 127 w 160"/>
                <a:gd name="T31" fmla="*/ 17 h 159"/>
                <a:gd name="T32" fmla="*/ 134 w 160"/>
                <a:gd name="T33" fmla="*/ 18 h 159"/>
                <a:gd name="T34" fmla="*/ 144 w 160"/>
                <a:gd name="T35" fmla="*/ 32 h 159"/>
                <a:gd name="T36" fmla="*/ 142 w 160"/>
                <a:gd name="T37" fmla="*/ 37 h 159"/>
                <a:gd name="T38" fmla="*/ 139 w 160"/>
                <a:gd name="T39" fmla="*/ 46 h 159"/>
                <a:gd name="T40" fmla="*/ 147 w 160"/>
                <a:gd name="T41" fmla="*/ 64 h 159"/>
                <a:gd name="T42" fmla="*/ 153 w 160"/>
                <a:gd name="T43" fmla="*/ 67 h 159"/>
                <a:gd name="T44" fmla="*/ 160 w 160"/>
                <a:gd name="T45" fmla="*/ 75 h 159"/>
                <a:gd name="T46" fmla="*/ 157 w 160"/>
                <a:gd name="T47" fmla="*/ 92 h 159"/>
                <a:gd name="T48" fmla="*/ 149 w 160"/>
                <a:gd name="T49" fmla="*/ 93 h 159"/>
                <a:gd name="T50" fmla="*/ 139 w 160"/>
                <a:gd name="T51" fmla="*/ 111 h 159"/>
                <a:gd name="T52" fmla="*/ 138 w 160"/>
                <a:gd name="T53" fmla="*/ 121 h 159"/>
                <a:gd name="T54" fmla="*/ 142 w 160"/>
                <a:gd name="T55" fmla="*/ 127 h 159"/>
                <a:gd name="T56" fmla="*/ 131 w 160"/>
                <a:gd name="T57" fmla="*/ 140 h 159"/>
                <a:gd name="T58" fmla="*/ 123 w 160"/>
                <a:gd name="T59" fmla="*/ 142 h 159"/>
                <a:gd name="T60" fmla="*/ 115 w 160"/>
                <a:gd name="T61" fmla="*/ 138 h 159"/>
                <a:gd name="T62" fmla="*/ 98 w 160"/>
                <a:gd name="T63" fmla="*/ 143 h 159"/>
                <a:gd name="T64" fmla="*/ 92 w 160"/>
                <a:gd name="T65" fmla="*/ 152 h 159"/>
                <a:gd name="T66" fmla="*/ 84 w 160"/>
                <a:gd name="T67" fmla="*/ 159 h 159"/>
                <a:gd name="T68" fmla="*/ 67 w 160"/>
                <a:gd name="T69" fmla="*/ 155 h 159"/>
                <a:gd name="T70" fmla="*/ 66 w 160"/>
                <a:gd name="T71" fmla="*/ 148 h 159"/>
                <a:gd name="T72" fmla="*/ 49 w 160"/>
                <a:gd name="T73" fmla="*/ 136 h 159"/>
                <a:gd name="T74" fmla="*/ 39 w 160"/>
                <a:gd name="T75" fmla="*/ 136 h 159"/>
                <a:gd name="T76" fmla="*/ 34 w 160"/>
                <a:gd name="T77" fmla="*/ 140 h 159"/>
                <a:gd name="T78" fmla="*/ 26 w 160"/>
                <a:gd name="T79" fmla="*/ 139 h 159"/>
                <a:gd name="T80" fmla="*/ 17 w 160"/>
                <a:gd name="T81" fmla="*/ 126 h 159"/>
                <a:gd name="T82" fmla="*/ 20 w 160"/>
                <a:gd name="T83" fmla="*/ 121 h 159"/>
                <a:gd name="T84" fmla="*/ 22 w 160"/>
                <a:gd name="T85" fmla="*/ 111 h 159"/>
                <a:gd name="T86" fmla="*/ 15 w 160"/>
                <a:gd name="T87" fmla="*/ 94 h 159"/>
                <a:gd name="T88" fmla="*/ 7 w 160"/>
                <a:gd name="T89" fmla="*/ 90 h 159"/>
                <a:gd name="T90" fmla="*/ 0 w 160"/>
                <a:gd name="T91" fmla="*/ 84 h 159"/>
                <a:gd name="T92" fmla="*/ 4 w 160"/>
                <a:gd name="T93" fmla="*/ 67 h 159"/>
                <a:gd name="T94" fmla="*/ 12 w 160"/>
                <a:gd name="T95" fmla="*/ 64 h 159"/>
                <a:gd name="T96" fmla="*/ 22 w 160"/>
                <a:gd name="T97" fmla="*/ 47 h 159"/>
                <a:gd name="T98" fmla="*/ 22 w 160"/>
                <a:gd name="T99" fmla="*/ 39 h 159"/>
                <a:gd name="T100" fmla="*/ 18 w 160"/>
                <a:gd name="T101" fmla="*/ 34 h 159"/>
                <a:gd name="T102" fmla="*/ 20 w 160"/>
                <a:gd name="T103" fmla="*/ 26 h 159"/>
                <a:gd name="T104" fmla="*/ 33 w 160"/>
                <a:gd name="T105" fmla="*/ 16 h 159"/>
                <a:gd name="T106" fmla="*/ 38 w 160"/>
                <a:gd name="T107" fmla="*/ 18 h 159"/>
                <a:gd name="T108" fmla="*/ 47 w 160"/>
                <a:gd name="T109" fmla="*/ 21 h 159"/>
                <a:gd name="T110" fmla="*/ 64 w 160"/>
                <a:gd name="T111" fmla="*/ 13 h 159"/>
                <a:gd name="T112" fmla="*/ 68 w 160"/>
                <a:gd name="T113" fmla="*/ 7 h 159"/>
                <a:gd name="T114" fmla="*/ 75 w 160"/>
                <a:gd name="T11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59">
                  <a:moveTo>
                    <a:pt x="80" y="50"/>
                  </a:moveTo>
                  <a:lnTo>
                    <a:pt x="70" y="53"/>
                  </a:lnTo>
                  <a:lnTo>
                    <a:pt x="60" y="59"/>
                  </a:lnTo>
                  <a:lnTo>
                    <a:pt x="54" y="68"/>
                  </a:lnTo>
                  <a:lnTo>
                    <a:pt x="51" y="79"/>
                  </a:lnTo>
                  <a:lnTo>
                    <a:pt x="54" y="90"/>
                  </a:lnTo>
                  <a:lnTo>
                    <a:pt x="60" y="100"/>
                  </a:lnTo>
                  <a:lnTo>
                    <a:pt x="70" y="106"/>
                  </a:lnTo>
                  <a:lnTo>
                    <a:pt x="80" y="109"/>
                  </a:lnTo>
                  <a:lnTo>
                    <a:pt x="84" y="107"/>
                  </a:lnTo>
                  <a:lnTo>
                    <a:pt x="88" y="107"/>
                  </a:lnTo>
                  <a:lnTo>
                    <a:pt x="90" y="106"/>
                  </a:lnTo>
                  <a:lnTo>
                    <a:pt x="93" y="105"/>
                  </a:lnTo>
                  <a:lnTo>
                    <a:pt x="93" y="105"/>
                  </a:lnTo>
                  <a:lnTo>
                    <a:pt x="96" y="104"/>
                  </a:lnTo>
                  <a:lnTo>
                    <a:pt x="98" y="101"/>
                  </a:lnTo>
                  <a:lnTo>
                    <a:pt x="101" y="100"/>
                  </a:lnTo>
                  <a:lnTo>
                    <a:pt x="102" y="98"/>
                  </a:lnTo>
                  <a:lnTo>
                    <a:pt x="102" y="98"/>
                  </a:lnTo>
                  <a:lnTo>
                    <a:pt x="104" y="98"/>
                  </a:lnTo>
                  <a:lnTo>
                    <a:pt x="104" y="97"/>
                  </a:lnTo>
                  <a:lnTo>
                    <a:pt x="105" y="96"/>
                  </a:lnTo>
                  <a:lnTo>
                    <a:pt x="106" y="93"/>
                  </a:lnTo>
                  <a:lnTo>
                    <a:pt x="106" y="92"/>
                  </a:lnTo>
                  <a:lnTo>
                    <a:pt x="107" y="90"/>
                  </a:lnTo>
                  <a:lnTo>
                    <a:pt x="109" y="87"/>
                  </a:lnTo>
                  <a:lnTo>
                    <a:pt x="109" y="84"/>
                  </a:lnTo>
                  <a:lnTo>
                    <a:pt x="110" y="79"/>
                  </a:lnTo>
                  <a:lnTo>
                    <a:pt x="107" y="68"/>
                  </a:lnTo>
                  <a:lnTo>
                    <a:pt x="101" y="59"/>
                  </a:lnTo>
                  <a:lnTo>
                    <a:pt x="92" y="53"/>
                  </a:lnTo>
                  <a:lnTo>
                    <a:pt x="80" y="50"/>
                  </a:lnTo>
                  <a:close/>
                  <a:moveTo>
                    <a:pt x="75" y="0"/>
                  </a:moveTo>
                  <a:lnTo>
                    <a:pt x="87" y="0"/>
                  </a:lnTo>
                  <a:lnTo>
                    <a:pt x="89" y="0"/>
                  </a:lnTo>
                  <a:lnTo>
                    <a:pt x="92" y="3"/>
                  </a:lnTo>
                  <a:lnTo>
                    <a:pt x="93" y="7"/>
                  </a:lnTo>
                  <a:lnTo>
                    <a:pt x="93" y="7"/>
                  </a:lnTo>
                  <a:lnTo>
                    <a:pt x="94" y="11"/>
                  </a:lnTo>
                  <a:lnTo>
                    <a:pt x="97" y="13"/>
                  </a:lnTo>
                  <a:lnTo>
                    <a:pt x="100" y="16"/>
                  </a:lnTo>
                  <a:lnTo>
                    <a:pt x="113" y="21"/>
                  </a:lnTo>
                  <a:lnTo>
                    <a:pt x="114" y="22"/>
                  </a:lnTo>
                  <a:lnTo>
                    <a:pt x="117" y="22"/>
                  </a:lnTo>
                  <a:lnTo>
                    <a:pt x="121" y="21"/>
                  </a:lnTo>
                  <a:lnTo>
                    <a:pt x="123" y="20"/>
                  </a:lnTo>
                  <a:lnTo>
                    <a:pt x="125" y="18"/>
                  </a:lnTo>
                  <a:lnTo>
                    <a:pt x="127" y="17"/>
                  </a:lnTo>
                  <a:lnTo>
                    <a:pt x="130" y="16"/>
                  </a:lnTo>
                  <a:lnTo>
                    <a:pt x="132" y="17"/>
                  </a:lnTo>
                  <a:lnTo>
                    <a:pt x="134" y="18"/>
                  </a:lnTo>
                  <a:lnTo>
                    <a:pt x="142" y="26"/>
                  </a:lnTo>
                  <a:lnTo>
                    <a:pt x="144" y="29"/>
                  </a:lnTo>
                  <a:lnTo>
                    <a:pt x="144" y="32"/>
                  </a:lnTo>
                  <a:lnTo>
                    <a:pt x="144" y="34"/>
                  </a:lnTo>
                  <a:lnTo>
                    <a:pt x="142" y="35"/>
                  </a:lnTo>
                  <a:lnTo>
                    <a:pt x="142" y="37"/>
                  </a:lnTo>
                  <a:lnTo>
                    <a:pt x="139" y="39"/>
                  </a:lnTo>
                  <a:lnTo>
                    <a:pt x="139" y="42"/>
                  </a:lnTo>
                  <a:lnTo>
                    <a:pt x="139" y="46"/>
                  </a:lnTo>
                  <a:lnTo>
                    <a:pt x="139" y="49"/>
                  </a:lnTo>
                  <a:lnTo>
                    <a:pt x="144" y="60"/>
                  </a:lnTo>
                  <a:lnTo>
                    <a:pt x="147" y="64"/>
                  </a:lnTo>
                  <a:lnTo>
                    <a:pt x="149" y="67"/>
                  </a:lnTo>
                  <a:lnTo>
                    <a:pt x="153" y="67"/>
                  </a:lnTo>
                  <a:lnTo>
                    <a:pt x="153" y="67"/>
                  </a:lnTo>
                  <a:lnTo>
                    <a:pt x="157" y="68"/>
                  </a:lnTo>
                  <a:lnTo>
                    <a:pt x="160" y="71"/>
                  </a:lnTo>
                  <a:lnTo>
                    <a:pt x="160" y="75"/>
                  </a:lnTo>
                  <a:lnTo>
                    <a:pt x="160" y="85"/>
                  </a:lnTo>
                  <a:lnTo>
                    <a:pt x="160" y="89"/>
                  </a:lnTo>
                  <a:lnTo>
                    <a:pt x="157" y="92"/>
                  </a:lnTo>
                  <a:lnTo>
                    <a:pt x="153" y="93"/>
                  </a:lnTo>
                  <a:lnTo>
                    <a:pt x="153" y="93"/>
                  </a:lnTo>
                  <a:lnTo>
                    <a:pt x="149" y="93"/>
                  </a:lnTo>
                  <a:lnTo>
                    <a:pt x="145" y="96"/>
                  </a:lnTo>
                  <a:lnTo>
                    <a:pt x="144" y="100"/>
                  </a:lnTo>
                  <a:lnTo>
                    <a:pt x="139" y="111"/>
                  </a:lnTo>
                  <a:lnTo>
                    <a:pt x="138" y="114"/>
                  </a:lnTo>
                  <a:lnTo>
                    <a:pt x="138" y="118"/>
                  </a:lnTo>
                  <a:lnTo>
                    <a:pt x="138" y="121"/>
                  </a:lnTo>
                  <a:lnTo>
                    <a:pt x="139" y="122"/>
                  </a:lnTo>
                  <a:lnTo>
                    <a:pt x="142" y="125"/>
                  </a:lnTo>
                  <a:lnTo>
                    <a:pt x="142" y="127"/>
                  </a:lnTo>
                  <a:lnTo>
                    <a:pt x="140" y="130"/>
                  </a:lnTo>
                  <a:lnTo>
                    <a:pt x="139" y="132"/>
                  </a:lnTo>
                  <a:lnTo>
                    <a:pt x="131" y="140"/>
                  </a:lnTo>
                  <a:lnTo>
                    <a:pt x="128" y="142"/>
                  </a:lnTo>
                  <a:lnTo>
                    <a:pt x="126" y="142"/>
                  </a:lnTo>
                  <a:lnTo>
                    <a:pt x="123" y="142"/>
                  </a:lnTo>
                  <a:lnTo>
                    <a:pt x="122" y="140"/>
                  </a:lnTo>
                  <a:lnTo>
                    <a:pt x="118" y="138"/>
                  </a:lnTo>
                  <a:lnTo>
                    <a:pt x="115" y="138"/>
                  </a:lnTo>
                  <a:lnTo>
                    <a:pt x="113" y="138"/>
                  </a:lnTo>
                  <a:lnTo>
                    <a:pt x="110" y="139"/>
                  </a:lnTo>
                  <a:lnTo>
                    <a:pt x="98" y="143"/>
                  </a:lnTo>
                  <a:lnTo>
                    <a:pt x="94" y="145"/>
                  </a:lnTo>
                  <a:lnTo>
                    <a:pt x="92" y="148"/>
                  </a:lnTo>
                  <a:lnTo>
                    <a:pt x="92" y="152"/>
                  </a:lnTo>
                  <a:lnTo>
                    <a:pt x="90" y="155"/>
                  </a:lnTo>
                  <a:lnTo>
                    <a:pt x="88" y="157"/>
                  </a:lnTo>
                  <a:lnTo>
                    <a:pt x="84" y="159"/>
                  </a:lnTo>
                  <a:lnTo>
                    <a:pt x="73" y="159"/>
                  </a:lnTo>
                  <a:lnTo>
                    <a:pt x="70" y="157"/>
                  </a:lnTo>
                  <a:lnTo>
                    <a:pt x="67" y="155"/>
                  </a:lnTo>
                  <a:lnTo>
                    <a:pt x="67" y="152"/>
                  </a:lnTo>
                  <a:lnTo>
                    <a:pt x="67" y="151"/>
                  </a:lnTo>
                  <a:lnTo>
                    <a:pt x="66" y="148"/>
                  </a:lnTo>
                  <a:lnTo>
                    <a:pt x="63" y="144"/>
                  </a:lnTo>
                  <a:lnTo>
                    <a:pt x="60" y="142"/>
                  </a:lnTo>
                  <a:lnTo>
                    <a:pt x="49" y="136"/>
                  </a:lnTo>
                  <a:lnTo>
                    <a:pt x="46" y="136"/>
                  </a:lnTo>
                  <a:lnTo>
                    <a:pt x="43" y="136"/>
                  </a:lnTo>
                  <a:lnTo>
                    <a:pt x="39" y="136"/>
                  </a:lnTo>
                  <a:lnTo>
                    <a:pt x="37" y="139"/>
                  </a:lnTo>
                  <a:lnTo>
                    <a:pt x="37" y="139"/>
                  </a:lnTo>
                  <a:lnTo>
                    <a:pt x="34" y="140"/>
                  </a:lnTo>
                  <a:lnTo>
                    <a:pt x="32" y="140"/>
                  </a:lnTo>
                  <a:lnTo>
                    <a:pt x="29" y="140"/>
                  </a:lnTo>
                  <a:lnTo>
                    <a:pt x="26" y="139"/>
                  </a:lnTo>
                  <a:lnTo>
                    <a:pt x="18" y="131"/>
                  </a:lnTo>
                  <a:lnTo>
                    <a:pt x="17" y="128"/>
                  </a:lnTo>
                  <a:lnTo>
                    <a:pt x="17" y="126"/>
                  </a:lnTo>
                  <a:lnTo>
                    <a:pt x="17" y="123"/>
                  </a:lnTo>
                  <a:lnTo>
                    <a:pt x="18" y="121"/>
                  </a:lnTo>
                  <a:lnTo>
                    <a:pt x="20" y="121"/>
                  </a:lnTo>
                  <a:lnTo>
                    <a:pt x="21" y="118"/>
                  </a:lnTo>
                  <a:lnTo>
                    <a:pt x="22" y="115"/>
                  </a:lnTo>
                  <a:lnTo>
                    <a:pt x="22" y="111"/>
                  </a:lnTo>
                  <a:lnTo>
                    <a:pt x="21" y="109"/>
                  </a:lnTo>
                  <a:lnTo>
                    <a:pt x="17" y="97"/>
                  </a:lnTo>
                  <a:lnTo>
                    <a:pt x="15" y="94"/>
                  </a:lnTo>
                  <a:lnTo>
                    <a:pt x="12" y="92"/>
                  </a:lnTo>
                  <a:lnTo>
                    <a:pt x="8" y="90"/>
                  </a:lnTo>
                  <a:lnTo>
                    <a:pt x="7" y="90"/>
                  </a:lnTo>
                  <a:lnTo>
                    <a:pt x="4" y="90"/>
                  </a:lnTo>
                  <a:lnTo>
                    <a:pt x="1" y="88"/>
                  </a:lnTo>
                  <a:lnTo>
                    <a:pt x="0" y="84"/>
                  </a:lnTo>
                  <a:lnTo>
                    <a:pt x="0" y="72"/>
                  </a:lnTo>
                  <a:lnTo>
                    <a:pt x="1" y="70"/>
                  </a:lnTo>
                  <a:lnTo>
                    <a:pt x="4" y="67"/>
                  </a:lnTo>
                  <a:lnTo>
                    <a:pt x="7" y="66"/>
                  </a:lnTo>
                  <a:lnTo>
                    <a:pt x="8" y="66"/>
                  </a:lnTo>
                  <a:lnTo>
                    <a:pt x="12" y="64"/>
                  </a:lnTo>
                  <a:lnTo>
                    <a:pt x="16" y="63"/>
                  </a:lnTo>
                  <a:lnTo>
                    <a:pt x="17" y="59"/>
                  </a:lnTo>
                  <a:lnTo>
                    <a:pt x="22" y="47"/>
                  </a:lnTo>
                  <a:lnTo>
                    <a:pt x="24" y="45"/>
                  </a:lnTo>
                  <a:lnTo>
                    <a:pt x="24" y="42"/>
                  </a:lnTo>
                  <a:lnTo>
                    <a:pt x="22" y="39"/>
                  </a:lnTo>
                  <a:lnTo>
                    <a:pt x="21" y="37"/>
                  </a:lnTo>
                  <a:lnTo>
                    <a:pt x="20" y="35"/>
                  </a:lnTo>
                  <a:lnTo>
                    <a:pt x="18" y="34"/>
                  </a:lnTo>
                  <a:lnTo>
                    <a:pt x="18" y="32"/>
                  </a:lnTo>
                  <a:lnTo>
                    <a:pt x="18" y="29"/>
                  </a:lnTo>
                  <a:lnTo>
                    <a:pt x="20" y="26"/>
                  </a:lnTo>
                  <a:lnTo>
                    <a:pt x="28" y="18"/>
                  </a:lnTo>
                  <a:lnTo>
                    <a:pt x="30" y="17"/>
                  </a:lnTo>
                  <a:lnTo>
                    <a:pt x="33" y="16"/>
                  </a:lnTo>
                  <a:lnTo>
                    <a:pt x="35" y="17"/>
                  </a:lnTo>
                  <a:lnTo>
                    <a:pt x="38" y="18"/>
                  </a:lnTo>
                  <a:lnTo>
                    <a:pt x="38" y="18"/>
                  </a:lnTo>
                  <a:lnTo>
                    <a:pt x="42" y="21"/>
                  </a:lnTo>
                  <a:lnTo>
                    <a:pt x="46" y="21"/>
                  </a:lnTo>
                  <a:lnTo>
                    <a:pt x="47" y="21"/>
                  </a:lnTo>
                  <a:lnTo>
                    <a:pt x="50" y="21"/>
                  </a:lnTo>
                  <a:lnTo>
                    <a:pt x="62" y="16"/>
                  </a:lnTo>
                  <a:lnTo>
                    <a:pt x="64" y="13"/>
                  </a:lnTo>
                  <a:lnTo>
                    <a:pt x="67" y="11"/>
                  </a:lnTo>
                  <a:lnTo>
                    <a:pt x="68" y="7"/>
                  </a:lnTo>
                  <a:lnTo>
                    <a:pt x="68" y="7"/>
                  </a:lnTo>
                  <a:lnTo>
                    <a:pt x="70" y="3"/>
                  </a:lnTo>
                  <a:lnTo>
                    <a:pt x="71" y="0"/>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Freeform 17"/>
            <p:cNvSpPr>
              <a:spLocks noEditPoints="1"/>
            </p:cNvSpPr>
            <p:nvPr/>
          </p:nvSpPr>
          <p:spPr bwMode="auto">
            <a:xfrm>
              <a:off x="7785542" y="532028"/>
              <a:ext cx="410087" cy="406106"/>
            </a:xfrm>
            <a:custGeom>
              <a:avLst/>
              <a:gdLst>
                <a:gd name="T0" fmla="*/ 109 w 309"/>
                <a:gd name="T1" fmla="*/ 118 h 306"/>
                <a:gd name="T2" fmla="*/ 106 w 309"/>
                <a:gd name="T3" fmla="*/ 186 h 306"/>
                <a:gd name="T4" fmla="*/ 153 w 309"/>
                <a:gd name="T5" fmla="*/ 211 h 306"/>
                <a:gd name="T6" fmla="*/ 172 w 309"/>
                <a:gd name="T7" fmla="*/ 208 h 306"/>
                <a:gd name="T8" fmla="*/ 182 w 309"/>
                <a:gd name="T9" fmla="*/ 204 h 306"/>
                <a:gd name="T10" fmla="*/ 186 w 309"/>
                <a:gd name="T11" fmla="*/ 201 h 306"/>
                <a:gd name="T12" fmla="*/ 195 w 309"/>
                <a:gd name="T13" fmla="*/ 195 h 306"/>
                <a:gd name="T14" fmla="*/ 214 w 309"/>
                <a:gd name="T15" fmla="*/ 154 h 306"/>
                <a:gd name="T16" fmla="*/ 174 w 309"/>
                <a:gd name="T17" fmla="*/ 98 h 306"/>
                <a:gd name="T18" fmla="*/ 220 w 309"/>
                <a:gd name="T19" fmla="*/ 8 h 306"/>
                <a:gd name="T20" fmla="*/ 229 w 309"/>
                <a:gd name="T21" fmla="*/ 21 h 306"/>
                <a:gd name="T22" fmla="*/ 229 w 309"/>
                <a:gd name="T23" fmla="*/ 42 h 306"/>
                <a:gd name="T24" fmla="*/ 262 w 309"/>
                <a:gd name="T25" fmla="*/ 71 h 306"/>
                <a:gd name="T26" fmla="*/ 279 w 309"/>
                <a:gd name="T27" fmla="*/ 69 h 306"/>
                <a:gd name="T28" fmla="*/ 292 w 309"/>
                <a:gd name="T29" fmla="*/ 69 h 306"/>
                <a:gd name="T30" fmla="*/ 308 w 309"/>
                <a:gd name="T31" fmla="*/ 99 h 306"/>
                <a:gd name="T32" fmla="*/ 300 w 309"/>
                <a:gd name="T33" fmla="*/ 114 h 306"/>
                <a:gd name="T34" fmla="*/ 288 w 309"/>
                <a:gd name="T35" fmla="*/ 126 h 306"/>
                <a:gd name="T36" fmla="*/ 288 w 309"/>
                <a:gd name="T37" fmla="*/ 166 h 306"/>
                <a:gd name="T38" fmla="*/ 300 w 309"/>
                <a:gd name="T39" fmla="*/ 181 h 306"/>
                <a:gd name="T40" fmla="*/ 309 w 309"/>
                <a:gd name="T41" fmla="*/ 190 h 306"/>
                <a:gd name="T42" fmla="*/ 299 w 309"/>
                <a:gd name="T43" fmla="*/ 224 h 306"/>
                <a:gd name="T44" fmla="*/ 283 w 309"/>
                <a:gd name="T45" fmla="*/ 228 h 306"/>
                <a:gd name="T46" fmla="*/ 261 w 309"/>
                <a:gd name="T47" fmla="*/ 234 h 306"/>
                <a:gd name="T48" fmla="*/ 236 w 309"/>
                <a:gd name="T49" fmla="*/ 266 h 306"/>
                <a:gd name="T50" fmla="*/ 237 w 309"/>
                <a:gd name="T51" fmla="*/ 283 h 306"/>
                <a:gd name="T52" fmla="*/ 210 w 309"/>
                <a:gd name="T53" fmla="*/ 302 h 306"/>
                <a:gd name="T54" fmla="*/ 195 w 309"/>
                <a:gd name="T55" fmla="*/ 301 h 306"/>
                <a:gd name="T56" fmla="*/ 185 w 309"/>
                <a:gd name="T57" fmla="*/ 288 h 306"/>
                <a:gd name="T58" fmla="*/ 144 w 309"/>
                <a:gd name="T59" fmla="*/ 285 h 306"/>
                <a:gd name="T60" fmla="*/ 129 w 309"/>
                <a:gd name="T61" fmla="*/ 293 h 306"/>
                <a:gd name="T62" fmla="*/ 117 w 309"/>
                <a:gd name="T63" fmla="*/ 305 h 306"/>
                <a:gd name="T64" fmla="*/ 84 w 309"/>
                <a:gd name="T65" fmla="*/ 296 h 306"/>
                <a:gd name="T66" fmla="*/ 79 w 309"/>
                <a:gd name="T67" fmla="*/ 280 h 306"/>
                <a:gd name="T68" fmla="*/ 74 w 309"/>
                <a:gd name="T69" fmla="*/ 258 h 306"/>
                <a:gd name="T70" fmla="*/ 42 w 309"/>
                <a:gd name="T71" fmla="*/ 234 h 306"/>
                <a:gd name="T72" fmla="*/ 29 w 309"/>
                <a:gd name="T73" fmla="*/ 237 h 306"/>
                <a:gd name="T74" fmla="*/ 16 w 309"/>
                <a:gd name="T75" fmla="*/ 232 h 306"/>
                <a:gd name="T76" fmla="*/ 3 w 309"/>
                <a:gd name="T77" fmla="*/ 200 h 306"/>
                <a:gd name="T78" fmla="*/ 13 w 309"/>
                <a:gd name="T79" fmla="*/ 190 h 306"/>
                <a:gd name="T80" fmla="*/ 24 w 309"/>
                <a:gd name="T81" fmla="*/ 174 h 306"/>
                <a:gd name="T82" fmla="*/ 21 w 309"/>
                <a:gd name="T83" fmla="*/ 136 h 306"/>
                <a:gd name="T84" fmla="*/ 9 w 309"/>
                <a:gd name="T85" fmla="*/ 126 h 306"/>
                <a:gd name="T86" fmla="*/ 0 w 309"/>
                <a:gd name="T87" fmla="*/ 112 h 306"/>
                <a:gd name="T88" fmla="*/ 13 w 309"/>
                <a:gd name="T89" fmla="*/ 80 h 306"/>
                <a:gd name="T90" fmla="*/ 29 w 309"/>
                <a:gd name="T91" fmla="*/ 78 h 306"/>
                <a:gd name="T92" fmla="*/ 67 w 309"/>
                <a:gd name="T93" fmla="*/ 55 h 306"/>
                <a:gd name="T94" fmla="*/ 71 w 309"/>
                <a:gd name="T95" fmla="*/ 31 h 306"/>
                <a:gd name="T96" fmla="*/ 74 w 309"/>
                <a:gd name="T97" fmla="*/ 16 h 306"/>
                <a:gd name="T98" fmla="*/ 105 w 309"/>
                <a:gd name="T99" fmla="*/ 2 h 306"/>
                <a:gd name="T100" fmla="*/ 117 w 309"/>
                <a:gd name="T101" fmla="*/ 10 h 306"/>
                <a:gd name="T102" fmla="*/ 129 w 309"/>
                <a:gd name="T103" fmla="*/ 21 h 306"/>
                <a:gd name="T104" fmla="*/ 167 w 309"/>
                <a:gd name="T105" fmla="*/ 21 h 306"/>
                <a:gd name="T106" fmla="*/ 181 w 309"/>
                <a:gd name="T107" fmla="*/ 9 h 306"/>
                <a:gd name="T108" fmla="*/ 190 w 309"/>
                <a:gd name="T10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9" h="306">
                  <a:moveTo>
                    <a:pt x="156" y="95"/>
                  </a:moveTo>
                  <a:lnTo>
                    <a:pt x="139" y="97"/>
                  </a:lnTo>
                  <a:lnTo>
                    <a:pt x="122" y="105"/>
                  </a:lnTo>
                  <a:lnTo>
                    <a:pt x="109" y="118"/>
                  </a:lnTo>
                  <a:lnTo>
                    <a:pt x="100" y="133"/>
                  </a:lnTo>
                  <a:lnTo>
                    <a:pt x="97" y="152"/>
                  </a:lnTo>
                  <a:lnTo>
                    <a:pt x="100" y="170"/>
                  </a:lnTo>
                  <a:lnTo>
                    <a:pt x="106" y="186"/>
                  </a:lnTo>
                  <a:lnTo>
                    <a:pt x="119" y="199"/>
                  </a:lnTo>
                  <a:lnTo>
                    <a:pt x="135" y="208"/>
                  </a:lnTo>
                  <a:lnTo>
                    <a:pt x="144" y="211"/>
                  </a:lnTo>
                  <a:lnTo>
                    <a:pt x="153" y="211"/>
                  </a:lnTo>
                  <a:lnTo>
                    <a:pt x="160" y="211"/>
                  </a:lnTo>
                  <a:lnTo>
                    <a:pt x="161" y="211"/>
                  </a:lnTo>
                  <a:lnTo>
                    <a:pt x="167" y="209"/>
                  </a:lnTo>
                  <a:lnTo>
                    <a:pt x="172" y="208"/>
                  </a:lnTo>
                  <a:lnTo>
                    <a:pt x="176" y="208"/>
                  </a:lnTo>
                  <a:lnTo>
                    <a:pt x="178" y="207"/>
                  </a:lnTo>
                  <a:lnTo>
                    <a:pt x="181" y="205"/>
                  </a:lnTo>
                  <a:lnTo>
                    <a:pt x="182" y="204"/>
                  </a:lnTo>
                  <a:lnTo>
                    <a:pt x="185" y="204"/>
                  </a:lnTo>
                  <a:lnTo>
                    <a:pt x="185" y="203"/>
                  </a:lnTo>
                  <a:lnTo>
                    <a:pt x="185" y="203"/>
                  </a:lnTo>
                  <a:lnTo>
                    <a:pt x="186" y="201"/>
                  </a:lnTo>
                  <a:lnTo>
                    <a:pt x="189" y="200"/>
                  </a:lnTo>
                  <a:lnTo>
                    <a:pt x="191" y="199"/>
                  </a:lnTo>
                  <a:lnTo>
                    <a:pt x="194" y="196"/>
                  </a:lnTo>
                  <a:lnTo>
                    <a:pt x="195" y="195"/>
                  </a:lnTo>
                  <a:lnTo>
                    <a:pt x="201" y="190"/>
                  </a:lnTo>
                  <a:lnTo>
                    <a:pt x="206" y="182"/>
                  </a:lnTo>
                  <a:lnTo>
                    <a:pt x="210" y="173"/>
                  </a:lnTo>
                  <a:lnTo>
                    <a:pt x="214" y="154"/>
                  </a:lnTo>
                  <a:lnTo>
                    <a:pt x="211" y="137"/>
                  </a:lnTo>
                  <a:lnTo>
                    <a:pt x="203" y="120"/>
                  </a:lnTo>
                  <a:lnTo>
                    <a:pt x="191" y="107"/>
                  </a:lnTo>
                  <a:lnTo>
                    <a:pt x="174" y="98"/>
                  </a:lnTo>
                  <a:lnTo>
                    <a:pt x="156" y="95"/>
                  </a:lnTo>
                  <a:close/>
                  <a:moveTo>
                    <a:pt x="194" y="0"/>
                  </a:moveTo>
                  <a:lnTo>
                    <a:pt x="198" y="0"/>
                  </a:lnTo>
                  <a:lnTo>
                    <a:pt x="220" y="8"/>
                  </a:lnTo>
                  <a:lnTo>
                    <a:pt x="224" y="10"/>
                  </a:lnTo>
                  <a:lnTo>
                    <a:pt x="227" y="13"/>
                  </a:lnTo>
                  <a:lnTo>
                    <a:pt x="228" y="17"/>
                  </a:lnTo>
                  <a:lnTo>
                    <a:pt x="229" y="21"/>
                  </a:lnTo>
                  <a:lnTo>
                    <a:pt x="228" y="26"/>
                  </a:lnTo>
                  <a:lnTo>
                    <a:pt x="228" y="26"/>
                  </a:lnTo>
                  <a:lnTo>
                    <a:pt x="227" y="34"/>
                  </a:lnTo>
                  <a:lnTo>
                    <a:pt x="229" y="42"/>
                  </a:lnTo>
                  <a:lnTo>
                    <a:pt x="235" y="47"/>
                  </a:lnTo>
                  <a:lnTo>
                    <a:pt x="254" y="65"/>
                  </a:lnTo>
                  <a:lnTo>
                    <a:pt x="258" y="68"/>
                  </a:lnTo>
                  <a:lnTo>
                    <a:pt x="262" y="71"/>
                  </a:lnTo>
                  <a:lnTo>
                    <a:pt x="266" y="72"/>
                  </a:lnTo>
                  <a:lnTo>
                    <a:pt x="271" y="72"/>
                  </a:lnTo>
                  <a:lnTo>
                    <a:pt x="277" y="71"/>
                  </a:lnTo>
                  <a:lnTo>
                    <a:pt x="279" y="69"/>
                  </a:lnTo>
                  <a:lnTo>
                    <a:pt x="282" y="68"/>
                  </a:lnTo>
                  <a:lnTo>
                    <a:pt x="286" y="68"/>
                  </a:lnTo>
                  <a:lnTo>
                    <a:pt x="290" y="68"/>
                  </a:lnTo>
                  <a:lnTo>
                    <a:pt x="292" y="69"/>
                  </a:lnTo>
                  <a:lnTo>
                    <a:pt x="295" y="72"/>
                  </a:lnTo>
                  <a:lnTo>
                    <a:pt x="297" y="76"/>
                  </a:lnTo>
                  <a:lnTo>
                    <a:pt x="307" y="95"/>
                  </a:lnTo>
                  <a:lnTo>
                    <a:pt x="308" y="99"/>
                  </a:lnTo>
                  <a:lnTo>
                    <a:pt x="308" y="105"/>
                  </a:lnTo>
                  <a:lnTo>
                    <a:pt x="307" y="109"/>
                  </a:lnTo>
                  <a:lnTo>
                    <a:pt x="304" y="111"/>
                  </a:lnTo>
                  <a:lnTo>
                    <a:pt x="300" y="114"/>
                  </a:lnTo>
                  <a:lnTo>
                    <a:pt x="297" y="115"/>
                  </a:lnTo>
                  <a:lnTo>
                    <a:pt x="294" y="118"/>
                  </a:lnTo>
                  <a:lnTo>
                    <a:pt x="290" y="122"/>
                  </a:lnTo>
                  <a:lnTo>
                    <a:pt x="288" y="126"/>
                  </a:lnTo>
                  <a:lnTo>
                    <a:pt x="287" y="131"/>
                  </a:lnTo>
                  <a:lnTo>
                    <a:pt x="287" y="135"/>
                  </a:lnTo>
                  <a:lnTo>
                    <a:pt x="287" y="162"/>
                  </a:lnTo>
                  <a:lnTo>
                    <a:pt x="288" y="166"/>
                  </a:lnTo>
                  <a:lnTo>
                    <a:pt x="290" y="171"/>
                  </a:lnTo>
                  <a:lnTo>
                    <a:pt x="292" y="175"/>
                  </a:lnTo>
                  <a:lnTo>
                    <a:pt x="295" y="178"/>
                  </a:lnTo>
                  <a:lnTo>
                    <a:pt x="300" y="181"/>
                  </a:lnTo>
                  <a:lnTo>
                    <a:pt x="300" y="181"/>
                  </a:lnTo>
                  <a:lnTo>
                    <a:pt x="304" y="183"/>
                  </a:lnTo>
                  <a:lnTo>
                    <a:pt x="307" y="186"/>
                  </a:lnTo>
                  <a:lnTo>
                    <a:pt x="309" y="190"/>
                  </a:lnTo>
                  <a:lnTo>
                    <a:pt x="309" y="194"/>
                  </a:lnTo>
                  <a:lnTo>
                    <a:pt x="308" y="199"/>
                  </a:lnTo>
                  <a:lnTo>
                    <a:pt x="301" y="220"/>
                  </a:lnTo>
                  <a:lnTo>
                    <a:pt x="299" y="224"/>
                  </a:lnTo>
                  <a:lnTo>
                    <a:pt x="296" y="226"/>
                  </a:lnTo>
                  <a:lnTo>
                    <a:pt x="292" y="228"/>
                  </a:lnTo>
                  <a:lnTo>
                    <a:pt x="287" y="229"/>
                  </a:lnTo>
                  <a:lnTo>
                    <a:pt x="283" y="228"/>
                  </a:lnTo>
                  <a:lnTo>
                    <a:pt x="282" y="228"/>
                  </a:lnTo>
                  <a:lnTo>
                    <a:pt x="274" y="226"/>
                  </a:lnTo>
                  <a:lnTo>
                    <a:pt x="266" y="229"/>
                  </a:lnTo>
                  <a:lnTo>
                    <a:pt x="261" y="234"/>
                  </a:lnTo>
                  <a:lnTo>
                    <a:pt x="241" y="254"/>
                  </a:lnTo>
                  <a:lnTo>
                    <a:pt x="239" y="256"/>
                  </a:lnTo>
                  <a:lnTo>
                    <a:pt x="237" y="262"/>
                  </a:lnTo>
                  <a:lnTo>
                    <a:pt x="236" y="266"/>
                  </a:lnTo>
                  <a:lnTo>
                    <a:pt x="236" y="271"/>
                  </a:lnTo>
                  <a:lnTo>
                    <a:pt x="237" y="275"/>
                  </a:lnTo>
                  <a:lnTo>
                    <a:pt x="239" y="279"/>
                  </a:lnTo>
                  <a:lnTo>
                    <a:pt x="237" y="283"/>
                  </a:lnTo>
                  <a:lnTo>
                    <a:pt x="236" y="287"/>
                  </a:lnTo>
                  <a:lnTo>
                    <a:pt x="233" y="289"/>
                  </a:lnTo>
                  <a:lnTo>
                    <a:pt x="229" y="292"/>
                  </a:lnTo>
                  <a:lnTo>
                    <a:pt x="210" y="302"/>
                  </a:lnTo>
                  <a:lnTo>
                    <a:pt x="206" y="302"/>
                  </a:lnTo>
                  <a:lnTo>
                    <a:pt x="202" y="304"/>
                  </a:lnTo>
                  <a:lnTo>
                    <a:pt x="199" y="302"/>
                  </a:lnTo>
                  <a:lnTo>
                    <a:pt x="195" y="301"/>
                  </a:lnTo>
                  <a:lnTo>
                    <a:pt x="193" y="298"/>
                  </a:lnTo>
                  <a:lnTo>
                    <a:pt x="191" y="296"/>
                  </a:lnTo>
                  <a:lnTo>
                    <a:pt x="189" y="292"/>
                  </a:lnTo>
                  <a:lnTo>
                    <a:pt x="185" y="288"/>
                  </a:lnTo>
                  <a:lnTo>
                    <a:pt x="180" y="285"/>
                  </a:lnTo>
                  <a:lnTo>
                    <a:pt x="176" y="285"/>
                  </a:lnTo>
                  <a:lnTo>
                    <a:pt x="172" y="285"/>
                  </a:lnTo>
                  <a:lnTo>
                    <a:pt x="144" y="285"/>
                  </a:lnTo>
                  <a:lnTo>
                    <a:pt x="140" y="285"/>
                  </a:lnTo>
                  <a:lnTo>
                    <a:pt x="136" y="288"/>
                  </a:lnTo>
                  <a:lnTo>
                    <a:pt x="133" y="289"/>
                  </a:lnTo>
                  <a:lnTo>
                    <a:pt x="129" y="293"/>
                  </a:lnTo>
                  <a:lnTo>
                    <a:pt x="126" y="297"/>
                  </a:lnTo>
                  <a:lnTo>
                    <a:pt x="125" y="301"/>
                  </a:lnTo>
                  <a:lnTo>
                    <a:pt x="121" y="304"/>
                  </a:lnTo>
                  <a:lnTo>
                    <a:pt x="117" y="305"/>
                  </a:lnTo>
                  <a:lnTo>
                    <a:pt x="113" y="306"/>
                  </a:lnTo>
                  <a:lnTo>
                    <a:pt x="109" y="305"/>
                  </a:lnTo>
                  <a:lnTo>
                    <a:pt x="88" y="297"/>
                  </a:lnTo>
                  <a:lnTo>
                    <a:pt x="84" y="296"/>
                  </a:lnTo>
                  <a:lnTo>
                    <a:pt x="81" y="292"/>
                  </a:lnTo>
                  <a:lnTo>
                    <a:pt x="79" y="288"/>
                  </a:lnTo>
                  <a:lnTo>
                    <a:pt x="79" y="284"/>
                  </a:lnTo>
                  <a:lnTo>
                    <a:pt x="79" y="280"/>
                  </a:lnTo>
                  <a:lnTo>
                    <a:pt x="80" y="279"/>
                  </a:lnTo>
                  <a:lnTo>
                    <a:pt x="80" y="271"/>
                  </a:lnTo>
                  <a:lnTo>
                    <a:pt x="79" y="264"/>
                  </a:lnTo>
                  <a:lnTo>
                    <a:pt x="74" y="258"/>
                  </a:lnTo>
                  <a:lnTo>
                    <a:pt x="55" y="239"/>
                  </a:lnTo>
                  <a:lnTo>
                    <a:pt x="51" y="237"/>
                  </a:lnTo>
                  <a:lnTo>
                    <a:pt x="47" y="234"/>
                  </a:lnTo>
                  <a:lnTo>
                    <a:pt x="42" y="234"/>
                  </a:lnTo>
                  <a:lnTo>
                    <a:pt x="38" y="234"/>
                  </a:lnTo>
                  <a:lnTo>
                    <a:pt x="33" y="236"/>
                  </a:lnTo>
                  <a:lnTo>
                    <a:pt x="33" y="236"/>
                  </a:lnTo>
                  <a:lnTo>
                    <a:pt x="29" y="237"/>
                  </a:lnTo>
                  <a:lnTo>
                    <a:pt x="25" y="237"/>
                  </a:lnTo>
                  <a:lnTo>
                    <a:pt x="23" y="236"/>
                  </a:lnTo>
                  <a:lnTo>
                    <a:pt x="19" y="234"/>
                  </a:lnTo>
                  <a:lnTo>
                    <a:pt x="16" y="232"/>
                  </a:lnTo>
                  <a:lnTo>
                    <a:pt x="13" y="229"/>
                  </a:lnTo>
                  <a:lnTo>
                    <a:pt x="4" y="208"/>
                  </a:lnTo>
                  <a:lnTo>
                    <a:pt x="3" y="204"/>
                  </a:lnTo>
                  <a:lnTo>
                    <a:pt x="3" y="200"/>
                  </a:lnTo>
                  <a:lnTo>
                    <a:pt x="6" y="196"/>
                  </a:lnTo>
                  <a:lnTo>
                    <a:pt x="8" y="192"/>
                  </a:lnTo>
                  <a:lnTo>
                    <a:pt x="11" y="190"/>
                  </a:lnTo>
                  <a:lnTo>
                    <a:pt x="13" y="190"/>
                  </a:lnTo>
                  <a:lnTo>
                    <a:pt x="17" y="187"/>
                  </a:lnTo>
                  <a:lnTo>
                    <a:pt x="20" y="183"/>
                  </a:lnTo>
                  <a:lnTo>
                    <a:pt x="23" y="179"/>
                  </a:lnTo>
                  <a:lnTo>
                    <a:pt x="24" y="174"/>
                  </a:lnTo>
                  <a:lnTo>
                    <a:pt x="24" y="170"/>
                  </a:lnTo>
                  <a:lnTo>
                    <a:pt x="23" y="145"/>
                  </a:lnTo>
                  <a:lnTo>
                    <a:pt x="23" y="140"/>
                  </a:lnTo>
                  <a:lnTo>
                    <a:pt x="21" y="136"/>
                  </a:lnTo>
                  <a:lnTo>
                    <a:pt x="19" y="132"/>
                  </a:lnTo>
                  <a:lnTo>
                    <a:pt x="15" y="128"/>
                  </a:lnTo>
                  <a:lnTo>
                    <a:pt x="11" y="126"/>
                  </a:lnTo>
                  <a:lnTo>
                    <a:pt x="9" y="126"/>
                  </a:lnTo>
                  <a:lnTo>
                    <a:pt x="6" y="123"/>
                  </a:lnTo>
                  <a:lnTo>
                    <a:pt x="3" y="120"/>
                  </a:lnTo>
                  <a:lnTo>
                    <a:pt x="0" y="116"/>
                  </a:lnTo>
                  <a:lnTo>
                    <a:pt x="0" y="112"/>
                  </a:lnTo>
                  <a:lnTo>
                    <a:pt x="2" y="107"/>
                  </a:lnTo>
                  <a:lnTo>
                    <a:pt x="8" y="86"/>
                  </a:lnTo>
                  <a:lnTo>
                    <a:pt x="11" y="82"/>
                  </a:lnTo>
                  <a:lnTo>
                    <a:pt x="13" y="80"/>
                  </a:lnTo>
                  <a:lnTo>
                    <a:pt x="17" y="78"/>
                  </a:lnTo>
                  <a:lnTo>
                    <a:pt x="23" y="77"/>
                  </a:lnTo>
                  <a:lnTo>
                    <a:pt x="26" y="78"/>
                  </a:lnTo>
                  <a:lnTo>
                    <a:pt x="29" y="78"/>
                  </a:lnTo>
                  <a:lnTo>
                    <a:pt x="36" y="80"/>
                  </a:lnTo>
                  <a:lnTo>
                    <a:pt x="44" y="77"/>
                  </a:lnTo>
                  <a:lnTo>
                    <a:pt x="50" y="73"/>
                  </a:lnTo>
                  <a:lnTo>
                    <a:pt x="67" y="55"/>
                  </a:lnTo>
                  <a:lnTo>
                    <a:pt x="71" y="48"/>
                  </a:lnTo>
                  <a:lnTo>
                    <a:pt x="74" y="40"/>
                  </a:lnTo>
                  <a:lnTo>
                    <a:pt x="71" y="33"/>
                  </a:lnTo>
                  <a:lnTo>
                    <a:pt x="71" y="31"/>
                  </a:lnTo>
                  <a:lnTo>
                    <a:pt x="70" y="27"/>
                  </a:lnTo>
                  <a:lnTo>
                    <a:pt x="70" y="23"/>
                  </a:lnTo>
                  <a:lnTo>
                    <a:pt x="71" y="20"/>
                  </a:lnTo>
                  <a:lnTo>
                    <a:pt x="74" y="16"/>
                  </a:lnTo>
                  <a:lnTo>
                    <a:pt x="78" y="13"/>
                  </a:lnTo>
                  <a:lnTo>
                    <a:pt x="97" y="4"/>
                  </a:lnTo>
                  <a:lnTo>
                    <a:pt x="101" y="2"/>
                  </a:lnTo>
                  <a:lnTo>
                    <a:pt x="105" y="2"/>
                  </a:lnTo>
                  <a:lnTo>
                    <a:pt x="109" y="2"/>
                  </a:lnTo>
                  <a:lnTo>
                    <a:pt x="112" y="5"/>
                  </a:lnTo>
                  <a:lnTo>
                    <a:pt x="114" y="6"/>
                  </a:lnTo>
                  <a:lnTo>
                    <a:pt x="117" y="10"/>
                  </a:lnTo>
                  <a:lnTo>
                    <a:pt x="117" y="12"/>
                  </a:lnTo>
                  <a:lnTo>
                    <a:pt x="119" y="16"/>
                  </a:lnTo>
                  <a:lnTo>
                    <a:pt x="123" y="20"/>
                  </a:lnTo>
                  <a:lnTo>
                    <a:pt x="129" y="21"/>
                  </a:lnTo>
                  <a:lnTo>
                    <a:pt x="133" y="22"/>
                  </a:lnTo>
                  <a:lnTo>
                    <a:pt x="136" y="22"/>
                  </a:lnTo>
                  <a:lnTo>
                    <a:pt x="163" y="21"/>
                  </a:lnTo>
                  <a:lnTo>
                    <a:pt x="167" y="21"/>
                  </a:lnTo>
                  <a:lnTo>
                    <a:pt x="172" y="20"/>
                  </a:lnTo>
                  <a:lnTo>
                    <a:pt x="176" y="17"/>
                  </a:lnTo>
                  <a:lnTo>
                    <a:pt x="178" y="13"/>
                  </a:lnTo>
                  <a:lnTo>
                    <a:pt x="181" y="9"/>
                  </a:lnTo>
                  <a:lnTo>
                    <a:pt x="181" y="9"/>
                  </a:lnTo>
                  <a:lnTo>
                    <a:pt x="184" y="5"/>
                  </a:lnTo>
                  <a:lnTo>
                    <a:pt x="186" y="1"/>
                  </a:lnTo>
                  <a:lnTo>
                    <a:pt x="190" y="0"/>
                  </a:lnTo>
                  <a:lnTo>
                    <a:pt x="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9" name="Rectangle 18"/>
          <p:cNvSpPr/>
          <p:nvPr/>
        </p:nvSpPr>
        <p:spPr>
          <a:xfrm>
            <a:off x="-535373" y="4070281"/>
            <a:ext cx="10541000" cy="1896534"/>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250881" y="4216728"/>
            <a:ext cx="8796866" cy="954107"/>
          </a:xfrm>
          <a:prstGeom prst="rect">
            <a:avLst/>
          </a:prstGeom>
        </p:spPr>
        <p:txBody>
          <a:bodyPr wrap="square">
            <a:spAutoFit/>
          </a:bodyPr>
          <a:lstStyle/>
          <a:p>
            <a:pPr marL="158750" lvl="0">
              <a:buSzPts val="1100"/>
              <a:defRPr/>
            </a:pPr>
            <a:r>
              <a:rPr lang="en-GB" dirty="0">
                <a:latin typeface="+mn-lt"/>
              </a:rPr>
              <a:t>For this topics an expression of interest shall also be submitted no later than the 21 January 2025 at 17:00 Brussels time. </a:t>
            </a:r>
          </a:p>
          <a:p>
            <a:pPr marL="158750" lvl="0">
              <a:buSzPts val="1100"/>
              <a:defRPr/>
            </a:pPr>
            <a:r>
              <a:rPr lang="en-GB" dirty="0">
                <a:latin typeface="+mn-lt"/>
              </a:rPr>
              <a:t>Application forms will be available at </a:t>
            </a:r>
            <a:r>
              <a:rPr lang="en-GB" u="sng" dirty="0">
                <a:latin typeface="+mn-lt"/>
                <a:hlinkClick r:id="rId3"/>
              </a:rPr>
              <a:t>https://cybersecurity-centre.europa.eu/funding-opportunities_en</a:t>
            </a:r>
            <a:r>
              <a:rPr lang="en-GB" dirty="0">
                <a:latin typeface="+mn-lt"/>
              </a:rPr>
              <a:t>. Applications must be submitted in the correct form, duly completed and dated. </a:t>
            </a:r>
            <a:endParaRPr lang="en-US" dirty="0">
              <a:latin typeface="+mn-lt"/>
            </a:endParaRPr>
          </a:p>
        </p:txBody>
      </p:sp>
    </p:spTree>
    <p:extLst>
      <p:ext uri="{BB962C8B-B14F-4D97-AF65-F5344CB8AC3E}">
        <p14:creationId xmlns:p14="http://schemas.microsoft.com/office/powerpoint/2010/main" val="690312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15003" y="1966391"/>
            <a:ext cx="4092093" cy="2172472"/>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i="1" dirty="0">
              <a:solidFill>
                <a:srgbClr val="0070C0"/>
              </a:solidFill>
              <a:latin typeface="Montserrat" panose="020B0604020202020204" charset="0"/>
            </a:endParaRPr>
          </a:p>
        </p:txBody>
      </p:sp>
      <p:sp>
        <p:nvSpPr>
          <p:cNvPr id="2" name="TextBox 1"/>
          <p:cNvSpPr txBox="1"/>
          <p:nvPr/>
        </p:nvSpPr>
        <p:spPr>
          <a:xfrm>
            <a:off x="360266" y="1523629"/>
            <a:ext cx="4352983" cy="3323987"/>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mn-lt"/>
              </a:rPr>
              <a:t>Supporting the development of better performing data analytics, detection, and response tools</a:t>
            </a:r>
            <a:r>
              <a:rPr lang="en-GB" i="1" dirty="0">
                <a:latin typeface="+mn-lt"/>
              </a:rPr>
              <a:t>, </a:t>
            </a:r>
            <a:r>
              <a:rPr lang="en-GB" dirty="0">
                <a:latin typeface="+mn-lt"/>
              </a:rPr>
              <a:t>through the pooling of larger amounts of data, including new data generated internally;</a:t>
            </a:r>
          </a:p>
          <a:p>
            <a:pPr marL="285750" indent="-285750" algn="just">
              <a:buFont typeface="Arial" panose="020B0604020202020204" pitchFamily="34" charset="0"/>
              <a:buChar char="•"/>
            </a:pPr>
            <a:r>
              <a:rPr lang="en-GB" dirty="0">
                <a:latin typeface="+mn-lt"/>
              </a:rPr>
              <a:t>act as a central point allowing for broader pooling of relevant data and CTI, enable the spreading of threat information on a large scale and among a large and diverse set of actors;</a:t>
            </a:r>
          </a:p>
          <a:p>
            <a:pPr marL="285750" indent="-285750" algn="just">
              <a:buFont typeface="Arial" panose="020B0604020202020204" pitchFamily="34" charset="0"/>
              <a:buChar char="•"/>
            </a:pPr>
            <a:r>
              <a:rPr lang="en-GB" dirty="0">
                <a:latin typeface="+mn-lt"/>
              </a:rPr>
              <a:t>enhancing and consolidating collective situational awareness and capabilities in detection and CTI;</a:t>
            </a:r>
            <a:endParaRPr lang="en-US" dirty="0">
              <a:latin typeface="+mn-lt"/>
            </a:endParaRPr>
          </a:p>
          <a:p>
            <a:pPr marL="285750" indent="-285750" algn="just">
              <a:buFont typeface="Arial" panose="020B0604020202020204" pitchFamily="34" charset="0"/>
              <a:buChar char="•"/>
            </a:pPr>
            <a:r>
              <a:rPr lang="en-GB" dirty="0">
                <a:latin typeface="+mn-lt"/>
              </a:rPr>
              <a:t>support common situational awareness and effective crisis management and response by providing relevant information to networks and entities responsible for cybersecurity operational cooperation and crisis management.</a:t>
            </a:r>
            <a:endParaRPr lang="en-US" sz="1200" dirty="0">
              <a:latin typeface="+mn-lt"/>
            </a:endParaRPr>
          </a:p>
        </p:txBody>
      </p:sp>
      <p:sp>
        <p:nvSpPr>
          <p:cNvPr id="3" name="Rectangle 2"/>
          <p:cNvSpPr/>
          <p:nvPr/>
        </p:nvSpPr>
        <p:spPr>
          <a:xfrm>
            <a:off x="650197" y="1152718"/>
            <a:ext cx="922047"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a:t>
            </a:r>
            <a:endParaRPr lang="de-AT" sz="2100" b="1" dirty="0">
              <a:solidFill>
                <a:schemeClr val="accent2"/>
              </a:solidFill>
              <a:latin typeface="+mn-lt"/>
            </a:endParaRPr>
          </a:p>
        </p:txBody>
      </p:sp>
      <p:sp>
        <p:nvSpPr>
          <p:cNvPr id="4" name="TextBox 3"/>
          <p:cNvSpPr txBox="1"/>
          <p:nvPr/>
        </p:nvSpPr>
        <p:spPr>
          <a:xfrm>
            <a:off x="4931889" y="2106451"/>
            <a:ext cx="3858322" cy="1938992"/>
          </a:xfrm>
          <a:prstGeom prst="rect">
            <a:avLst/>
          </a:prstGeom>
          <a:noFill/>
        </p:spPr>
        <p:txBody>
          <a:bodyPr wrap="square" rtlCol="0">
            <a:spAutoFit/>
          </a:bodyPr>
          <a:lstStyle/>
          <a:p>
            <a:r>
              <a:rPr lang="en-GB" sz="1200" b="1" dirty="0">
                <a:latin typeface="+mn-lt"/>
              </a:rPr>
              <a:t>Key elements:  </a:t>
            </a:r>
          </a:p>
          <a:p>
            <a:pPr marL="285750" indent="-285750" algn="just">
              <a:buFont typeface="Wingdings" panose="05000000000000000000" pitchFamily="2" charset="2"/>
              <a:buChar char="ü"/>
            </a:pPr>
            <a:r>
              <a:rPr lang="en-GB" sz="1200" dirty="0">
                <a:latin typeface="+mn-lt"/>
              </a:rPr>
              <a:t>for cross-border SOC platforms, there is a crucial need for novel tools based on advanced Artificial Intelligence and machine learning (AI/ML), data analytics and other relevant cybersecurity relevant technologies, based on research results and further tested and validated in real conditions, in combination with access to supercomputing facilities (e.g., to boost the correlation and detection features of cross-border platforms).</a:t>
            </a:r>
            <a:endParaRPr lang="en-US" sz="1200" dirty="0">
              <a:latin typeface="+mn-lt"/>
            </a:endParaRPr>
          </a:p>
        </p:txBody>
      </p:sp>
      <p:sp>
        <p:nvSpPr>
          <p:cNvPr id="9"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DIGITAL-ECCC-2024-DEPLOY-CYBER-07-SOCPLAT</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3281770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197" y="1128476"/>
            <a:ext cx="922047"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a:t>
            </a:r>
            <a:endParaRPr lang="de-AT" sz="2100" b="1" dirty="0">
              <a:solidFill>
                <a:schemeClr val="accent2"/>
              </a:solidFill>
              <a:latin typeface="+mn-lt"/>
            </a:endParaRPr>
          </a:p>
        </p:txBody>
      </p:sp>
      <p:sp>
        <p:nvSpPr>
          <p:cNvPr id="5" name="Rectangle 4"/>
          <p:cNvSpPr/>
          <p:nvPr/>
        </p:nvSpPr>
        <p:spPr>
          <a:xfrm>
            <a:off x="539232" y="1510384"/>
            <a:ext cx="8292791" cy="2241639"/>
          </a:xfrm>
          <a:prstGeom prst="rect">
            <a:avLst/>
          </a:prstGeom>
        </p:spPr>
        <p:txBody>
          <a:bodyPr wrap="square">
            <a:spAutoFit/>
          </a:bodyPr>
          <a:lstStyle/>
          <a:p>
            <a:pPr algn="just">
              <a:spcAft>
                <a:spcPts val="1000"/>
              </a:spcAft>
            </a:pPr>
            <a:r>
              <a:rPr lang="en-GB" dirty="0">
                <a:solidFill>
                  <a:schemeClr val="tx1"/>
                </a:solidFill>
                <a:latin typeface="+mn-lt"/>
              </a:rPr>
              <a:t>To support the above activities of a Cross-Border SOC platform, the following two </a:t>
            </a:r>
            <a:r>
              <a:rPr lang="en-GB" dirty="0" err="1">
                <a:solidFill>
                  <a:schemeClr val="tx1"/>
                </a:solidFill>
                <a:latin typeface="+mn-lt"/>
              </a:rPr>
              <a:t>workstreams</a:t>
            </a:r>
            <a:r>
              <a:rPr lang="en-GB" dirty="0">
                <a:solidFill>
                  <a:schemeClr val="tx1"/>
                </a:solidFill>
                <a:latin typeface="+mn-lt"/>
              </a:rPr>
              <a:t> of activities are foreseen:</a:t>
            </a:r>
          </a:p>
          <a:p>
            <a:pPr algn="just">
              <a:spcAft>
                <a:spcPts val="1000"/>
              </a:spcAft>
            </a:pPr>
            <a:endParaRPr lang="en-GB" dirty="0">
              <a:solidFill>
                <a:schemeClr val="tx1"/>
              </a:solidFill>
              <a:latin typeface="+mn-lt"/>
            </a:endParaRPr>
          </a:p>
          <a:p>
            <a:pPr algn="just">
              <a:spcAft>
                <a:spcPts val="1000"/>
              </a:spcAft>
            </a:pPr>
            <a:endParaRPr lang="en-GB" dirty="0">
              <a:solidFill>
                <a:schemeClr val="tx1"/>
              </a:solidFill>
              <a:latin typeface="+mn-lt"/>
            </a:endParaRPr>
          </a:p>
          <a:p>
            <a:pPr algn="just">
              <a:spcAft>
                <a:spcPts val="1000"/>
              </a:spcAft>
            </a:pPr>
            <a:endParaRPr lang="en-GB" dirty="0">
              <a:solidFill>
                <a:schemeClr val="tx1"/>
              </a:solidFill>
              <a:latin typeface="+mn-lt"/>
            </a:endParaRPr>
          </a:p>
          <a:p>
            <a:pPr algn="just">
              <a:spcAft>
                <a:spcPts val="1000"/>
              </a:spcAft>
            </a:pPr>
            <a:endParaRPr lang="en-GB" dirty="0">
              <a:solidFill>
                <a:schemeClr val="tx1"/>
              </a:solidFill>
              <a:latin typeface="+mn-lt"/>
            </a:endParaRPr>
          </a:p>
          <a:p>
            <a:pPr algn="just">
              <a:spcAft>
                <a:spcPts val="1000"/>
              </a:spcAft>
            </a:pPr>
            <a:endParaRPr lang="en-US" dirty="0">
              <a:solidFill>
                <a:schemeClr val="tx1"/>
              </a:solidFill>
              <a:latin typeface="+mn-lt"/>
            </a:endParaRPr>
          </a:p>
        </p:txBody>
      </p:sp>
      <p:sp>
        <p:nvSpPr>
          <p:cNvPr id="9" name="Rounded Rectangle 8"/>
          <p:cNvSpPr/>
          <p:nvPr/>
        </p:nvSpPr>
        <p:spPr>
          <a:xfrm>
            <a:off x="650195" y="1988079"/>
            <a:ext cx="4006800" cy="196255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 [Procurement]  </a:t>
            </a:r>
          </a:p>
          <a:p>
            <a:pPr algn="ctr"/>
            <a:r>
              <a:rPr lang="en-US" sz="1200" dirty="0">
                <a:solidFill>
                  <a:schemeClr val="tx1"/>
                </a:solidFill>
              </a:rPr>
              <a:t>A Joint Procurement Action with the Member State participating in the Cross-Border SOC platform: this will cover the procurement of the main equipment, tools and services needed to build up the Cross-Border SOC platform.</a:t>
            </a:r>
            <a:endParaRPr lang="en-GB" sz="1200" dirty="0">
              <a:solidFill>
                <a:schemeClr val="tx1"/>
              </a:solidFill>
            </a:endParaRPr>
          </a:p>
        </p:txBody>
      </p:sp>
      <p:sp>
        <p:nvSpPr>
          <p:cNvPr id="10" name="Rounded Rectangle 9"/>
          <p:cNvSpPr/>
          <p:nvPr/>
        </p:nvSpPr>
        <p:spPr>
          <a:xfrm>
            <a:off x="4767958" y="1988079"/>
            <a:ext cx="4175030" cy="196255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b) </a:t>
            </a:r>
            <a:r>
              <a:rPr lang="en-GB" sz="1200" dirty="0">
                <a:solidFill>
                  <a:schemeClr val="tx1"/>
                </a:solidFill>
              </a:rPr>
              <a:t>[</a:t>
            </a:r>
            <a:r>
              <a:rPr lang="en-GB" sz="1200" b="1" dirty="0">
                <a:solidFill>
                  <a:schemeClr val="tx1"/>
                </a:solidFill>
              </a:rPr>
              <a:t>Building up and running the Cross-Border SOC platform] </a:t>
            </a:r>
          </a:p>
          <a:p>
            <a:r>
              <a:rPr lang="en-GB" sz="1200" dirty="0">
                <a:solidFill>
                  <a:schemeClr val="tx1"/>
                </a:solidFill>
              </a:rPr>
              <a:t>A grant will also be available to cover, among others, the preparatory activities for setting up the Cross-Border SOC platform, its interaction and cooperation with other stakeholders, as well as the running/operating costs involved, enabling the effective operation of the Cross-Border SOC platform, e.g., using the equipment, tools and services purchased through the joint procurement. These will also indicate milestones and deliverables to monitor progress.</a:t>
            </a:r>
            <a:endParaRPr lang="en-US" sz="1200" dirty="0">
              <a:solidFill>
                <a:schemeClr val="tx1"/>
              </a:solidFill>
            </a:endParaRPr>
          </a:p>
        </p:txBody>
      </p:sp>
      <p:sp>
        <p:nvSpPr>
          <p:cNvPr id="7" name="TextBox 6"/>
          <p:cNvSpPr txBox="1"/>
          <p:nvPr/>
        </p:nvSpPr>
        <p:spPr>
          <a:xfrm>
            <a:off x="650195" y="4070058"/>
            <a:ext cx="6839414" cy="95410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n-lt"/>
              </a:rPr>
              <a:t>Applications shall be made to both work streams. </a:t>
            </a:r>
          </a:p>
          <a:p>
            <a:pPr marL="285750" indent="-285750">
              <a:buFont typeface="Arial" panose="020B0604020202020204" pitchFamily="34" charset="0"/>
              <a:buChar char="•"/>
            </a:pPr>
            <a:r>
              <a:rPr lang="en-GB" dirty="0">
                <a:latin typeface="+mn-lt"/>
              </a:rPr>
              <a:t>Applications to the Call for Expression of Interest (</a:t>
            </a:r>
            <a:r>
              <a:rPr lang="en-GB" dirty="0" err="1">
                <a:latin typeface="+mn-lt"/>
              </a:rPr>
              <a:t>CfEI</a:t>
            </a:r>
            <a:r>
              <a:rPr lang="en-GB" dirty="0">
                <a:latin typeface="+mn-lt"/>
              </a:rPr>
              <a:t>) will be object of evaluations procedures.</a:t>
            </a:r>
          </a:p>
          <a:p>
            <a:pPr marL="285750" indent="-285750">
              <a:buFont typeface="Arial" panose="020B0604020202020204" pitchFamily="34" charset="0"/>
              <a:buChar char="•"/>
            </a:pPr>
            <a:r>
              <a:rPr lang="en-GB" dirty="0">
                <a:latin typeface="+mn-lt"/>
              </a:rPr>
              <a:t>Grants will only be awarded to applicants that have succeeded the </a:t>
            </a:r>
            <a:r>
              <a:rPr lang="en-GB" dirty="0" err="1">
                <a:latin typeface="+mn-lt"/>
              </a:rPr>
              <a:t>CfEI</a:t>
            </a:r>
            <a:r>
              <a:rPr lang="en-GB" dirty="0">
                <a:latin typeface="+mn-lt"/>
              </a:rPr>
              <a:t> evaluation.</a:t>
            </a:r>
            <a:endParaRPr lang="en-US" dirty="0">
              <a:latin typeface="+mn-lt"/>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DIGITAL-ECCC-2024-DEPLOY-CYBER-07-SOCPLAT</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5512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3"/>
          </p:nvPr>
        </p:nvSpPr>
        <p:spPr/>
        <p:txBody>
          <a:bodyPr/>
          <a:lstStyle/>
          <a:p>
            <a:r>
              <a:rPr lang="en-IE" dirty="0"/>
              <a:t>Agenda </a:t>
            </a:r>
            <a:endParaRPr lang="en-US" dirty="0"/>
          </a:p>
        </p:txBody>
      </p:sp>
      <p:sp>
        <p:nvSpPr>
          <p:cNvPr id="4" name="TextBox 3">
            <a:extLst>
              <a:ext uri="{FF2B5EF4-FFF2-40B4-BE49-F238E27FC236}">
                <a16:creationId xmlns:a16="http://schemas.microsoft.com/office/drawing/2014/main" id="{53486487-F68E-8C5D-EEB9-40929D3D9439}"/>
              </a:ext>
            </a:extLst>
          </p:cNvPr>
          <p:cNvSpPr txBox="1"/>
          <p:nvPr/>
        </p:nvSpPr>
        <p:spPr>
          <a:xfrm>
            <a:off x="790302" y="1071155"/>
            <a:ext cx="5786846" cy="1938992"/>
          </a:xfrm>
          <a:prstGeom prst="rect">
            <a:avLst/>
          </a:prstGeom>
          <a:noFill/>
        </p:spPr>
        <p:txBody>
          <a:bodyPr wrap="square">
            <a:spAutoFit/>
          </a:bodyPr>
          <a:lstStyle/>
          <a:p>
            <a:pPr marL="457200" indent="-457200">
              <a:buClr>
                <a:schemeClr val="tx1"/>
              </a:buClr>
              <a:buFont typeface="+mj-lt"/>
              <a:buAutoNum type="arabicPeriod"/>
            </a:pPr>
            <a:r>
              <a:rPr lang="en-GB" sz="2400" dirty="0">
                <a:solidFill>
                  <a:schemeClr val="tx1"/>
                </a:solidFill>
                <a:latin typeface="+mn-lt"/>
              </a:rPr>
              <a:t>The ECCC and its network;</a:t>
            </a:r>
          </a:p>
          <a:p>
            <a:pPr marL="457200" indent="-457200">
              <a:buClr>
                <a:schemeClr val="tx1"/>
              </a:buClr>
              <a:buFont typeface="+mj-lt"/>
              <a:buAutoNum type="arabicPeriod"/>
            </a:pPr>
            <a:r>
              <a:rPr lang="en-GB" sz="2400" dirty="0">
                <a:solidFill>
                  <a:schemeClr val="tx1"/>
                </a:solidFill>
                <a:latin typeface="+mn-lt"/>
              </a:rPr>
              <a:t>Digital Europe Programme Call;</a:t>
            </a:r>
          </a:p>
          <a:p>
            <a:pPr marL="457200" indent="-457200">
              <a:buClr>
                <a:schemeClr val="tx1"/>
              </a:buClr>
              <a:buFont typeface="+mj-lt"/>
              <a:buAutoNum type="arabicPeriod"/>
            </a:pPr>
            <a:r>
              <a:rPr lang="en-GB" sz="2400" dirty="0">
                <a:solidFill>
                  <a:schemeClr val="tx1"/>
                </a:solidFill>
                <a:latin typeface="+mn-lt"/>
              </a:rPr>
              <a:t>Horizon Europe Programme Call;</a:t>
            </a:r>
          </a:p>
          <a:p>
            <a:pPr marL="457200" indent="-457200">
              <a:buClr>
                <a:schemeClr val="tx1"/>
              </a:buClr>
              <a:buFont typeface="+mj-lt"/>
              <a:buAutoNum type="arabicPeriod"/>
            </a:pPr>
            <a:r>
              <a:rPr lang="en-GB" sz="2400" dirty="0">
                <a:solidFill>
                  <a:schemeClr val="tx1"/>
                </a:solidFill>
                <a:latin typeface="+mn-lt"/>
              </a:rPr>
              <a:t>Q&amp;A.</a:t>
            </a:r>
          </a:p>
          <a:p>
            <a:pPr marL="457200" indent="-457200">
              <a:buClr>
                <a:schemeClr val="tx1"/>
              </a:buClr>
              <a:buFont typeface="+mj-lt"/>
              <a:buAutoNum type="arabicPeriod"/>
            </a:pPr>
            <a:endParaRPr lang="en-GB" sz="2400" dirty="0">
              <a:solidFill>
                <a:schemeClr val="tx1"/>
              </a:solidFill>
              <a:latin typeface="+mn-lt"/>
            </a:endParaRPr>
          </a:p>
        </p:txBody>
      </p:sp>
    </p:spTree>
    <p:extLst>
      <p:ext uri="{BB962C8B-B14F-4D97-AF65-F5344CB8AC3E}">
        <p14:creationId xmlns:p14="http://schemas.microsoft.com/office/powerpoint/2010/main" val="49762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normAutofit/>
          </a:bodyPr>
          <a:lstStyle/>
          <a:p>
            <a:pPr>
              <a:spcBef>
                <a:spcPts val="900"/>
              </a:spcBef>
              <a:buClr>
                <a:schemeClr val="accent2"/>
              </a:buClr>
            </a:pPr>
            <a:endParaRPr lang="en-GB" sz="2100" b="1" dirty="0">
              <a:solidFill>
                <a:schemeClr val="accent2"/>
              </a:solidFill>
            </a:endParaRPr>
          </a:p>
          <a:p>
            <a:pPr marL="257175" lvl="1" indent="-257175">
              <a:spcBef>
                <a:spcPts val="900"/>
              </a:spcBef>
              <a:buClr>
                <a:schemeClr val="accent2"/>
              </a:buClr>
              <a:buFont typeface="Arial" panose="020B0604020202020204" pitchFamily="34" charset="0"/>
              <a:buChar char="●"/>
            </a:pPr>
            <a:r>
              <a:rPr lang="en-US" sz="1650" dirty="0"/>
              <a:t>Indicative duration of the action:	              36 Months </a:t>
            </a:r>
            <a:r>
              <a:rPr lang="de-AT" sz="1650" dirty="0"/>
              <a:t>			</a:t>
            </a:r>
          </a:p>
          <a:p>
            <a:pPr marL="257175" lvl="1" indent="-257175">
              <a:spcBef>
                <a:spcPts val="900"/>
              </a:spcBef>
              <a:buClr>
                <a:schemeClr val="accent2"/>
              </a:buClr>
              <a:buFont typeface="Arial" panose="020B0604020202020204" pitchFamily="34" charset="0"/>
              <a:buChar char="●"/>
            </a:pPr>
            <a:r>
              <a:rPr lang="de-AT" sz="1650" dirty="0"/>
              <a:t>Type </a:t>
            </a:r>
            <a:r>
              <a:rPr lang="de-AT" sz="1650" dirty="0" err="1"/>
              <a:t>of</a:t>
            </a:r>
            <a:r>
              <a:rPr lang="de-AT" sz="1650" dirty="0"/>
              <a:t> Action: 				Simple Grant </a:t>
            </a:r>
            <a:r>
              <a:rPr lang="en-US" sz="1650" dirty="0"/>
              <a:t>— 50% funding rate</a:t>
            </a:r>
          </a:p>
          <a:p>
            <a:pPr marL="257175" lvl="1" indent="-257175">
              <a:spcBef>
                <a:spcPts val="900"/>
              </a:spcBef>
              <a:buClr>
                <a:schemeClr val="accent2"/>
              </a:buClr>
              <a:buFont typeface="Arial" panose="020B0604020202020204" pitchFamily="34" charset="0"/>
              <a:buChar char="●"/>
            </a:pPr>
            <a:r>
              <a:rPr lang="en-US" sz="1650" dirty="0"/>
              <a:t>Grant amount:                                                       </a:t>
            </a:r>
            <a:r>
              <a:rPr lang="en-GB" sz="1650" dirty="0"/>
              <a:t>Between 2 and 3 million EUR</a:t>
            </a:r>
            <a:endParaRPr lang="de-AT" sz="1650" dirty="0"/>
          </a:p>
          <a:p>
            <a:pPr marL="257175" lvl="1" indent="-257175">
              <a:spcBef>
                <a:spcPts val="900"/>
              </a:spcBef>
              <a:buClr>
                <a:schemeClr val="accent2"/>
              </a:buClr>
              <a:buFont typeface="Arial" panose="020B0604020202020204" pitchFamily="34" charset="0"/>
              <a:buChar char="●"/>
            </a:pPr>
            <a:r>
              <a:rPr lang="de-AT" sz="1650" dirty="0"/>
              <a:t>Type </a:t>
            </a:r>
            <a:r>
              <a:rPr lang="de-AT" sz="1650" dirty="0" err="1"/>
              <a:t>of</a:t>
            </a:r>
            <a:r>
              <a:rPr lang="de-AT" sz="1650" dirty="0"/>
              <a:t> Beneficiaries:			</a:t>
            </a:r>
            <a:r>
              <a:rPr lang="en-GB" sz="1600" dirty="0"/>
              <a:t>Public bodies acting as National SOCs </a:t>
            </a:r>
            <a:endParaRPr lang="de-AT" sz="1650" dirty="0"/>
          </a:p>
        </p:txBody>
      </p:sp>
      <p:sp>
        <p:nvSpPr>
          <p:cNvPr id="10"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DIGITAL-ECCC-2024-DEPLOY-CYBER-07-SOCPLAT</a:t>
            </a:r>
            <a:endParaRPr lang="en-IE" b="0" dirty="0">
              <a:solidFill>
                <a:schemeClr val="bg1"/>
              </a:solidFill>
              <a:latin typeface="Calibri" panose="020F0502020204030204"/>
            </a:endParaRPr>
          </a:p>
        </p:txBody>
      </p:sp>
      <p:sp>
        <p:nvSpPr>
          <p:cNvPr id="11" name="Rounded Rectangle 10"/>
          <p:cNvSpPr/>
          <p:nvPr/>
        </p:nvSpPr>
        <p:spPr>
          <a:xfrm>
            <a:off x="389799" y="3014974"/>
            <a:ext cx="8618734" cy="1540093"/>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chemeClr val="tx1"/>
              </a:solidFill>
            </a:endParaRPr>
          </a:p>
          <a:p>
            <a:pPr algn="ctr"/>
            <a:r>
              <a:rPr lang="en-GB" dirty="0">
                <a:solidFill>
                  <a:schemeClr val="tx1"/>
                </a:solidFill>
              </a:rPr>
              <a:t>The target stakeholders under a) </a:t>
            </a:r>
            <a:r>
              <a:rPr lang="en-US" b="1" dirty="0">
                <a:solidFill>
                  <a:schemeClr val="tx1"/>
                </a:solidFill>
              </a:rPr>
              <a:t>[Procurement]</a:t>
            </a:r>
            <a:r>
              <a:rPr lang="en-GB" dirty="0">
                <a:solidFill>
                  <a:schemeClr val="tx1"/>
                </a:solidFill>
              </a:rPr>
              <a:t> and </a:t>
            </a:r>
            <a:r>
              <a:rPr lang="en-GB" b="1" dirty="0">
                <a:solidFill>
                  <a:schemeClr val="tx1"/>
                </a:solidFill>
              </a:rPr>
              <a:t>b) </a:t>
            </a:r>
            <a:r>
              <a:rPr lang="en-GB" dirty="0">
                <a:solidFill>
                  <a:schemeClr val="tx1"/>
                </a:solidFill>
              </a:rPr>
              <a:t>[</a:t>
            </a:r>
            <a:r>
              <a:rPr lang="en-GB" b="1" dirty="0">
                <a:solidFill>
                  <a:schemeClr val="tx1"/>
                </a:solidFill>
              </a:rPr>
              <a:t>Building up and running the Cross-Border SOC platform] </a:t>
            </a:r>
          </a:p>
          <a:p>
            <a:pPr algn="ctr"/>
            <a:r>
              <a:rPr lang="en-GB" dirty="0">
                <a:solidFill>
                  <a:schemeClr val="tx1"/>
                </a:solidFill>
              </a:rPr>
              <a:t> above are public bodies acting as National SOCs linked to a “call for expression of interest to deploy and operate Cross-border SOC platforms to improve the detection of cybersecurity threats and share cybersecurity data in the EU”. </a:t>
            </a:r>
            <a:endParaRPr lang="en-GB" dirty="0">
              <a:solidFill>
                <a:schemeClr val="tx1"/>
              </a:solidFill>
              <a:cs typeface="Calibri"/>
            </a:endParaRPr>
          </a:p>
          <a:p>
            <a:pPr algn="ctr"/>
            <a:endParaRPr lang="en-GB" dirty="0">
              <a:solidFill>
                <a:schemeClr val="tx1"/>
              </a:solidFill>
            </a:endParaRPr>
          </a:p>
          <a:p>
            <a:pPr algn="ctr"/>
            <a:r>
              <a:rPr lang="en-GB" dirty="0">
                <a:solidFill>
                  <a:schemeClr val="tx1"/>
                </a:solidFill>
              </a:rPr>
              <a:t>Actions under Proposals for grants shall complement submission for the successful applicants to this call for expression of interest.</a:t>
            </a:r>
            <a:endParaRPr lang="en-US" dirty="0">
              <a:solidFill>
                <a:schemeClr val="tx1"/>
              </a:solidFill>
            </a:endParaRPr>
          </a:p>
          <a:p>
            <a:pPr algn="ctr"/>
            <a:endParaRPr lang="en-GB" dirty="0">
              <a:solidFill>
                <a:schemeClr val="tx1"/>
              </a:solidFill>
            </a:endParaRPr>
          </a:p>
        </p:txBody>
      </p:sp>
      <p:grpSp>
        <p:nvGrpSpPr>
          <p:cNvPr id="12" name="Group 11"/>
          <p:cNvGrpSpPr/>
          <p:nvPr/>
        </p:nvGrpSpPr>
        <p:grpSpPr>
          <a:xfrm rot="1921471">
            <a:off x="271597" y="3169165"/>
            <a:ext cx="236403" cy="446560"/>
            <a:chOff x="890300" y="2984736"/>
            <a:chExt cx="607874" cy="1129682"/>
          </a:xfrm>
        </p:grpSpPr>
        <p:sp>
          <p:nvSpPr>
            <p:cNvPr id="13" name="Oval 12"/>
            <p:cNvSpPr/>
            <p:nvPr/>
          </p:nvSpPr>
          <p:spPr>
            <a:xfrm>
              <a:off x="1043052" y="3049652"/>
              <a:ext cx="455122" cy="4551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b="1" dirty="0">
                <a:solidFill>
                  <a:prstClr val="black"/>
                </a:solidFill>
              </a:endParaRPr>
            </a:p>
          </p:txBody>
        </p:sp>
        <p:grpSp>
          <p:nvGrpSpPr>
            <p:cNvPr id="14" name="Group 13"/>
            <p:cNvGrpSpPr/>
            <p:nvPr/>
          </p:nvGrpSpPr>
          <p:grpSpPr>
            <a:xfrm rot="1272082">
              <a:off x="890300" y="2984736"/>
              <a:ext cx="578396" cy="1129682"/>
              <a:chOff x="7019910" y="285749"/>
              <a:chExt cx="1015997" cy="1984376"/>
            </a:xfrm>
          </p:grpSpPr>
          <p:sp>
            <p:nvSpPr>
              <p:cNvPr id="15" name="Rectangle 14"/>
              <p:cNvSpPr/>
              <p:nvPr/>
            </p:nvSpPr>
            <p:spPr bwMode="auto">
              <a:xfrm>
                <a:off x="7467600" y="1247775"/>
                <a:ext cx="120650" cy="184150"/>
              </a:xfrm>
              <a:prstGeom prst="rect">
                <a:avLst/>
              </a:prstGeom>
              <a:solidFill>
                <a:srgbClr val="957E6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16" name="Rounded Rectangle 9"/>
              <p:cNvSpPr/>
              <p:nvPr/>
            </p:nvSpPr>
            <p:spPr bwMode="auto">
              <a:xfrm>
                <a:off x="7380287" y="1365249"/>
                <a:ext cx="295276" cy="904876"/>
              </a:xfrm>
              <a:custGeom>
                <a:avLst/>
                <a:gdLst/>
                <a:ahLst/>
                <a:cxnLst/>
                <a:rect l="l" t="t" r="r" b="b"/>
                <a:pathLst>
                  <a:path w="295276" h="904876">
                    <a:moveTo>
                      <a:pt x="147638" y="0"/>
                    </a:moveTo>
                    <a:cubicBezTo>
                      <a:pt x="229176" y="0"/>
                      <a:pt x="295276" y="66100"/>
                      <a:pt x="295276" y="147638"/>
                    </a:cubicBezTo>
                    <a:lnTo>
                      <a:pt x="295276" y="336550"/>
                    </a:lnTo>
                    <a:lnTo>
                      <a:pt x="180978" y="336550"/>
                    </a:lnTo>
                    <a:cubicBezTo>
                      <a:pt x="165196" y="336550"/>
                      <a:pt x="152403" y="349343"/>
                      <a:pt x="152403" y="365125"/>
                    </a:cubicBezTo>
                    <a:cubicBezTo>
                      <a:pt x="152403" y="380907"/>
                      <a:pt x="165196" y="393700"/>
                      <a:pt x="180978" y="393700"/>
                    </a:cubicBezTo>
                    <a:lnTo>
                      <a:pt x="295276" y="393700"/>
                    </a:lnTo>
                    <a:lnTo>
                      <a:pt x="295276" y="431801"/>
                    </a:lnTo>
                    <a:lnTo>
                      <a:pt x="180980" y="431801"/>
                    </a:lnTo>
                    <a:cubicBezTo>
                      <a:pt x="165198" y="431801"/>
                      <a:pt x="152405" y="444594"/>
                      <a:pt x="152405" y="460376"/>
                    </a:cubicBezTo>
                    <a:cubicBezTo>
                      <a:pt x="152405" y="476158"/>
                      <a:pt x="165198" y="488951"/>
                      <a:pt x="180980" y="488951"/>
                    </a:cubicBezTo>
                    <a:lnTo>
                      <a:pt x="295276" y="488951"/>
                    </a:lnTo>
                    <a:lnTo>
                      <a:pt x="295276" y="527051"/>
                    </a:lnTo>
                    <a:lnTo>
                      <a:pt x="180981" y="527051"/>
                    </a:lnTo>
                    <a:cubicBezTo>
                      <a:pt x="165199" y="527051"/>
                      <a:pt x="152406" y="539844"/>
                      <a:pt x="152406" y="555626"/>
                    </a:cubicBezTo>
                    <a:cubicBezTo>
                      <a:pt x="152406" y="571408"/>
                      <a:pt x="165199" y="584201"/>
                      <a:pt x="180981" y="584201"/>
                    </a:cubicBezTo>
                    <a:lnTo>
                      <a:pt x="295276" y="584201"/>
                    </a:lnTo>
                    <a:lnTo>
                      <a:pt x="295275" y="757238"/>
                    </a:lnTo>
                    <a:cubicBezTo>
                      <a:pt x="295275" y="838776"/>
                      <a:pt x="229175" y="904876"/>
                      <a:pt x="147637" y="904876"/>
                    </a:cubicBezTo>
                    <a:lnTo>
                      <a:pt x="147638" y="904875"/>
                    </a:lnTo>
                    <a:cubicBezTo>
                      <a:pt x="66100" y="904875"/>
                      <a:pt x="0" y="838775"/>
                      <a:pt x="0" y="757237"/>
                    </a:cubicBezTo>
                    <a:lnTo>
                      <a:pt x="0" y="147638"/>
                    </a:lnTo>
                    <a:cubicBezTo>
                      <a:pt x="0" y="66100"/>
                      <a:pt x="66100" y="0"/>
                      <a:pt x="147638" y="0"/>
                    </a:cubicBezTo>
                    <a:close/>
                  </a:path>
                </a:pathLst>
              </a:cu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nvGrpSpPr>
              <p:cNvPr id="17" name="Group 16"/>
              <p:cNvGrpSpPr/>
              <p:nvPr/>
            </p:nvGrpSpPr>
            <p:grpSpPr>
              <a:xfrm>
                <a:off x="7019910" y="285749"/>
                <a:ext cx="1015997" cy="1015999"/>
                <a:chOff x="7019910" y="285749"/>
                <a:chExt cx="1015997" cy="1015999"/>
              </a:xfrm>
            </p:grpSpPr>
            <p:sp>
              <p:nvSpPr>
                <p:cNvPr id="18" name="Donut 17"/>
                <p:cNvSpPr/>
                <p:nvPr/>
              </p:nvSpPr>
              <p:spPr bwMode="auto">
                <a:xfrm>
                  <a:off x="7019910" y="285749"/>
                  <a:ext cx="1015997" cy="1015999"/>
                </a:xfrm>
                <a:prstGeom prst="donut">
                  <a:avLst>
                    <a:gd name="adj" fmla="val 11402"/>
                  </a:avLst>
                </a:prstGeom>
                <a:solidFill>
                  <a:schemeClr val="accent3">
                    <a:lumMod val="75000"/>
                  </a:schemeClr>
                </a:solid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19" name="Oval 28"/>
                <p:cNvSpPr/>
                <p:nvPr/>
              </p:nvSpPr>
              <p:spPr bwMode="auto">
                <a:xfrm>
                  <a:off x="7158726" y="432246"/>
                  <a:ext cx="738399" cy="437258"/>
                </a:xfrm>
                <a:custGeom>
                  <a:avLst/>
                  <a:gdLst>
                    <a:gd name="connsiteX0" fmla="*/ 0 w 736600"/>
                    <a:gd name="connsiteY0" fmla="*/ 368300 h 736600"/>
                    <a:gd name="connsiteX1" fmla="*/ 368300 w 736600"/>
                    <a:gd name="connsiteY1" fmla="*/ 0 h 736600"/>
                    <a:gd name="connsiteX2" fmla="*/ 736600 w 736600"/>
                    <a:gd name="connsiteY2" fmla="*/ 368300 h 736600"/>
                    <a:gd name="connsiteX3" fmla="*/ 368300 w 736600"/>
                    <a:gd name="connsiteY3" fmla="*/ 736600 h 736600"/>
                    <a:gd name="connsiteX4" fmla="*/ 0 w 736600"/>
                    <a:gd name="connsiteY4" fmla="*/ 368300 h 736600"/>
                    <a:gd name="connsiteX0" fmla="*/ 0 w 736600"/>
                    <a:gd name="connsiteY0" fmla="*/ 368300 h 437258"/>
                    <a:gd name="connsiteX1" fmla="*/ 368300 w 736600"/>
                    <a:gd name="connsiteY1" fmla="*/ 0 h 437258"/>
                    <a:gd name="connsiteX2" fmla="*/ 736600 w 736600"/>
                    <a:gd name="connsiteY2" fmla="*/ 368300 h 437258"/>
                    <a:gd name="connsiteX3" fmla="*/ 368300 w 736600"/>
                    <a:gd name="connsiteY3" fmla="*/ 260350 h 437258"/>
                    <a:gd name="connsiteX4" fmla="*/ 0 w 736600"/>
                    <a:gd name="connsiteY4" fmla="*/ 368300 h 437258"/>
                    <a:gd name="connsiteX0" fmla="*/ 1799 w 738399"/>
                    <a:gd name="connsiteY0" fmla="*/ 368300 h 437258"/>
                    <a:gd name="connsiteX1" fmla="*/ 370099 w 738399"/>
                    <a:gd name="connsiteY1" fmla="*/ 0 h 437258"/>
                    <a:gd name="connsiteX2" fmla="*/ 738399 w 738399"/>
                    <a:gd name="connsiteY2" fmla="*/ 368300 h 437258"/>
                    <a:gd name="connsiteX3" fmla="*/ 370099 w 738399"/>
                    <a:gd name="connsiteY3" fmla="*/ 260350 h 437258"/>
                    <a:gd name="connsiteX4" fmla="*/ 1799 w 738399"/>
                    <a:gd name="connsiteY4" fmla="*/ 368300 h 43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99" h="437258">
                      <a:moveTo>
                        <a:pt x="1799" y="368300"/>
                      </a:moveTo>
                      <a:cubicBezTo>
                        <a:pt x="-20426" y="175683"/>
                        <a:pt x="166693" y="0"/>
                        <a:pt x="370099" y="0"/>
                      </a:cubicBezTo>
                      <a:cubicBezTo>
                        <a:pt x="573505" y="0"/>
                        <a:pt x="738399" y="164894"/>
                        <a:pt x="738399" y="368300"/>
                      </a:cubicBezTo>
                      <a:cubicBezTo>
                        <a:pt x="738399" y="571706"/>
                        <a:pt x="573505" y="260350"/>
                        <a:pt x="370099" y="260350"/>
                      </a:cubicBezTo>
                      <a:cubicBezTo>
                        <a:pt x="166693" y="260350"/>
                        <a:pt x="24024" y="560917"/>
                        <a:pt x="1799" y="368300"/>
                      </a:cubicBezTo>
                      <a:close/>
                    </a:path>
                  </a:pathLst>
                </a:custGeom>
                <a:solidFill>
                  <a:srgbClr val="957E6A">
                    <a:alpha val="19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0" name="Donut 19"/>
                <p:cNvSpPr/>
                <p:nvPr/>
              </p:nvSpPr>
              <p:spPr bwMode="auto">
                <a:xfrm>
                  <a:off x="7127875" y="393700"/>
                  <a:ext cx="800100" cy="800100"/>
                </a:xfrm>
                <a:prstGeom prst="donut">
                  <a:avLst>
                    <a:gd name="adj" fmla="val 5157"/>
                  </a:avLst>
                </a:prstGeom>
                <a:solidFill>
                  <a:schemeClr val="accent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grpSp>
      </p:grpSp>
      <p:grpSp>
        <p:nvGrpSpPr>
          <p:cNvPr id="21" name="Group 20"/>
          <p:cNvGrpSpPr/>
          <p:nvPr/>
        </p:nvGrpSpPr>
        <p:grpSpPr>
          <a:xfrm rot="1921471">
            <a:off x="4464573" y="2480988"/>
            <a:ext cx="236403" cy="446560"/>
            <a:chOff x="890300" y="2984736"/>
            <a:chExt cx="607874" cy="1129682"/>
          </a:xfrm>
        </p:grpSpPr>
        <p:sp>
          <p:nvSpPr>
            <p:cNvPr id="22" name="Oval 21"/>
            <p:cNvSpPr/>
            <p:nvPr/>
          </p:nvSpPr>
          <p:spPr>
            <a:xfrm>
              <a:off x="1043052" y="3049652"/>
              <a:ext cx="455122" cy="4551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b="1" dirty="0">
                <a:solidFill>
                  <a:prstClr val="black"/>
                </a:solidFill>
              </a:endParaRPr>
            </a:p>
          </p:txBody>
        </p:sp>
        <p:grpSp>
          <p:nvGrpSpPr>
            <p:cNvPr id="23" name="Group 22"/>
            <p:cNvGrpSpPr/>
            <p:nvPr/>
          </p:nvGrpSpPr>
          <p:grpSpPr>
            <a:xfrm rot="1272082">
              <a:off x="890300" y="2984736"/>
              <a:ext cx="578396" cy="1129682"/>
              <a:chOff x="7019910" y="285749"/>
              <a:chExt cx="1015997" cy="1984376"/>
            </a:xfrm>
          </p:grpSpPr>
          <p:sp>
            <p:nvSpPr>
              <p:cNvPr id="24" name="Rectangle 23"/>
              <p:cNvSpPr/>
              <p:nvPr/>
            </p:nvSpPr>
            <p:spPr bwMode="auto">
              <a:xfrm>
                <a:off x="7467600" y="1247775"/>
                <a:ext cx="120650" cy="184150"/>
              </a:xfrm>
              <a:prstGeom prst="rect">
                <a:avLst/>
              </a:prstGeom>
              <a:solidFill>
                <a:srgbClr val="957E6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5" name="Rounded Rectangle 9"/>
              <p:cNvSpPr/>
              <p:nvPr/>
            </p:nvSpPr>
            <p:spPr bwMode="auto">
              <a:xfrm>
                <a:off x="7380287" y="1365249"/>
                <a:ext cx="295276" cy="904876"/>
              </a:xfrm>
              <a:custGeom>
                <a:avLst/>
                <a:gdLst/>
                <a:ahLst/>
                <a:cxnLst/>
                <a:rect l="l" t="t" r="r" b="b"/>
                <a:pathLst>
                  <a:path w="295276" h="904876">
                    <a:moveTo>
                      <a:pt x="147638" y="0"/>
                    </a:moveTo>
                    <a:cubicBezTo>
                      <a:pt x="229176" y="0"/>
                      <a:pt x="295276" y="66100"/>
                      <a:pt x="295276" y="147638"/>
                    </a:cubicBezTo>
                    <a:lnTo>
                      <a:pt x="295276" y="336550"/>
                    </a:lnTo>
                    <a:lnTo>
                      <a:pt x="180978" y="336550"/>
                    </a:lnTo>
                    <a:cubicBezTo>
                      <a:pt x="165196" y="336550"/>
                      <a:pt x="152403" y="349343"/>
                      <a:pt x="152403" y="365125"/>
                    </a:cubicBezTo>
                    <a:cubicBezTo>
                      <a:pt x="152403" y="380907"/>
                      <a:pt x="165196" y="393700"/>
                      <a:pt x="180978" y="393700"/>
                    </a:cubicBezTo>
                    <a:lnTo>
                      <a:pt x="295276" y="393700"/>
                    </a:lnTo>
                    <a:lnTo>
                      <a:pt x="295276" y="431801"/>
                    </a:lnTo>
                    <a:lnTo>
                      <a:pt x="180980" y="431801"/>
                    </a:lnTo>
                    <a:cubicBezTo>
                      <a:pt x="165198" y="431801"/>
                      <a:pt x="152405" y="444594"/>
                      <a:pt x="152405" y="460376"/>
                    </a:cubicBezTo>
                    <a:cubicBezTo>
                      <a:pt x="152405" y="476158"/>
                      <a:pt x="165198" y="488951"/>
                      <a:pt x="180980" y="488951"/>
                    </a:cubicBezTo>
                    <a:lnTo>
                      <a:pt x="295276" y="488951"/>
                    </a:lnTo>
                    <a:lnTo>
                      <a:pt x="295276" y="527051"/>
                    </a:lnTo>
                    <a:lnTo>
                      <a:pt x="180981" y="527051"/>
                    </a:lnTo>
                    <a:cubicBezTo>
                      <a:pt x="165199" y="527051"/>
                      <a:pt x="152406" y="539844"/>
                      <a:pt x="152406" y="555626"/>
                    </a:cubicBezTo>
                    <a:cubicBezTo>
                      <a:pt x="152406" y="571408"/>
                      <a:pt x="165199" y="584201"/>
                      <a:pt x="180981" y="584201"/>
                    </a:cubicBezTo>
                    <a:lnTo>
                      <a:pt x="295276" y="584201"/>
                    </a:lnTo>
                    <a:lnTo>
                      <a:pt x="295275" y="757238"/>
                    </a:lnTo>
                    <a:cubicBezTo>
                      <a:pt x="295275" y="838776"/>
                      <a:pt x="229175" y="904876"/>
                      <a:pt x="147637" y="904876"/>
                    </a:cubicBezTo>
                    <a:lnTo>
                      <a:pt x="147638" y="904875"/>
                    </a:lnTo>
                    <a:cubicBezTo>
                      <a:pt x="66100" y="904875"/>
                      <a:pt x="0" y="838775"/>
                      <a:pt x="0" y="757237"/>
                    </a:cubicBezTo>
                    <a:lnTo>
                      <a:pt x="0" y="147638"/>
                    </a:lnTo>
                    <a:cubicBezTo>
                      <a:pt x="0" y="66100"/>
                      <a:pt x="66100" y="0"/>
                      <a:pt x="147638" y="0"/>
                    </a:cubicBezTo>
                    <a:close/>
                  </a:path>
                </a:pathLst>
              </a:cu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nvGrpSpPr>
              <p:cNvPr id="26" name="Group 25"/>
              <p:cNvGrpSpPr/>
              <p:nvPr/>
            </p:nvGrpSpPr>
            <p:grpSpPr>
              <a:xfrm>
                <a:off x="7019910" y="285749"/>
                <a:ext cx="1015997" cy="1015999"/>
                <a:chOff x="7019910" y="285749"/>
                <a:chExt cx="1015997" cy="1015999"/>
              </a:xfrm>
            </p:grpSpPr>
            <p:sp>
              <p:nvSpPr>
                <p:cNvPr id="27" name="Donut 26"/>
                <p:cNvSpPr/>
                <p:nvPr/>
              </p:nvSpPr>
              <p:spPr bwMode="auto">
                <a:xfrm>
                  <a:off x="7019910" y="285749"/>
                  <a:ext cx="1015997" cy="1015999"/>
                </a:xfrm>
                <a:prstGeom prst="donut">
                  <a:avLst>
                    <a:gd name="adj" fmla="val 11402"/>
                  </a:avLst>
                </a:prstGeom>
                <a:solidFill>
                  <a:schemeClr val="accent3">
                    <a:lumMod val="75000"/>
                  </a:schemeClr>
                </a:solid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8" name="Oval 28"/>
                <p:cNvSpPr/>
                <p:nvPr/>
              </p:nvSpPr>
              <p:spPr bwMode="auto">
                <a:xfrm>
                  <a:off x="7158726" y="432246"/>
                  <a:ext cx="738399" cy="437258"/>
                </a:xfrm>
                <a:custGeom>
                  <a:avLst/>
                  <a:gdLst>
                    <a:gd name="connsiteX0" fmla="*/ 0 w 736600"/>
                    <a:gd name="connsiteY0" fmla="*/ 368300 h 736600"/>
                    <a:gd name="connsiteX1" fmla="*/ 368300 w 736600"/>
                    <a:gd name="connsiteY1" fmla="*/ 0 h 736600"/>
                    <a:gd name="connsiteX2" fmla="*/ 736600 w 736600"/>
                    <a:gd name="connsiteY2" fmla="*/ 368300 h 736600"/>
                    <a:gd name="connsiteX3" fmla="*/ 368300 w 736600"/>
                    <a:gd name="connsiteY3" fmla="*/ 736600 h 736600"/>
                    <a:gd name="connsiteX4" fmla="*/ 0 w 736600"/>
                    <a:gd name="connsiteY4" fmla="*/ 368300 h 736600"/>
                    <a:gd name="connsiteX0" fmla="*/ 0 w 736600"/>
                    <a:gd name="connsiteY0" fmla="*/ 368300 h 437258"/>
                    <a:gd name="connsiteX1" fmla="*/ 368300 w 736600"/>
                    <a:gd name="connsiteY1" fmla="*/ 0 h 437258"/>
                    <a:gd name="connsiteX2" fmla="*/ 736600 w 736600"/>
                    <a:gd name="connsiteY2" fmla="*/ 368300 h 437258"/>
                    <a:gd name="connsiteX3" fmla="*/ 368300 w 736600"/>
                    <a:gd name="connsiteY3" fmla="*/ 260350 h 437258"/>
                    <a:gd name="connsiteX4" fmla="*/ 0 w 736600"/>
                    <a:gd name="connsiteY4" fmla="*/ 368300 h 437258"/>
                    <a:gd name="connsiteX0" fmla="*/ 1799 w 738399"/>
                    <a:gd name="connsiteY0" fmla="*/ 368300 h 437258"/>
                    <a:gd name="connsiteX1" fmla="*/ 370099 w 738399"/>
                    <a:gd name="connsiteY1" fmla="*/ 0 h 437258"/>
                    <a:gd name="connsiteX2" fmla="*/ 738399 w 738399"/>
                    <a:gd name="connsiteY2" fmla="*/ 368300 h 437258"/>
                    <a:gd name="connsiteX3" fmla="*/ 370099 w 738399"/>
                    <a:gd name="connsiteY3" fmla="*/ 260350 h 437258"/>
                    <a:gd name="connsiteX4" fmla="*/ 1799 w 738399"/>
                    <a:gd name="connsiteY4" fmla="*/ 368300 h 43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99" h="437258">
                      <a:moveTo>
                        <a:pt x="1799" y="368300"/>
                      </a:moveTo>
                      <a:cubicBezTo>
                        <a:pt x="-20426" y="175683"/>
                        <a:pt x="166693" y="0"/>
                        <a:pt x="370099" y="0"/>
                      </a:cubicBezTo>
                      <a:cubicBezTo>
                        <a:pt x="573505" y="0"/>
                        <a:pt x="738399" y="164894"/>
                        <a:pt x="738399" y="368300"/>
                      </a:cubicBezTo>
                      <a:cubicBezTo>
                        <a:pt x="738399" y="571706"/>
                        <a:pt x="573505" y="260350"/>
                        <a:pt x="370099" y="260350"/>
                      </a:cubicBezTo>
                      <a:cubicBezTo>
                        <a:pt x="166693" y="260350"/>
                        <a:pt x="24024" y="560917"/>
                        <a:pt x="1799" y="368300"/>
                      </a:cubicBezTo>
                      <a:close/>
                    </a:path>
                  </a:pathLst>
                </a:custGeom>
                <a:solidFill>
                  <a:srgbClr val="957E6A">
                    <a:alpha val="19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9" name="Donut 28"/>
                <p:cNvSpPr/>
                <p:nvPr/>
              </p:nvSpPr>
              <p:spPr bwMode="auto">
                <a:xfrm>
                  <a:off x="7127875" y="393700"/>
                  <a:ext cx="800100" cy="800100"/>
                </a:xfrm>
                <a:prstGeom prst="donut">
                  <a:avLst>
                    <a:gd name="adj" fmla="val 5157"/>
                  </a:avLst>
                </a:prstGeom>
                <a:solidFill>
                  <a:schemeClr val="accent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grpSp>
      </p:grpSp>
    </p:spTree>
    <p:extLst>
      <p:ext uri="{BB962C8B-B14F-4D97-AF65-F5344CB8AC3E}">
        <p14:creationId xmlns:p14="http://schemas.microsoft.com/office/powerpoint/2010/main" val="2060527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197" y="1128476"/>
            <a:ext cx="922047"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a:t>
            </a:r>
            <a:endParaRPr lang="de-AT" sz="2100" b="1" dirty="0">
              <a:solidFill>
                <a:schemeClr val="accent2"/>
              </a:solidFill>
              <a:latin typeface="+mn-lt"/>
            </a:endParaRPr>
          </a:p>
        </p:txBody>
      </p:sp>
      <p:sp>
        <p:nvSpPr>
          <p:cNvPr id="2" name="Rectangle 1"/>
          <p:cNvSpPr/>
          <p:nvPr/>
        </p:nvSpPr>
        <p:spPr>
          <a:xfrm>
            <a:off x="650197" y="1543974"/>
            <a:ext cx="8051327" cy="3144451"/>
          </a:xfrm>
          <a:prstGeom prst="rect">
            <a:avLst/>
          </a:prstGeom>
        </p:spPr>
        <p:txBody>
          <a:bodyPr wrap="square" lIns="91440" tIns="45720" rIns="91440" bIns="45720" anchor="t">
            <a:spAutoFit/>
          </a:bodyPr>
          <a:lstStyle/>
          <a:p>
            <a:pPr algn="just">
              <a:spcAft>
                <a:spcPts val="1000"/>
              </a:spcAft>
            </a:pPr>
            <a:r>
              <a:rPr lang="en-GB" b="1" u="sng" dirty="0">
                <a:latin typeface="+mn-lt"/>
                <a:ea typeface="Times New Roman" panose="02020603050405020304" pitchFamily="18" charset="0"/>
                <a:cs typeface="Times New Roman" panose="02020603050405020304" pitchFamily="18" charset="0"/>
              </a:rPr>
              <a:t>Applicants to the call for expressions of interest should describe: </a:t>
            </a:r>
          </a:p>
          <a:p>
            <a:pPr marL="285750" indent="-285750" algn="just">
              <a:spcAft>
                <a:spcPts val="1000"/>
              </a:spcAft>
              <a:buFont typeface="Arial" panose="020B0604020202020204" pitchFamily="34" charset="0"/>
              <a:buChar char="•"/>
            </a:pPr>
            <a:r>
              <a:rPr lang="en-GB" dirty="0">
                <a:latin typeface="+mn-lt"/>
                <a:ea typeface="Times New Roman" panose="02020603050405020304" pitchFamily="18" charset="0"/>
                <a:cs typeface="Times New Roman"/>
              </a:rPr>
              <a:t>the aims and objectives of the National/Cross-Border SOC platform, </a:t>
            </a:r>
            <a:endParaRPr lang="en-GB" dirty="0">
              <a:latin typeface="+mn-lt"/>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r>
              <a:rPr lang="en-GB" dirty="0">
                <a:latin typeface="+mn-lt"/>
                <a:ea typeface="Times New Roman" panose="02020603050405020304" pitchFamily="18" charset="0"/>
                <a:cs typeface="Times New Roman" panose="02020603050405020304" pitchFamily="18" charset="0"/>
              </a:rPr>
              <a:t>its role and how such role relates to other cybersecurity actors, and its eventual cooperation with other public or private cybersecurity stakeholders,</a:t>
            </a:r>
          </a:p>
          <a:p>
            <a:pPr marL="285750" indent="-285750" algn="just">
              <a:spcAft>
                <a:spcPts val="1000"/>
              </a:spcAft>
              <a:buFont typeface="Arial" panose="020B0604020202020204" pitchFamily="34" charset="0"/>
              <a:buChar char="•"/>
            </a:pPr>
            <a:r>
              <a:rPr lang="en-GB" dirty="0">
                <a:latin typeface="+mn-lt"/>
                <a:ea typeface="Times New Roman" panose="02020603050405020304" pitchFamily="18" charset="0"/>
                <a:cs typeface="Times New Roman"/>
              </a:rPr>
              <a:t>the detailed planning of the activities and tasks of the National/Cross-Border SOC platform, </a:t>
            </a:r>
            <a:endParaRPr lang="en-GB" dirty="0">
              <a:latin typeface="+mn-lt"/>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r>
              <a:rPr lang="en-GB" dirty="0">
                <a:latin typeface="+mn-lt"/>
                <a:ea typeface="Times New Roman" panose="02020603050405020304" pitchFamily="18" charset="0"/>
                <a:cs typeface="Times New Roman" panose="02020603050405020304" pitchFamily="18" charset="0"/>
              </a:rPr>
              <a:t>the services it will offer,</a:t>
            </a:r>
          </a:p>
          <a:p>
            <a:pPr marL="285750" indent="-285750" algn="just">
              <a:spcAft>
                <a:spcPts val="1000"/>
              </a:spcAft>
              <a:buFont typeface="Arial" panose="020B0604020202020204" pitchFamily="34" charset="0"/>
              <a:buChar char="•"/>
            </a:pPr>
            <a:r>
              <a:rPr lang="en-GB" dirty="0">
                <a:latin typeface="+mn-lt"/>
                <a:ea typeface="Times New Roman" panose="02020603050405020304" pitchFamily="18" charset="0"/>
                <a:cs typeface="Times New Roman" panose="02020603050405020304" pitchFamily="18" charset="0"/>
              </a:rPr>
              <a:t>the way they will operate and be operationalised, </a:t>
            </a:r>
          </a:p>
          <a:p>
            <a:pPr marL="285750" indent="-285750" algn="just">
              <a:spcAft>
                <a:spcPts val="1000"/>
              </a:spcAft>
              <a:buFont typeface="Arial" panose="020B0604020202020204" pitchFamily="34" charset="0"/>
              <a:buChar char="•"/>
            </a:pPr>
            <a:r>
              <a:rPr lang="en-GB" dirty="0">
                <a:latin typeface="+mn-lt"/>
                <a:ea typeface="Times New Roman" panose="02020603050405020304" pitchFamily="18" charset="0"/>
                <a:cs typeface="Times New Roman" panose="02020603050405020304" pitchFamily="18" charset="0"/>
              </a:rPr>
              <a:t>the duration of the activity as well as the main milestones and deliverables. </a:t>
            </a:r>
          </a:p>
          <a:p>
            <a:pPr algn="just">
              <a:spcAft>
                <a:spcPts val="1000"/>
              </a:spcAft>
            </a:pPr>
            <a:r>
              <a:rPr lang="en-GB" b="1" dirty="0">
                <a:latin typeface="+mn-lt"/>
                <a:ea typeface="Times New Roman" panose="02020603050405020304" pitchFamily="18" charset="0"/>
                <a:cs typeface="Times New Roman"/>
              </a:rPr>
              <a:t>They should also specify what equipment, tools and services need to be jointly procured and integrated to build up the National/Cross-Border SOC platform, its services and its infrastructure.</a:t>
            </a:r>
            <a:endParaRPr lang="en-US" b="1" dirty="0">
              <a:latin typeface="+mn-lt"/>
              <a:ea typeface="Times New Roman" panose="02020603050405020304" pitchFamily="18" charset="0"/>
              <a:cs typeface="Times New Roman"/>
            </a:endParaRPr>
          </a:p>
        </p:txBody>
      </p:sp>
      <p:grpSp>
        <p:nvGrpSpPr>
          <p:cNvPr id="11" name="Group 10"/>
          <p:cNvGrpSpPr/>
          <p:nvPr/>
        </p:nvGrpSpPr>
        <p:grpSpPr>
          <a:xfrm>
            <a:off x="7607345" y="949614"/>
            <a:ext cx="1188720" cy="1188720"/>
            <a:chOff x="3983038" y="1422400"/>
            <a:chExt cx="1778000" cy="1778000"/>
          </a:xfrm>
        </p:grpSpPr>
        <p:sp>
          <p:nvSpPr>
            <p:cNvPr id="12" name="Oval 20"/>
            <p:cNvSpPr>
              <a:spLocks noChangeArrowheads="1"/>
            </p:cNvSpPr>
            <p:nvPr/>
          </p:nvSpPr>
          <p:spPr bwMode="auto">
            <a:xfrm>
              <a:off x="3983038" y="1422400"/>
              <a:ext cx="1778000" cy="1778000"/>
            </a:xfrm>
            <a:prstGeom prst="ellipse">
              <a:avLst/>
            </a:prstGeom>
            <a:solidFill>
              <a:srgbClr val="4D23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nvGrpSpPr>
            <p:cNvPr id="14" name="Group 13"/>
            <p:cNvGrpSpPr/>
            <p:nvPr/>
          </p:nvGrpSpPr>
          <p:grpSpPr>
            <a:xfrm>
              <a:off x="4429131" y="1728292"/>
              <a:ext cx="1078059" cy="1155594"/>
              <a:chOff x="4429131" y="1728292"/>
              <a:chExt cx="1078059" cy="1155594"/>
            </a:xfrm>
          </p:grpSpPr>
          <p:sp>
            <p:nvSpPr>
              <p:cNvPr id="15" name="Freeform 87"/>
              <p:cNvSpPr>
                <a:spLocks/>
              </p:cNvSpPr>
              <p:nvPr/>
            </p:nvSpPr>
            <p:spPr bwMode="auto">
              <a:xfrm>
                <a:off x="4429131" y="1728292"/>
                <a:ext cx="846515" cy="1155594"/>
              </a:xfrm>
              <a:custGeom>
                <a:avLst/>
                <a:gdLst>
                  <a:gd name="T0" fmla="*/ 0 w 797"/>
                  <a:gd name="T1" fmla="*/ 1088 h 1088"/>
                  <a:gd name="T2" fmla="*/ 0 w 797"/>
                  <a:gd name="T3" fmla="*/ 504 h 1088"/>
                  <a:gd name="T4" fmla="*/ 0 w 797"/>
                  <a:gd name="T5" fmla="*/ 210 h 1088"/>
                  <a:gd name="T6" fmla="*/ 211 w 797"/>
                  <a:gd name="T7" fmla="*/ 0 h 1088"/>
                  <a:gd name="T8" fmla="*/ 797 w 797"/>
                  <a:gd name="T9" fmla="*/ 0 h 1088"/>
                  <a:gd name="T10" fmla="*/ 797 w 797"/>
                  <a:gd name="T11" fmla="*/ 218 h 1088"/>
                  <a:gd name="T12" fmla="*/ 797 w 797"/>
                  <a:gd name="T13" fmla="*/ 504 h 1088"/>
                  <a:gd name="T14" fmla="*/ 797 w 797"/>
                  <a:gd name="T15" fmla="*/ 1088 h 1088"/>
                  <a:gd name="T16" fmla="*/ 0 w 797"/>
                  <a:gd name="T17"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7" h="1088">
                    <a:moveTo>
                      <a:pt x="0" y="1088"/>
                    </a:moveTo>
                    <a:lnTo>
                      <a:pt x="0" y="504"/>
                    </a:lnTo>
                    <a:lnTo>
                      <a:pt x="0" y="210"/>
                    </a:lnTo>
                    <a:lnTo>
                      <a:pt x="211" y="0"/>
                    </a:lnTo>
                    <a:lnTo>
                      <a:pt x="797" y="0"/>
                    </a:lnTo>
                    <a:lnTo>
                      <a:pt x="797" y="218"/>
                    </a:lnTo>
                    <a:lnTo>
                      <a:pt x="797" y="504"/>
                    </a:lnTo>
                    <a:lnTo>
                      <a:pt x="797" y="1088"/>
                    </a:lnTo>
                    <a:lnTo>
                      <a:pt x="0" y="10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6" name="Freeform 88"/>
              <p:cNvSpPr>
                <a:spLocks/>
              </p:cNvSpPr>
              <p:nvPr/>
            </p:nvSpPr>
            <p:spPr bwMode="auto">
              <a:xfrm>
                <a:off x="4429131" y="1728292"/>
                <a:ext cx="224109" cy="223047"/>
              </a:xfrm>
              <a:custGeom>
                <a:avLst/>
                <a:gdLst>
                  <a:gd name="T0" fmla="*/ 211 w 211"/>
                  <a:gd name="T1" fmla="*/ 210 h 210"/>
                  <a:gd name="T2" fmla="*/ 0 w 211"/>
                  <a:gd name="T3" fmla="*/ 210 h 210"/>
                  <a:gd name="T4" fmla="*/ 211 w 211"/>
                  <a:gd name="T5" fmla="*/ 0 h 210"/>
                  <a:gd name="T6" fmla="*/ 211 w 211"/>
                  <a:gd name="T7" fmla="*/ 210 h 210"/>
                </a:gdLst>
                <a:ahLst/>
                <a:cxnLst>
                  <a:cxn ang="0">
                    <a:pos x="T0" y="T1"/>
                  </a:cxn>
                  <a:cxn ang="0">
                    <a:pos x="T2" y="T3"/>
                  </a:cxn>
                  <a:cxn ang="0">
                    <a:pos x="T4" y="T5"/>
                  </a:cxn>
                  <a:cxn ang="0">
                    <a:pos x="T6" y="T7"/>
                  </a:cxn>
                </a:cxnLst>
                <a:rect l="0" t="0" r="r" b="b"/>
                <a:pathLst>
                  <a:path w="211" h="210">
                    <a:moveTo>
                      <a:pt x="211" y="210"/>
                    </a:moveTo>
                    <a:lnTo>
                      <a:pt x="0" y="210"/>
                    </a:lnTo>
                    <a:lnTo>
                      <a:pt x="211" y="0"/>
                    </a:lnTo>
                    <a:lnTo>
                      <a:pt x="211" y="210"/>
                    </a:lnTo>
                    <a:close/>
                  </a:path>
                </a:pathLst>
              </a:custGeom>
              <a:solidFill>
                <a:srgbClr val="2E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7" name="Freeform 89"/>
              <p:cNvSpPr>
                <a:spLocks/>
              </p:cNvSpPr>
              <p:nvPr/>
            </p:nvSpPr>
            <p:spPr bwMode="auto">
              <a:xfrm>
                <a:off x="4429131" y="1951339"/>
                <a:ext cx="224109" cy="224109"/>
              </a:xfrm>
              <a:custGeom>
                <a:avLst/>
                <a:gdLst>
                  <a:gd name="T0" fmla="*/ 0 w 211"/>
                  <a:gd name="T1" fmla="*/ 0 h 211"/>
                  <a:gd name="T2" fmla="*/ 211 w 211"/>
                  <a:gd name="T3" fmla="*/ 0 h 211"/>
                  <a:gd name="T4" fmla="*/ 0 w 211"/>
                  <a:gd name="T5" fmla="*/ 211 h 211"/>
                  <a:gd name="T6" fmla="*/ 0 w 211"/>
                  <a:gd name="T7" fmla="*/ 0 h 211"/>
                </a:gdLst>
                <a:ahLst/>
                <a:cxnLst>
                  <a:cxn ang="0">
                    <a:pos x="T0" y="T1"/>
                  </a:cxn>
                  <a:cxn ang="0">
                    <a:pos x="T2" y="T3"/>
                  </a:cxn>
                  <a:cxn ang="0">
                    <a:pos x="T4" y="T5"/>
                  </a:cxn>
                  <a:cxn ang="0">
                    <a:pos x="T6" y="T7"/>
                  </a:cxn>
                </a:cxnLst>
                <a:rect l="0" t="0" r="r" b="b"/>
                <a:pathLst>
                  <a:path w="211" h="211">
                    <a:moveTo>
                      <a:pt x="0" y="0"/>
                    </a:moveTo>
                    <a:lnTo>
                      <a:pt x="211" y="0"/>
                    </a:lnTo>
                    <a:lnTo>
                      <a:pt x="0" y="211"/>
                    </a:lnTo>
                    <a:lnTo>
                      <a:pt x="0" y="0"/>
                    </a:lnTo>
                    <a:close/>
                  </a:path>
                </a:pathLst>
              </a:custGeom>
              <a:solidFill>
                <a:srgbClr val="D2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8" name="Freeform 90"/>
              <p:cNvSpPr>
                <a:spLocks/>
              </p:cNvSpPr>
              <p:nvPr/>
            </p:nvSpPr>
            <p:spPr bwMode="auto">
              <a:xfrm>
                <a:off x="4690414" y="1912041"/>
                <a:ext cx="816776" cy="843329"/>
              </a:xfrm>
              <a:custGeom>
                <a:avLst/>
                <a:gdLst>
                  <a:gd name="T0" fmla="*/ 237 w 325"/>
                  <a:gd name="T1" fmla="*/ 0 h 336"/>
                  <a:gd name="T2" fmla="*/ 0 w 325"/>
                  <a:gd name="T3" fmla="*/ 236 h 336"/>
                  <a:gd name="T4" fmla="*/ 13 w 325"/>
                  <a:gd name="T5" fmla="*/ 229 h 336"/>
                  <a:gd name="T6" fmla="*/ 0 w 325"/>
                  <a:gd name="T7" fmla="*/ 336 h 336"/>
                  <a:gd name="T8" fmla="*/ 91 w 325"/>
                  <a:gd name="T9" fmla="*/ 326 h 336"/>
                  <a:gd name="T10" fmla="*/ 325 w 325"/>
                  <a:gd name="T11" fmla="*/ 81 h 336"/>
                  <a:gd name="T12" fmla="*/ 237 w 325"/>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25" h="336">
                    <a:moveTo>
                      <a:pt x="237" y="0"/>
                    </a:moveTo>
                    <a:cubicBezTo>
                      <a:pt x="0" y="236"/>
                      <a:pt x="0" y="236"/>
                      <a:pt x="0" y="236"/>
                    </a:cubicBezTo>
                    <a:cubicBezTo>
                      <a:pt x="0" y="236"/>
                      <a:pt x="13" y="229"/>
                      <a:pt x="13" y="229"/>
                    </a:cubicBezTo>
                    <a:cubicBezTo>
                      <a:pt x="0" y="336"/>
                      <a:pt x="0" y="336"/>
                      <a:pt x="0" y="336"/>
                    </a:cubicBezTo>
                    <a:cubicBezTo>
                      <a:pt x="91" y="326"/>
                      <a:pt x="91" y="326"/>
                      <a:pt x="91" y="326"/>
                    </a:cubicBezTo>
                    <a:cubicBezTo>
                      <a:pt x="91" y="326"/>
                      <a:pt x="325" y="81"/>
                      <a:pt x="325" y="81"/>
                    </a:cubicBezTo>
                    <a:lnTo>
                      <a:pt x="237" y="0"/>
                    </a:lnTo>
                    <a:close/>
                  </a:path>
                </a:pathLst>
              </a:custGeom>
              <a:solidFill>
                <a:srgbClr val="D2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9" name="Freeform 91"/>
              <p:cNvSpPr>
                <a:spLocks/>
              </p:cNvSpPr>
              <p:nvPr/>
            </p:nvSpPr>
            <p:spPr bwMode="auto">
              <a:xfrm>
                <a:off x="4703160" y="1923724"/>
                <a:ext cx="592667" cy="568238"/>
              </a:xfrm>
              <a:custGeom>
                <a:avLst/>
                <a:gdLst>
                  <a:gd name="T0" fmla="*/ 220 w 236"/>
                  <a:gd name="T1" fmla="*/ 0 h 226"/>
                  <a:gd name="T2" fmla="*/ 0 w 236"/>
                  <a:gd name="T3" fmla="*/ 220 h 226"/>
                  <a:gd name="T4" fmla="*/ 34 w 236"/>
                  <a:gd name="T5" fmla="*/ 217 h 226"/>
                  <a:gd name="T6" fmla="*/ 236 w 236"/>
                  <a:gd name="T7" fmla="*/ 15 h 226"/>
                  <a:gd name="T8" fmla="*/ 220 w 236"/>
                  <a:gd name="T9" fmla="*/ 0 h 226"/>
                </a:gdLst>
                <a:ahLst/>
                <a:cxnLst>
                  <a:cxn ang="0">
                    <a:pos x="T0" y="T1"/>
                  </a:cxn>
                  <a:cxn ang="0">
                    <a:pos x="T2" y="T3"/>
                  </a:cxn>
                  <a:cxn ang="0">
                    <a:pos x="T4" y="T5"/>
                  </a:cxn>
                  <a:cxn ang="0">
                    <a:pos x="T6" y="T7"/>
                  </a:cxn>
                  <a:cxn ang="0">
                    <a:pos x="T8" y="T9"/>
                  </a:cxn>
                </a:cxnLst>
                <a:rect l="0" t="0" r="r" b="b"/>
                <a:pathLst>
                  <a:path w="236" h="226">
                    <a:moveTo>
                      <a:pt x="220" y="0"/>
                    </a:moveTo>
                    <a:cubicBezTo>
                      <a:pt x="0" y="220"/>
                      <a:pt x="0" y="220"/>
                      <a:pt x="0" y="220"/>
                    </a:cubicBezTo>
                    <a:cubicBezTo>
                      <a:pt x="10" y="226"/>
                      <a:pt x="24" y="225"/>
                      <a:pt x="34" y="217"/>
                    </a:cubicBezTo>
                    <a:cubicBezTo>
                      <a:pt x="236" y="15"/>
                      <a:pt x="236" y="15"/>
                      <a:pt x="236" y="15"/>
                    </a:cubicBezTo>
                    <a:lnTo>
                      <a:pt x="220" y="0"/>
                    </a:lnTo>
                    <a:close/>
                  </a:path>
                </a:pathLst>
              </a:custGeom>
              <a:solidFill>
                <a:srgbClr val="1C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0" name="Freeform 92"/>
              <p:cNvSpPr>
                <a:spLocks/>
              </p:cNvSpPr>
              <p:nvPr/>
            </p:nvSpPr>
            <p:spPr bwMode="auto">
              <a:xfrm>
                <a:off x="4763701" y="1961960"/>
                <a:ext cx="625593" cy="622406"/>
              </a:xfrm>
              <a:custGeom>
                <a:avLst/>
                <a:gdLst>
                  <a:gd name="T0" fmla="*/ 249 w 249"/>
                  <a:gd name="T1" fmla="*/ 37 h 248"/>
                  <a:gd name="T2" fmla="*/ 212 w 249"/>
                  <a:gd name="T3" fmla="*/ 0 h 248"/>
                  <a:gd name="T4" fmla="*/ 10 w 249"/>
                  <a:gd name="T5" fmla="*/ 202 h 248"/>
                  <a:gd name="T6" fmla="*/ 10 w 249"/>
                  <a:gd name="T7" fmla="*/ 202 h 248"/>
                  <a:gd name="T8" fmla="*/ 10 w 249"/>
                  <a:gd name="T9" fmla="*/ 202 h 248"/>
                  <a:gd name="T10" fmla="*/ 10 w 249"/>
                  <a:gd name="T11" fmla="*/ 202 h 248"/>
                  <a:gd name="T12" fmla="*/ 10 w 249"/>
                  <a:gd name="T13" fmla="*/ 239 h 248"/>
                  <a:gd name="T14" fmla="*/ 47 w 249"/>
                  <a:gd name="T15" fmla="*/ 238 h 248"/>
                  <a:gd name="T16" fmla="*/ 47 w 249"/>
                  <a:gd name="T17" fmla="*/ 239 h 248"/>
                  <a:gd name="T18" fmla="*/ 47 w 249"/>
                  <a:gd name="T19" fmla="*/ 238 h 248"/>
                  <a:gd name="T20" fmla="*/ 47 w 249"/>
                  <a:gd name="T21" fmla="*/ 238 h 248"/>
                  <a:gd name="T22" fmla="*/ 249 w 249"/>
                  <a:gd name="T23" fmla="*/ 3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48">
                    <a:moveTo>
                      <a:pt x="249" y="37"/>
                    </a:moveTo>
                    <a:cubicBezTo>
                      <a:pt x="212" y="0"/>
                      <a:pt x="212" y="0"/>
                      <a:pt x="212" y="0"/>
                    </a:cubicBezTo>
                    <a:cubicBezTo>
                      <a:pt x="10" y="202"/>
                      <a:pt x="10" y="202"/>
                      <a:pt x="10" y="202"/>
                    </a:cubicBezTo>
                    <a:cubicBezTo>
                      <a:pt x="10" y="202"/>
                      <a:pt x="10" y="202"/>
                      <a:pt x="10" y="202"/>
                    </a:cubicBezTo>
                    <a:cubicBezTo>
                      <a:pt x="10" y="202"/>
                      <a:pt x="10" y="202"/>
                      <a:pt x="10" y="202"/>
                    </a:cubicBezTo>
                    <a:cubicBezTo>
                      <a:pt x="10" y="202"/>
                      <a:pt x="10" y="202"/>
                      <a:pt x="10" y="202"/>
                    </a:cubicBezTo>
                    <a:cubicBezTo>
                      <a:pt x="1" y="213"/>
                      <a:pt x="0" y="229"/>
                      <a:pt x="10" y="239"/>
                    </a:cubicBezTo>
                    <a:cubicBezTo>
                      <a:pt x="19" y="248"/>
                      <a:pt x="35" y="248"/>
                      <a:pt x="47" y="238"/>
                    </a:cubicBezTo>
                    <a:cubicBezTo>
                      <a:pt x="47" y="238"/>
                      <a:pt x="47" y="238"/>
                      <a:pt x="47" y="239"/>
                    </a:cubicBezTo>
                    <a:cubicBezTo>
                      <a:pt x="47" y="238"/>
                      <a:pt x="47" y="238"/>
                      <a:pt x="47" y="238"/>
                    </a:cubicBezTo>
                    <a:cubicBezTo>
                      <a:pt x="47" y="238"/>
                      <a:pt x="47" y="238"/>
                      <a:pt x="47" y="238"/>
                    </a:cubicBezTo>
                    <a:lnTo>
                      <a:pt x="249" y="37"/>
                    </a:lnTo>
                    <a:close/>
                  </a:path>
                </a:pathLst>
              </a:custGeom>
              <a:solidFill>
                <a:srgbClr val="1D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1" name="Freeform 93"/>
              <p:cNvSpPr>
                <a:spLocks/>
              </p:cNvSpPr>
              <p:nvPr/>
            </p:nvSpPr>
            <p:spPr bwMode="auto">
              <a:xfrm>
                <a:off x="4856106" y="2054366"/>
                <a:ext cx="570362" cy="592667"/>
              </a:xfrm>
              <a:custGeom>
                <a:avLst/>
                <a:gdLst>
                  <a:gd name="T0" fmla="*/ 10 w 227"/>
                  <a:gd name="T1" fmla="*/ 201 h 236"/>
                  <a:gd name="T2" fmla="*/ 7 w 227"/>
                  <a:gd name="T3" fmla="*/ 236 h 236"/>
                  <a:gd name="T4" fmla="*/ 227 w 227"/>
                  <a:gd name="T5" fmla="*/ 15 h 236"/>
                  <a:gd name="T6" fmla="*/ 212 w 227"/>
                  <a:gd name="T7" fmla="*/ 0 h 236"/>
                  <a:gd name="T8" fmla="*/ 10 w 227"/>
                  <a:gd name="T9" fmla="*/ 201 h 236"/>
                </a:gdLst>
                <a:ahLst/>
                <a:cxnLst>
                  <a:cxn ang="0">
                    <a:pos x="T0" y="T1"/>
                  </a:cxn>
                  <a:cxn ang="0">
                    <a:pos x="T2" y="T3"/>
                  </a:cxn>
                  <a:cxn ang="0">
                    <a:pos x="T4" y="T5"/>
                  </a:cxn>
                  <a:cxn ang="0">
                    <a:pos x="T6" y="T7"/>
                  </a:cxn>
                  <a:cxn ang="0">
                    <a:pos x="T8" y="T9"/>
                  </a:cxn>
                </a:cxnLst>
                <a:rect l="0" t="0" r="r" b="b"/>
                <a:pathLst>
                  <a:path w="227" h="236">
                    <a:moveTo>
                      <a:pt x="10" y="201"/>
                    </a:moveTo>
                    <a:cubicBezTo>
                      <a:pt x="2" y="212"/>
                      <a:pt x="0" y="226"/>
                      <a:pt x="7" y="236"/>
                    </a:cubicBezTo>
                    <a:cubicBezTo>
                      <a:pt x="227" y="15"/>
                      <a:pt x="227" y="15"/>
                      <a:pt x="227" y="15"/>
                    </a:cubicBezTo>
                    <a:cubicBezTo>
                      <a:pt x="212" y="0"/>
                      <a:pt x="212" y="0"/>
                      <a:pt x="212" y="0"/>
                    </a:cubicBezTo>
                    <a:lnTo>
                      <a:pt x="10" y="201"/>
                    </a:lnTo>
                    <a:close/>
                  </a:path>
                </a:pathLst>
              </a:custGeom>
              <a:solidFill>
                <a:srgbClr val="1C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2" name="Freeform 94"/>
              <p:cNvSpPr>
                <a:spLocks/>
              </p:cNvSpPr>
              <p:nvPr/>
            </p:nvSpPr>
            <p:spPr bwMode="auto">
              <a:xfrm>
                <a:off x="4662799" y="2468595"/>
                <a:ext cx="218798" cy="218798"/>
              </a:xfrm>
              <a:custGeom>
                <a:avLst/>
                <a:gdLst>
                  <a:gd name="T0" fmla="*/ 84 w 87"/>
                  <a:gd name="T1" fmla="*/ 71 h 87"/>
                  <a:gd name="T2" fmla="*/ 87 w 87"/>
                  <a:gd name="T3" fmla="*/ 36 h 87"/>
                  <a:gd name="T4" fmla="*/ 87 w 87"/>
                  <a:gd name="T5" fmla="*/ 36 h 87"/>
                  <a:gd name="T6" fmla="*/ 87 w 87"/>
                  <a:gd name="T7" fmla="*/ 37 h 87"/>
                  <a:gd name="T8" fmla="*/ 87 w 87"/>
                  <a:gd name="T9" fmla="*/ 36 h 87"/>
                  <a:gd name="T10" fmla="*/ 50 w 87"/>
                  <a:gd name="T11" fmla="*/ 37 h 87"/>
                  <a:gd name="T12" fmla="*/ 50 w 87"/>
                  <a:gd name="T13" fmla="*/ 0 h 87"/>
                  <a:gd name="T14" fmla="*/ 50 w 87"/>
                  <a:gd name="T15" fmla="*/ 0 h 87"/>
                  <a:gd name="T16" fmla="*/ 50 w 87"/>
                  <a:gd name="T17" fmla="*/ 0 h 87"/>
                  <a:gd name="T18" fmla="*/ 50 w 87"/>
                  <a:gd name="T19" fmla="*/ 0 h 87"/>
                  <a:gd name="T20" fmla="*/ 16 w 87"/>
                  <a:gd name="T21" fmla="*/ 3 h 87"/>
                  <a:gd name="T22" fmla="*/ 0 w 87"/>
                  <a:gd name="T23" fmla="*/ 87 h 87"/>
                  <a:gd name="T24" fmla="*/ 84 w 87"/>
                  <a:gd name="T25"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7">
                    <a:moveTo>
                      <a:pt x="84" y="71"/>
                    </a:moveTo>
                    <a:cubicBezTo>
                      <a:pt x="77" y="61"/>
                      <a:pt x="79" y="47"/>
                      <a:pt x="87" y="36"/>
                    </a:cubicBezTo>
                    <a:cubicBezTo>
                      <a:pt x="87" y="36"/>
                      <a:pt x="87" y="36"/>
                      <a:pt x="87" y="36"/>
                    </a:cubicBezTo>
                    <a:cubicBezTo>
                      <a:pt x="87" y="36"/>
                      <a:pt x="87" y="36"/>
                      <a:pt x="87" y="37"/>
                    </a:cubicBezTo>
                    <a:cubicBezTo>
                      <a:pt x="87" y="36"/>
                      <a:pt x="87" y="36"/>
                      <a:pt x="87" y="36"/>
                    </a:cubicBezTo>
                    <a:cubicBezTo>
                      <a:pt x="75" y="46"/>
                      <a:pt x="59" y="46"/>
                      <a:pt x="50" y="37"/>
                    </a:cubicBezTo>
                    <a:cubicBezTo>
                      <a:pt x="40" y="27"/>
                      <a:pt x="41" y="11"/>
                      <a:pt x="50" y="0"/>
                    </a:cubicBezTo>
                    <a:cubicBezTo>
                      <a:pt x="50" y="0"/>
                      <a:pt x="50" y="0"/>
                      <a:pt x="50" y="0"/>
                    </a:cubicBezTo>
                    <a:cubicBezTo>
                      <a:pt x="50" y="0"/>
                      <a:pt x="50" y="0"/>
                      <a:pt x="50" y="0"/>
                    </a:cubicBezTo>
                    <a:cubicBezTo>
                      <a:pt x="50" y="0"/>
                      <a:pt x="50" y="0"/>
                      <a:pt x="50" y="0"/>
                    </a:cubicBezTo>
                    <a:cubicBezTo>
                      <a:pt x="40" y="8"/>
                      <a:pt x="26" y="9"/>
                      <a:pt x="16" y="3"/>
                    </a:cubicBezTo>
                    <a:cubicBezTo>
                      <a:pt x="0" y="87"/>
                      <a:pt x="0" y="87"/>
                      <a:pt x="0" y="87"/>
                    </a:cubicBezTo>
                    <a:lnTo>
                      <a:pt x="84" y="71"/>
                    </a:lnTo>
                    <a:close/>
                  </a:path>
                </a:pathLst>
              </a:custGeom>
              <a:solidFill>
                <a:srgbClr val="FBC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3" name="Freeform 95"/>
              <p:cNvSpPr>
                <a:spLocks/>
              </p:cNvSpPr>
              <p:nvPr/>
            </p:nvSpPr>
            <p:spPr bwMode="auto">
              <a:xfrm>
                <a:off x="4662799" y="2584367"/>
                <a:ext cx="103027" cy="103027"/>
              </a:xfrm>
              <a:custGeom>
                <a:avLst/>
                <a:gdLst>
                  <a:gd name="T0" fmla="*/ 8 w 41"/>
                  <a:gd name="T1" fmla="*/ 0 h 41"/>
                  <a:gd name="T2" fmla="*/ 0 w 41"/>
                  <a:gd name="T3" fmla="*/ 41 h 41"/>
                  <a:gd name="T4" fmla="*/ 41 w 41"/>
                  <a:gd name="T5" fmla="*/ 33 h 41"/>
                  <a:gd name="T6" fmla="*/ 27 w 41"/>
                  <a:gd name="T7" fmla="*/ 14 h 41"/>
                  <a:gd name="T8" fmla="*/ 8 w 41"/>
                  <a:gd name="T9" fmla="*/ 0 h 41"/>
                </a:gdLst>
                <a:ahLst/>
                <a:cxnLst>
                  <a:cxn ang="0">
                    <a:pos x="T0" y="T1"/>
                  </a:cxn>
                  <a:cxn ang="0">
                    <a:pos x="T2" y="T3"/>
                  </a:cxn>
                  <a:cxn ang="0">
                    <a:pos x="T4" y="T5"/>
                  </a:cxn>
                  <a:cxn ang="0">
                    <a:pos x="T6" y="T7"/>
                  </a:cxn>
                  <a:cxn ang="0">
                    <a:pos x="T8" y="T9"/>
                  </a:cxn>
                </a:cxnLst>
                <a:rect l="0" t="0" r="r" b="b"/>
                <a:pathLst>
                  <a:path w="41" h="41">
                    <a:moveTo>
                      <a:pt x="8" y="0"/>
                    </a:moveTo>
                    <a:cubicBezTo>
                      <a:pt x="0" y="41"/>
                      <a:pt x="0" y="41"/>
                      <a:pt x="0" y="41"/>
                    </a:cubicBezTo>
                    <a:cubicBezTo>
                      <a:pt x="41" y="33"/>
                      <a:pt x="41" y="33"/>
                      <a:pt x="41" y="33"/>
                    </a:cubicBezTo>
                    <a:cubicBezTo>
                      <a:pt x="37" y="26"/>
                      <a:pt x="32" y="20"/>
                      <a:pt x="27" y="14"/>
                    </a:cubicBezTo>
                    <a:cubicBezTo>
                      <a:pt x="21" y="8"/>
                      <a:pt x="15" y="3"/>
                      <a:pt x="8" y="0"/>
                    </a:cubicBezTo>
                    <a:close/>
                  </a:path>
                </a:pathLst>
              </a:custGeom>
              <a:solidFill>
                <a:srgbClr val="1C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4" name="Freeform 96"/>
              <p:cNvSpPr>
                <a:spLocks/>
              </p:cNvSpPr>
              <p:nvPr/>
            </p:nvSpPr>
            <p:spPr bwMode="auto">
              <a:xfrm>
                <a:off x="5253341" y="1866369"/>
                <a:ext cx="97716" cy="100902"/>
              </a:xfrm>
              <a:custGeom>
                <a:avLst/>
                <a:gdLst>
                  <a:gd name="T0" fmla="*/ 0 w 92"/>
                  <a:gd name="T1" fmla="*/ 57 h 95"/>
                  <a:gd name="T2" fmla="*/ 35 w 92"/>
                  <a:gd name="T3" fmla="*/ 95 h 95"/>
                  <a:gd name="T4" fmla="*/ 92 w 92"/>
                  <a:gd name="T5" fmla="*/ 38 h 95"/>
                  <a:gd name="T6" fmla="*/ 57 w 92"/>
                  <a:gd name="T7" fmla="*/ 0 h 95"/>
                  <a:gd name="T8" fmla="*/ 0 w 92"/>
                  <a:gd name="T9" fmla="*/ 57 h 95"/>
                </a:gdLst>
                <a:ahLst/>
                <a:cxnLst>
                  <a:cxn ang="0">
                    <a:pos x="T0" y="T1"/>
                  </a:cxn>
                  <a:cxn ang="0">
                    <a:pos x="T2" y="T3"/>
                  </a:cxn>
                  <a:cxn ang="0">
                    <a:pos x="T4" y="T5"/>
                  </a:cxn>
                  <a:cxn ang="0">
                    <a:pos x="T6" y="T7"/>
                  </a:cxn>
                  <a:cxn ang="0">
                    <a:pos x="T8" y="T9"/>
                  </a:cxn>
                </a:cxnLst>
                <a:rect l="0" t="0" r="r" b="b"/>
                <a:pathLst>
                  <a:path w="92" h="95">
                    <a:moveTo>
                      <a:pt x="0" y="57"/>
                    </a:moveTo>
                    <a:lnTo>
                      <a:pt x="35" y="95"/>
                    </a:lnTo>
                    <a:lnTo>
                      <a:pt x="92" y="38"/>
                    </a:lnTo>
                    <a:lnTo>
                      <a:pt x="57" y="0"/>
                    </a:lnTo>
                    <a:lnTo>
                      <a:pt x="0" y="57"/>
                    </a:lnTo>
                    <a:close/>
                  </a:path>
                </a:pathLst>
              </a:custGeom>
              <a:solidFill>
                <a:srgbClr val="CD2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5" name="Freeform 97"/>
              <p:cNvSpPr>
                <a:spLocks/>
              </p:cNvSpPr>
              <p:nvPr/>
            </p:nvSpPr>
            <p:spPr bwMode="auto">
              <a:xfrm>
                <a:off x="5290516" y="1906730"/>
                <a:ext cx="154009" cy="150822"/>
              </a:xfrm>
              <a:custGeom>
                <a:avLst/>
                <a:gdLst>
                  <a:gd name="T0" fmla="*/ 0 w 145"/>
                  <a:gd name="T1" fmla="*/ 57 h 142"/>
                  <a:gd name="T2" fmla="*/ 88 w 145"/>
                  <a:gd name="T3" fmla="*/ 142 h 142"/>
                  <a:gd name="T4" fmla="*/ 145 w 145"/>
                  <a:gd name="T5" fmla="*/ 87 h 142"/>
                  <a:gd name="T6" fmla="*/ 57 w 145"/>
                  <a:gd name="T7" fmla="*/ 0 h 142"/>
                  <a:gd name="T8" fmla="*/ 0 w 145"/>
                  <a:gd name="T9" fmla="*/ 57 h 142"/>
                </a:gdLst>
                <a:ahLst/>
                <a:cxnLst>
                  <a:cxn ang="0">
                    <a:pos x="T0" y="T1"/>
                  </a:cxn>
                  <a:cxn ang="0">
                    <a:pos x="T2" y="T3"/>
                  </a:cxn>
                  <a:cxn ang="0">
                    <a:pos x="T4" y="T5"/>
                  </a:cxn>
                  <a:cxn ang="0">
                    <a:pos x="T6" y="T7"/>
                  </a:cxn>
                  <a:cxn ang="0">
                    <a:pos x="T8" y="T9"/>
                  </a:cxn>
                </a:cxnLst>
                <a:rect l="0" t="0" r="r" b="b"/>
                <a:pathLst>
                  <a:path w="145" h="142">
                    <a:moveTo>
                      <a:pt x="0" y="57"/>
                    </a:moveTo>
                    <a:lnTo>
                      <a:pt x="88" y="142"/>
                    </a:lnTo>
                    <a:lnTo>
                      <a:pt x="145" y="87"/>
                    </a:lnTo>
                    <a:lnTo>
                      <a:pt x="57" y="0"/>
                    </a:lnTo>
                    <a:lnTo>
                      <a:pt x="0" y="57"/>
                    </a:lnTo>
                    <a:close/>
                  </a:path>
                </a:pathLst>
              </a:custGeom>
              <a:solidFill>
                <a:srgbClr val="E72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6" name="Freeform 98"/>
              <p:cNvSpPr>
                <a:spLocks/>
              </p:cNvSpPr>
              <p:nvPr/>
            </p:nvSpPr>
            <p:spPr bwMode="auto">
              <a:xfrm>
                <a:off x="5383983" y="1999135"/>
                <a:ext cx="99840" cy="98778"/>
              </a:xfrm>
              <a:custGeom>
                <a:avLst/>
                <a:gdLst>
                  <a:gd name="T0" fmla="*/ 0 w 94"/>
                  <a:gd name="T1" fmla="*/ 55 h 93"/>
                  <a:gd name="T2" fmla="*/ 38 w 94"/>
                  <a:gd name="T3" fmla="*/ 93 h 93"/>
                  <a:gd name="T4" fmla="*/ 94 w 94"/>
                  <a:gd name="T5" fmla="*/ 36 h 93"/>
                  <a:gd name="T6" fmla="*/ 57 w 94"/>
                  <a:gd name="T7" fmla="*/ 0 h 93"/>
                  <a:gd name="T8" fmla="*/ 0 w 94"/>
                  <a:gd name="T9" fmla="*/ 55 h 93"/>
                </a:gdLst>
                <a:ahLst/>
                <a:cxnLst>
                  <a:cxn ang="0">
                    <a:pos x="T0" y="T1"/>
                  </a:cxn>
                  <a:cxn ang="0">
                    <a:pos x="T2" y="T3"/>
                  </a:cxn>
                  <a:cxn ang="0">
                    <a:pos x="T4" y="T5"/>
                  </a:cxn>
                  <a:cxn ang="0">
                    <a:pos x="T6" y="T7"/>
                  </a:cxn>
                  <a:cxn ang="0">
                    <a:pos x="T8" y="T9"/>
                  </a:cxn>
                </a:cxnLst>
                <a:rect l="0" t="0" r="r" b="b"/>
                <a:pathLst>
                  <a:path w="94" h="93">
                    <a:moveTo>
                      <a:pt x="0" y="55"/>
                    </a:moveTo>
                    <a:lnTo>
                      <a:pt x="38" y="93"/>
                    </a:lnTo>
                    <a:lnTo>
                      <a:pt x="94" y="36"/>
                    </a:lnTo>
                    <a:lnTo>
                      <a:pt x="57" y="0"/>
                    </a:lnTo>
                    <a:lnTo>
                      <a:pt x="0" y="55"/>
                    </a:lnTo>
                    <a:close/>
                  </a:path>
                </a:pathLst>
              </a:custGeom>
              <a:solidFill>
                <a:srgbClr val="CD2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sp>
        <p:nvSpPr>
          <p:cNvPr id="27"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GB" b="0" dirty="0">
                <a:solidFill>
                  <a:schemeClr val="bg1"/>
                </a:solidFill>
                <a:latin typeface="Calibri" panose="020F0502020204030204"/>
                <a:cs typeface="Calibri"/>
              </a:rPr>
              <a:t>          </a:t>
            </a:r>
            <a:r>
              <a:rPr lang="en-GB" b="0" dirty="0" err="1">
                <a:solidFill>
                  <a:schemeClr val="bg1"/>
                </a:solidFill>
                <a:latin typeface="Calibri" panose="020F0502020204030204"/>
                <a:cs typeface="Calibri"/>
              </a:rPr>
              <a:t>CfEIs</a:t>
            </a:r>
          </a:p>
        </p:txBody>
      </p:sp>
    </p:spTree>
    <p:extLst>
      <p:ext uri="{BB962C8B-B14F-4D97-AF65-F5344CB8AC3E}">
        <p14:creationId xmlns:p14="http://schemas.microsoft.com/office/powerpoint/2010/main" val="1766677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lstStyle/>
          <a:p>
            <a:pPr>
              <a:spcBef>
                <a:spcPts val="900"/>
              </a:spcBef>
              <a:buClr>
                <a:schemeClr val="accent2"/>
              </a:buClr>
            </a:pPr>
            <a:endParaRPr lang="en-GB" sz="2100" b="1" dirty="0">
              <a:solidFill>
                <a:schemeClr val="accent2"/>
              </a:solidFill>
            </a:endParaRPr>
          </a:p>
          <a:p>
            <a:pPr marL="0" lvl="1" indent="0">
              <a:spcBef>
                <a:spcPts val="900"/>
              </a:spcBef>
              <a:buClr>
                <a:schemeClr val="accent2"/>
              </a:buClr>
              <a:buNone/>
            </a:pPr>
            <a:endParaRPr lang="en-US"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DIGITAL-ECCC-2024-DEPLOY-CYBER-07-SOCSYS</a:t>
            </a:r>
            <a:endParaRPr lang="en-IE" b="0" dirty="0">
              <a:solidFill>
                <a:schemeClr val="bg1"/>
              </a:solidFill>
              <a:latin typeface="Calibri" panose="020F0502020204030204"/>
            </a:endParaRPr>
          </a:p>
        </p:txBody>
      </p:sp>
      <p:sp>
        <p:nvSpPr>
          <p:cNvPr id="10" name="Text Placeholder 1"/>
          <p:cNvSpPr txBox="1">
            <a:spLocks/>
          </p:cNvSpPr>
          <p:nvPr/>
        </p:nvSpPr>
        <p:spPr>
          <a:xfrm>
            <a:off x="481823" y="950163"/>
            <a:ext cx="4975701" cy="4366904"/>
          </a:xfrm>
          <a:prstGeom prst="rect">
            <a:avLst/>
          </a:prstGeom>
        </p:spPr>
        <p:txBody>
          <a:bodyPr vert="horz" lIns="91440" tIns="45720" rIns="91440" bIns="45720" rtlCol="0">
            <a:normAutofit fontScale="92500" lnSpcReduction="20000"/>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900"/>
              </a:spcBef>
              <a:buClr>
                <a:schemeClr val="accent2"/>
              </a:buClr>
            </a:pPr>
            <a:endParaRPr lang="en-GB" sz="2100" b="1" dirty="0">
              <a:solidFill>
                <a:schemeClr val="accent2"/>
              </a:solidFill>
            </a:endParaRPr>
          </a:p>
          <a:p>
            <a:pPr algn="just">
              <a:spcBef>
                <a:spcPts val="900"/>
              </a:spcBef>
              <a:buClr>
                <a:schemeClr val="accent2"/>
              </a:buClr>
            </a:pPr>
            <a:r>
              <a:rPr lang="en-US" sz="2100" b="1" dirty="0">
                <a:solidFill>
                  <a:schemeClr val="accent2"/>
                </a:solidFill>
              </a:rPr>
              <a:t>Objective:</a:t>
            </a:r>
            <a:endParaRPr lang="de-AT" sz="2100" b="1" dirty="0">
              <a:solidFill>
                <a:schemeClr val="accent2"/>
              </a:solidFill>
            </a:endParaRPr>
          </a:p>
          <a:p>
            <a:pPr marL="285750" indent="-285750" algn="just">
              <a:buFont typeface="Arial" panose="020B0604020202020204" pitchFamily="34" charset="0"/>
              <a:buChar char="•"/>
            </a:pPr>
            <a:r>
              <a:rPr lang="en-GB" sz="1700" dirty="0"/>
              <a:t>It will </a:t>
            </a:r>
            <a:r>
              <a:rPr lang="en-GB" sz="1700" b="1" dirty="0"/>
              <a:t>empower SOCs which are linked to National SOCs, and to a stronger collaboration between local SOCs, National SOCs and Cross-Border SOC platforms</a:t>
            </a:r>
            <a:r>
              <a:rPr lang="en-GB" sz="1700" dirty="0"/>
              <a:t>, leading to an increased data sharing and better detection capability for cyber threats. </a:t>
            </a:r>
          </a:p>
          <a:p>
            <a:pPr marL="285750" indent="-285750" algn="just">
              <a:buFont typeface="Arial" panose="020B0604020202020204" pitchFamily="34" charset="0"/>
              <a:buChar char="•"/>
            </a:pPr>
            <a:r>
              <a:rPr lang="en-GB" sz="1700" b="1" dirty="0"/>
              <a:t>Foster interoperability</a:t>
            </a:r>
            <a:r>
              <a:rPr lang="en-GB" sz="1700" dirty="0"/>
              <a:t>, identifying what data can be shared, how this is shared and in what format, requirements and sharing agreements, and ways to enable better exchange. </a:t>
            </a:r>
            <a:endParaRPr lang="en-US" sz="1700" dirty="0"/>
          </a:p>
          <a:p>
            <a:pPr marL="285750" indent="-285750" algn="just">
              <a:buFont typeface="Arial" panose="020B0604020202020204" pitchFamily="34" charset="0"/>
              <a:buChar char="•"/>
            </a:pPr>
            <a:r>
              <a:rPr lang="en-GB" sz="1700" b="1" dirty="0"/>
              <a:t>Increased engagement</a:t>
            </a:r>
            <a:r>
              <a:rPr lang="en-GB" sz="1700" dirty="0"/>
              <a:t>, including from the private sector, and to a better collaboration towards a common EU cyber threat knowledge base and technological independence.</a:t>
            </a:r>
            <a:endParaRPr lang="en-US" sz="1700" dirty="0"/>
          </a:p>
          <a:p>
            <a:pPr marL="285750" indent="-285750" algn="just">
              <a:buFont typeface="Arial" panose="020B0604020202020204" pitchFamily="34" charset="0"/>
              <a:buChar char="•"/>
            </a:pPr>
            <a:r>
              <a:rPr lang="en-GB" sz="1700" b="1" dirty="0"/>
              <a:t>Develop a comprehensive governance framework, with for example enrolment conditions and vetting procedures</a:t>
            </a:r>
            <a:r>
              <a:rPr lang="en-GB" sz="1700" dirty="0"/>
              <a:t>. The aim is to foster discussion between such platforms, sharing best practices and identifying opportunities for collaboration. </a:t>
            </a:r>
            <a:endParaRPr lang="en-US" sz="1700" dirty="0"/>
          </a:p>
          <a:p>
            <a:pPr marL="0" lvl="1" indent="0" algn="just">
              <a:spcBef>
                <a:spcPts val="900"/>
              </a:spcBef>
              <a:buClr>
                <a:schemeClr val="accent2"/>
              </a:buClr>
              <a:buNone/>
            </a:pPr>
            <a:endParaRPr lang="en-US" dirty="0"/>
          </a:p>
        </p:txBody>
      </p:sp>
      <p:sp>
        <p:nvSpPr>
          <p:cNvPr id="8" name="Rectangular Callout 7"/>
          <p:cNvSpPr/>
          <p:nvPr/>
        </p:nvSpPr>
        <p:spPr>
          <a:xfrm flipH="1">
            <a:off x="5885063" y="1474600"/>
            <a:ext cx="3162684" cy="1608707"/>
          </a:xfrm>
          <a:prstGeom prst="wedgeRectCallout">
            <a:avLst>
              <a:gd name="adj1" fmla="val 65619"/>
              <a:gd name="adj2" fmla="val 817"/>
            </a:avLst>
          </a:prstGeom>
          <a:solidFill>
            <a:schemeClr val="accent4">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200" b="1" dirty="0">
                <a:solidFill>
                  <a:schemeClr val="bg1"/>
                </a:solidFill>
              </a:rPr>
              <a:t> </a:t>
            </a:r>
          </a:p>
        </p:txBody>
      </p:sp>
      <p:sp>
        <p:nvSpPr>
          <p:cNvPr id="2" name="TextBox 1"/>
          <p:cNvSpPr txBox="1"/>
          <p:nvPr/>
        </p:nvSpPr>
        <p:spPr>
          <a:xfrm>
            <a:off x="5840796" y="1334267"/>
            <a:ext cx="3206951" cy="2308324"/>
          </a:xfrm>
          <a:prstGeom prst="rect">
            <a:avLst/>
          </a:prstGeom>
          <a:noFill/>
        </p:spPr>
        <p:txBody>
          <a:bodyPr wrap="square" rtlCol="0">
            <a:spAutoFit/>
          </a:bodyPr>
          <a:lstStyle/>
          <a:p>
            <a:pPr marL="171450" indent="-171450" algn="just">
              <a:buFont typeface="Arial" panose="020B0604020202020204" pitchFamily="34" charset="0"/>
              <a:buChar char="•"/>
            </a:pPr>
            <a:endParaRPr lang="en-GB" sz="1200" dirty="0">
              <a:latin typeface="+mn-lt"/>
            </a:endParaRPr>
          </a:p>
          <a:p>
            <a:pPr marL="171450" indent="-171450" algn="just">
              <a:buFont typeface="Wingdings" panose="05000000000000000000" pitchFamily="2" charset="2"/>
              <a:buChar char="ü"/>
            </a:pPr>
            <a:r>
              <a:rPr lang="en-GB" sz="1200" dirty="0">
                <a:latin typeface="+mn-lt"/>
              </a:rPr>
              <a:t>Links to the actions funded under the Cybersecurity Skills Academy (in the main Digital Europe work programme) can also be envisaged.</a:t>
            </a:r>
          </a:p>
          <a:p>
            <a:pPr marL="171450" indent="-171450" algn="just">
              <a:buFont typeface="Wingdings" panose="05000000000000000000" pitchFamily="2" charset="2"/>
              <a:buChar char="ü"/>
            </a:pPr>
            <a:r>
              <a:rPr lang="en-GB" sz="1200" dirty="0">
                <a:latin typeface="+mn-lt"/>
              </a:rPr>
              <a:t>One Coordination and support action will be selected, bringing together the largest possible network of National and Cross-Border SOC platforms.</a:t>
            </a:r>
            <a:endParaRPr lang="en-US" sz="1200" dirty="0">
              <a:latin typeface="+mn-lt"/>
            </a:endParaRPr>
          </a:p>
          <a:p>
            <a:endParaRPr lang="en-US" sz="1200" dirty="0">
              <a:latin typeface="+mn-lt"/>
            </a:endParaRPr>
          </a:p>
          <a:p>
            <a:endParaRPr lang="it-IT" sz="1200" dirty="0">
              <a:latin typeface="+mn-lt"/>
            </a:endParaRPr>
          </a:p>
          <a:p>
            <a:endParaRPr lang="it-IT" sz="1200" dirty="0">
              <a:latin typeface="+mn-lt"/>
            </a:endParaRPr>
          </a:p>
        </p:txBody>
      </p:sp>
      <p:sp>
        <p:nvSpPr>
          <p:cNvPr id="18" name="TextBox 17"/>
          <p:cNvSpPr txBox="1"/>
          <p:nvPr/>
        </p:nvSpPr>
        <p:spPr>
          <a:xfrm>
            <a:off x="2565771" y="791132"/>
            <a:ext cx="4034005" cy="789447"/>
          </a:xfrm>
          <a:prstGeom prst="rect">
            <a:avLst/>
          </a:prstGeom>
          <a:noFill/>
        </p:spPr>
        <p:txBody>
          <a:bodyPr wrap="square" rtlCol="0">
            <a:spAutoFit/>
          </a:bodyPr>
          <a:lstStyle/>
          <a:p>
            <a:pPr defTabSz="685800">
              <a:lnSpc>
                <a:spcPct val="90000"/>
              </a:lnSpc>
              <a:spcBef>
                <a:spcPts val="900"/>
              </a:spcBef>
              <a:buClr>
                <a:schemeClr val="accent2"/>
              </a:buClr>
            </a:pPr>
            <a:r>
              <a:rPr lang="en-GB" sz="2100" b="1" kern="1200" dirty="0">
                <a:solidFill>
                  <a:schemeClr val="accent2"/>
                </a:solidFill>
                <a:latin typeface="+mn-lt"/>
                <a:ea typeface="+mn-ea"/>
                <a:cs typeface="+mn-cs"/>
              </a:rPr>
              <a:t>Strengthening the SOC Ecosystem</a:t>
            </a:r>
            <a:endParaRPr lang="en-US" sz="2100" b="1" kern="1200" dirty="0">
              <a:solidFill>
                <a:schemeClr val="accent2"/>
              </a:solidFill>
              <a:latin typeface="+mn-lt"/>
              <a:ea typeface="+mn-ea"/>
              <a:cs typeface="+mn-cs"/>
            </a:endParaRPr>
          </a:p>
          <a:p>
            <a:pPr defTabSz="685800">
              <a:lnSpc>
                <a:spcPct val="90000"/>
              </a:lnSpc>
              <a:spcBef>
                <a:spcPts val="900"/>
              </a:spcBef>
              <a:buClr>
                <a:schemeClr val="accent2"/>
              </a:buClr>
            </a:pPr>
            <a:endParaRPr lang="it-IT" sz="2100" b="1" kern="1200" dirty="0">
              <a:solidFill>
                <a:schemeClr val="accent2"/>
              </a:solidFill>
              <a:latin typeface="+mn-lt"/>
              <a:ea typeface="+mn-ea"/>
              <a:cs typeface="+mn-cs"/>
            </a:endParaRPr>
          </a:p>
        </p:txBody>
      </p:sp>
    </p:spTree>
    <p:extLst>
      <p:ext uri="{BB962C8B-B14F-4D97-AF65-F5344CB8AC3E}">
        <p14:creationId xmlns:p14="http://schemas.microsoft.com/office/powerpoint/2010/main" val="1582289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66" y="1523629"/>
            <a:ext cx="8478934" cy="2677656"/>
          </a:xfrm>
          <a:prstGeom prst="rect">
            <a:avLst/>
          </a:prstGeom>
          <a:noFill/>
        </p:spPr>
        <p:txBody>
          <a:bodyPr wrap="square" rtlCol="0">
            <a:spAutoFit/>
          </a:bodyPr>
          <a:lstStyle/>
          <a:p>
            <a:r>
              <a:rPr lang="en-GB" dirty="0">
                <a:latin typeface="+mn-lt"/>
              </a:rPr>
              <a:t>Actions should address one or more of the following actions:</a:t>
            </a:r>
            <a:endParaRPr lang="en-US" dirty="0">
              <a:solidFill>
                <a:srgbClr val="FF0000"/>
              </a:solidFill>
              <a:latin typeface="+mn-lt"/>
            </a:endParaRPr>
          </a:p>
          <a:p>
            <a:pPr marL="285750" indent="-285750" algn="just">
              <a:buFont typeface="Arial" panose="020B0604020202020204" pitchFamily="34" charset="0"/>
              <a:buChar char="•"/>
            </a:pPr>
            <a:r>
              <a:rPr lang="en-GB" b="1" dirty="0">
                <a:latin typeface="+mn-lt"/>
              </a:rPr>
              <a:t>foster the collaboration and interconnection</a:t>
            </a:r>
            <a:r>
              <a:rPr lang="en-GB" dirty="0">
                <a:latin typeface="+mn-lt"/>
              </a:rPr>
              <a:t> between Cross-Border SOC platforms and National SOCs, as well as fostering the link between National SOCs and other SOCs at national level;</a:t>
            </a:r>
            <a:endParaRPr lang="en-US" dirty="0">
              <a:latin typeface="+mn-lt"/>
            </a:endParaRPr>
          </a:p>
          <a:p>
            <a:pPr marL="285750" indent="-285750" algn="just">
              <a:buFont typeface="Arial" panose="020B0604020202020204" pitchFamily="34" charset="0"/>
              <a:buChar char="•"/>
            </a:pPr>
            <a:r>
              <a:rPr lang="en-GB" dirty="0">
                <a:latin typeface="+mn-lt"/>
              </a:rPr>
              <a:t>support the </a:t>
            </a:r>
            <a:r>
              <a:rPr lang="en-GB" b="1" dirty="0">
                <a:latin typeface="+mn-lt"/>
              </a:rPr>
              <a:t>cooperation and coordination of Cross-Border SOC platforms</a:t>
            </a:r>
            <a:r>
              <a:rPr lang="en-GB" dirty="0">
                <a:latin typeface="+mn-lt"/>
              </a:rPr>
              <a:t>, both between different Cross-Border SOC platforms, and with relation to national SOCs and other SOCs;</a:t>
            </a:r>
            <a:endParaRPr lang="en-US" dirty="0">
              <a:latin typeface="+mn-lt"/>
            </a:endParaRPr>
          </a:p>
          <a:p>
            <a:pPr marL="285750" indent="-285750" algn="just">
              <a:buFont typeface="Arial" panose="020B0604020202020204" pitchFamily="34" charset="0"/>
              <a:buChar char="•"/>
            </a:pPr>
            <a:r>
              <a:rPr lang="en-GB" dirty="0">
                <a:latin typeface="+mn-lt"/>
              </a:rPr>
              <a:t>foster links between public sector and industry, and stimulate </a:t>
            </a:r>
            <a:r>
              <a:rPr lang="en-GB" b="1" dirty="0">
                <a:latin typeface="+mn-lt"/>
              </a:rPr>
              <a:t>mutually beneficial exchange of information, tools and data as well as exchange of knowledge and training opportunities;</a:t>
            </a:r>
            <a:endParaRPr lang="en-US" b="1" dirty="0">
              <a:latin typeface="+mn-lt"/>
            </a:endParaRPr>
          </a:p>
          <a:p>
            <a:pPr marL="285750" indent="-285750" algn="just">
              <a:buFont typeface="Arial" panose="020B0604020202020204" pitchFamily="34" charset="0"/>
              <a:buChar char="•"/>
            </a:pPr>
            <a:r>
              <a:rPr lang="en-GB" b="1" dirty="0">
                <a:latin typeface="+mn-lt"/>
              </a:rPr>
              <a:t>foster links between SOCs and industrial stakeholders in artificial intelligence </a:t>
            </a:r>
            <a:r>
              <a:rPr lang="en-GB" dirty="0">
                <a:latin typeface="+mn-lt"/>
              </a:rPr>
              <a:t>and in other enabling technologies, fostering the adoption of such technologies;</a:t>
            </a:r>
          </a:p>
          <a:p>
            <a:pPr marL="285750" indent="-285750" algn="just">
              <a:buFont typeface="Arial" panose="020B0604020202020204" pitchFamily="34" charset="0"/>
              <a:buChar char="•"/>
            </a:pPr>
            <a:r>
              <a:rPr lang="en-GB" b="1" dirty="0">
                <a:latin typeface="+mn-lt"/>
              </a:rPr>
              <a:t>engage stakeholders from the HPC stakeholder community and practitioners of breakthrough AI technologies, to develop a blueprint for the requirements of AI models that necessitate access to large or smaller HPC facilities</a:t>
            </a:r>
            <a:r>
              <a:rPr lang="en-GB" dirty="0">
                <a:latin typeface="+mn-lt"/>
              </a:rPr>
              <a:t>.</a:t>
            </a:r>
            <a:endParaRPr lang="en-US" sz="1200" dirty="0">
              <a:latin typeface="+mn-lt"/>
            </a:endParaRPr>
          </a:p>
        </p:txBody>
      </p:sp>
      <p:sp>
        <p:nvSpPr>
          <p:cNvPr id="3" name="Rectangle 2"/>
          <p:cNvSpPr/>
          <p:nvPr/>
        </p:nvSpPr>
        <p:spPr>
          <a:xfrm>
            <a:off x="650197" y="1152718"/>
            <a:ext cx="922047"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a:t>
            </a:r>
            <a:endParaRPr lang="de-AT" sz="2100" b="1" dirty="0">
              <a:solidFill>
                <a:schemeClr val="accent2"/>
              </a:solidFill>
              <a:latin typeface="+mn-lt"/>
            </a:endParaRPr>
          </a:p>
        </p:txBody>
      </p:sp>
      <p:sp>
        <p:nvSpPr>
          <p:cNvPr id="10"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DIGITAL-ECCC-2024-DEPLOY-CYBER-07-SOCSYS</a:t>
            </a:r>
            <a:endParaRPr lang="en-IE" b="0" dirty="0">
              <a:solidFill>
                <a:schemeClr val="bg1"/>
              </a:solidFill>
              <a:latin typeface="Calibri" panose="020F0502020204030204"/>
            </a:endParaRPr>
          </a:p>
        </p:txBody>
      </p:sp>
      <p:sp>
        <p:nvSpPr>
          <p:cNvPr id="6" name="Rectangle 5"/>
          <p:cNvSpPr/>
          <p:nvPr/>
        </p:nvSpPr>
        <p:spPr>
          <a:xfrm>
            <a:off x="-543839" y="4231149"/>
            <a:ext cx="10541000" cy="1896534"/>
          </a:xfrm>
          <a:prstGeom prst="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6"/>
          <p:cNvSpPr/>
          <p:nvPr/>
        </p:nvSpPr>
        <p:spPr>
          <a:xfrm>
            <a:off x="201300" y="4345787"/>
            <a:ext cx="8796866" cy="523220"/>
          </a:xfrm>
          <a:prstGeom prst="rect">
            <a:avLst/>
          </a:prstGeom>
        </p:spPr>
        <p:txBody>
          <a:bodyPr wrap="square">
            <a:spAutoFit/>
          </a:bodyPr>
          <a:lstStyle/>
          <a:p>
            <a:pPr marL="158750" lvl="0">
              <a:buSzPts val="1100"/>
              <a:defRPr/>
            </a:pPr>
            <a:r>
              <a:rPr lang="en-US" dirty="0">
                <a:latin typeface="+mn-lt"/>
              </a:rPr>
              <a:t>ENISA is tasked to develop guidelines on the </a:t>
            </a:r>
            <a:r>
              <a:rPr lang="en-US" b="1" dirty="0">
                <a:latin typeface="+mn-lt"/>
              </a:rPr>
              <a:t>interoperability</a:t>
            </a:r>
            <a:r>
              <a:rPr lang="en-US" dirty="0">
                <a:latin typeface="+mn-lt"/>
              </a:rPr>
              <a:t> of Cross-Border Cyber Hubs. </a:t>
            </a:r>
          </a:p>
          <a:p>
            <a:pPr marL="158750" lvl="0">
              <a:buSzPts val="1100"/>
              <a:defRPr/>
            </a:pPr>
            <a:r>
              <a:rPr lang="en-US" dirty="0">
                <a:latin typeface="+mn-lt"/>
              </a:rPr>
              <a:t>Therefore, the selected proposal shall be required to collaborate with ENISA on the aspect of the interoperability.</a:t>
            </a:r>
          </a:p>
        </p:txBody>
      </p:sp>
    </p:spTree>
    <p:extLst>
      <p:ext uri="{BB962C8B-B14F-4D97-AF65-F5344CB8AC3E}">
        <p14:creationId xmlns:p14="http://schemas.microsoft.com/office/powerpoint/2010/main" val="4246636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normAutofit/>
          </a:bodyPr>
          <a:lstStyle/>
          <a:p>
            <a:pPr>
              <a:spcBef>
                <a:spcPts val="900"/>
              </a:spcBef>
              <a:buClr>
                <a:schemeClr val="accent2"/>
              </a:buClr>
            </a:pPr>
            <a:endParaRPr lang="en-GB" sz="2100" b="1" dirty="0">
              <a:solidFill>
                <a:schemeClr val="accent2"/>
              </a:solidFill>
            </a:endParaRPr>
          </a:p>
          <a:p>
            <a:pPr marL="257175" lvl="1" indent="-257175">
              <a:spcBef>
                <a:spcPts val="900"/>
              </a:spcBef>
              <a:buClr>
                <a:schemeClr val="accent2"/>
              </a:buClr>
              <a:buFont typeface="Arial" panose="020B0604020202020204" pitchFamily="34" charset="0"/>
              <a:buChar char="●"/>
            </a:pPr>
            <a:r>
              <a:rPr lang="en-US" sz="1600" dirty="0"/>
              <a:t>Indicative duration of the action:		36 Months </a:t>
            </a:r>
            <a:r>
              <a:rPr lang="de-AT" sz="1600" dirty="0"/>
              <a:t>			</a:t>
            </a:r>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Action: 		</a:t>
            </a:r>
            <a:r>
              <a:rPr lang="en-GB" sz="1600" dirty="0"/>
              <a:t>Coordination and Support Actions — 100% funding rate</a:t>
            </a:r>
          </a:p>
          <a:p>
            <a:pPr marL="257175" lvl="1" indent="-257175">
              <a:spcBef>
                <a:spcPts val="900"/>
              </a:spcBef>
              <a:buClr>
                <a:schemeClr val="accent2"/>
              </a:buClr>
              <a:buFont typeface="Arial" panose="020B0604020202020204" pitchFamily="34" charset="0"/>
              <a:buChar char="●"/>
            </a:pPr>
            <a:r>
              <a:rPr lang="de-AT" sz="1600" dirty="0"/>
              <a:t>Grant </a:t>
            </a:r>
            <a:r>
              <a:rPr lang="de-AT" sz="1600" dirty="0" err="1"/>
              <a:t>amount</a:t>
            </a:r>
            <a:r>
              <a:rPr lang="de-AT" sz="1600" dirty="0"/>
              <a:t>:                            #</a:t>
            </a:r>
            <a:r>
              <a:rPr lang="en-GB" sz="1600" dirty="0"/>
              <a:t>1 proposal for up to 2 million EUR</a:t>
            </a:r>
            <a:endParaRPr lang="de-AT" sz="1600" dirty="0"/>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Beneficiaries:			</a:t>
            </a:r>
          </a:p>
        </p:txBody>
      </p:sp>
      <p:sp>
        <p:nvSpPr>
          <p:cNvPr id="2" name="Rectangle 1"/>
          <p:cNvSpPr/>
          <p:nvPr/>
        </p:nvSpPr>
        <p:spPr>
          <a:xfrm>
            <a:off x="3426594" y="2390870"/>
            <a:ext cx="5274930" cy="584775"/>
          </a:xfrm>
          <a:prstGeom prst="rect">
            <a:avLst/>
          </a:prstGeom>
        </p:spPr>
        <p:txBody>
          <a:bodyPr wrap="square">
            <a:spAutoFit/>
          </a:bodyPr>
          <a:lstStyle/>
          <a:p>
            <a:pPr algn="just">
              <a:spcAft>
                <a:spcPts val="1000"/>
              </a:spcAft>
            </a:pPr>
            <a:r>
              <a:rPr lang="en-GB" sz="1600" dirty="0">
                <a:latin typeface="+mn-lt"/>
                <a:ea typeface="Times New Roman" panose="02020603050405020304" pitchFamily="18" charset="0"/>
                <a:cs typeface="Times New Roman" panose="02020603050405020304" pitchFamily="18" charset="0"/>
              </a:rPr>
              <a:t>National SOCs, Cross-Border SOC Platforms and other relevant stakeholders</a:t>
            </a:r>
            <a:endParaRPr lang="en-US" sz="1600" dirty="0">
              <a:latin typeface="+mn-lt"/>
              <a:ea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DIGITAL-ECCC-2024-DEPLOY-CYBER-07-SOCSYS</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2940966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lstStyle/>
          <a:p>
            <a:pPr>
              <a:spcBef>
                <a:spcPts val="900"/>
              </a:spcBef>
              <a:buClr>
                <a:schemeClr val="accent2"/>
              </a:buClr>
            </a:pPr>
            <a:endParaRPr lang="en-GB" sz="2100" b="1" dirty="0">
              <a:solidFill>
                <a:schemeClr val="accent2"/>
              </a:solidFill>
            </a:endParaRPr>
          </a:p>
          <a:p>
            <a:pPr marL="0" lvl="1" indent="0">
              <a:spcBef>
                <a:spcPts val="900"/>
              </a:spcBef>
              <a:buClr>
                <a:schemeClr val="accent2"/>
              </a:buClr>
              <a:buNone/>
            </a:pPr>
            <a:endParaRPr lang="en-US"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DIGITAL-ECCC-2024-DEPLOY-CYBER-07-KEYTECH</a:t>
            </a:r>
            <a:endParaRPr lang="en-IE" b="0" dirty="0">
              <a:solidFill>
                <a:schemeClr val="bg1"/>
              </a:solidFill>
              <a:latin typeface="Calibri" panose="020F0502020204030204"/>
            </a:endParaRPr>
          </a:p>
        </p:txBody>
      </p:sp>
      <p:sp>
        <p:nvSpPr>
          <p:cNvPr id="10" name="Text Placeholder 1"/>
          <p:cNvSpPr txBox="1">
            <a:spLocks/>
          </p:cNvSpPr>
          <p:nvPr/>
        </p:nvSpPr>
        <p:spPr>
          <a:xfrm>
            <a:off x="491448" y="1183907"/>
            <a:ext cx="4975701" cy="37413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900"/>
              </a:spcBef>
              <a:buClr>
                <a:schemeClr val="accent2"/>
              </a:buClr>
            </a:pPr>
            <a:r>
              <a:rPr lang="en-US" sz="2100" b="1" dirty="0">
                <a:solidFill>
                  <a:schemeClr val="accent2"/>
                </a:solidFill>
              </a:rPr>
              <a:t>Objective:</a:t>
            </a:r>
            <a:endParaRPr lang="en-GB" sz="1600" dirty="0"/>
          </a:p>
          <a:p>
            <a:pPr marL="285750" indent="-285750" algn="just">
              <a:buFont typeface="Arial" panose="020B0604020202020204" pitchFamily="34" charset="0"/>
              <a:buChar char="•"/>
            </a:pPr>
            <a:r>
              <a:rPr lang="en-GB" sz="1600" dirty="0"/>
              <a:t>The objective is to enable European cybersecurity actors to </a:t>
            </a:r>
            <a:r>
              <a:rPr lang="en-GB" sz="1600" b="1" dirty="0"/>
              <a:t>take advantage of new breakthroughs in </a:t>
            </a:r>
            <a:r>
              <a:rPr lang="en-GB" sz="1600" b="1" i="1" dirty="0"/>
              <a:t>key digital technologies</a:t>
            </a:r>
            <a:r>
              <a:rPr lang="en-GB" sz="1600" i="1" dirty="0"/>
              <a:t> (such as Artificial Intelligence Big Data Analytics, Quantum, </a:t>
            </a:r>
            <a:r>
              <a:rPr lang="en-GB" sz="1600" i="1" dirty="0" err="1"/>
              <a:t>Blockchain</a:t>
            </a:r>
            <a:r>
              <a:rPr lang="en-GB" sz="1600" i="1" dirty="0"/>
              <a:t> Technology, High Performance Computing and Software-Defined Networking) </a:t>
            </a:r>
            <a:r>
              <a:rPr lang="en-GB" sz="1600" b="1" dirty="0"/>
              <a:t>improving detection and prevention capabilities, efficiency, scalability, and facilitating data sharing and regulatory compliance.</a:t>
            </a:r>
          </a:p>
          <a:p>
            <a:pPr marL="285750" indent="-285750" algn="just">
              <a:buFont typeface="Arial" panose="020B0604020202020204" pitchFamily="34" charset="0"/>
              <a:buChar char="•"/>
            </a:pPr>
            <a:r>
              <a:rPr lang="en-GB" sz="1600" dirty="0"/>
              <a:t>In particular innovative technologies should allow for the </a:t>
            </a:r>
            <a:r>
              <a:rPr lang="en-GB" sz="1600" b="1" dirty="0"/>
              <a:t>processing of larger amounts of data, automating real-time pattern recognition, log analysis, vulnerability scanning,</a:t>
            </a:r>
            <a:r>
              <a:rPr lang="en-GB" sz="1600" dirty="0"/>
              <a:t> while enabling security professionals to focus on </a:t>
            </a:r>
            <a:r>
              <a:rPr lang="en-GB" sz="1600" b="1" dirty="0"/>
              <a:t>higher level interpretation of data and response decisions</a:t>
            </a:r>
            <a:r>
              <a:rPr lang="en-GB" sz="1600" dirty="0"/>
              <a:t>. </a:t>
            </a:r>
            <a:endParaRPr lang="en-US" sz="1600" dirty="0"/>
          </a:p>
        </p:txBody>
      </p:sp>
      <p:sp>
        <p:nvSpPr>
          <p:cNvPr id="8" name="Rectangular Callout 7"/>
          <p:cNvSpPr/>
          <p:nvPr/>
        </p:nvSpPr>
        <p:spPr>
          <a:xfrm flipH="1">
            <a:off x="5699901" y="2691754"/>
            <a:ext cx="3162684" cy="1183106"/>
          </a:xfrm>
          <a:prstGeom prst="wedgeRectCallout">
            <a:avLst>
              <a:gd name="adj1" fmla="val 65619"/>
              <a:gd name="adj2" fmla="val 817"/>
            </a:avLst>
          </a:prstGeom>
          <a:solidFill>
            <a:schemeClr val="accent4">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200" b="1" dirty="0">
                <a:solidFill>
                  <a:schemeClr val="bg1"/>
                </a:solidFill>
              </a:rPr>
              <a:t> </a:t>
            </a:r>
          </a:p>
        </p:txBody>
      </p:sp>
      <p:sp>
        <p:nvSpPr>
          <p:cNvPr id="2" name="TextBox 1"/>
          <p:cNvSpPr txBox="1"/>
          <p:nvPr/>
        </p:nvSpPr>
        <p:spPr>
          <a:xfrm>
            <a:off x="5734200" y="2633418"/>
            <a:ext cx="3206951" cy="1323439"/>
          </a:xfrm>
          <a:prstGeom prst="rect">
            <a:avLst/>
          </a:prstGeom>
          <a:noFill/>
        </p:spPr>
        <p:txBody>
          <a:bodyPr wrap="square" rtlCol="0">
            <a:spAutoFit/>
          </a:bodyPr>
          <a:lstStyle/>
          <a:p>
            <a:pPr marL="171450" indent="-171450" algn="just">
              <a:buFont typeface="Arial" panose="020B0604020202020204" pitchFamily="34" charset="0"/>
              <a:buChar char="•"/>
            </a:pPr>
            <a:endParaRPr lang="en-GB" sz="1200" dirty="0">
              <a:latin typeface="+mn-lt"/>
            </a:endParaRPr>
          </a:p>
          <a:p>
            <a:r>
              <a:rPr lang="en-GB" dirty="0">
                <a:latin typeface="+mn-lt"/>
              </a:rPr>
              <a:t>A priority is to create and strengthen capacity for original Cyber Threat Information (CTI), e.g., in the form of CTI feeds or services.</a:t>
            </a:r>
            <a:endParaRPr lang="it-IT" sz="1200" dirty="0"/>
          </a:p>
          <a:p>
            <a:endParaRPr lang="it-IT" sz="1200" dirty="0"/>
          </a:p>
        </p:txBody>
      </p:sp>
      <p:grpSp>
        <p:nvGrpSpPr>
          <p:cNvPr id="3" name="Group 2"/>
          <p:cNvGrpSpPr/>
          <p:nvPr/>
        </p:nvGrpSpPr>
        <p:grpSpPr>
          <a:xfrm>
            <a:off x="8029043" y="3513013"/>
            <a:ext cx="972613" cy="957854"/>
            <a:chOff x="6381088" y="1275207"/>
            <a:chExt cx="1220322" cy="1220322"/>
          </a:xfrm>
        </p:grpSpPr>
        <p:sp>
          <p:nvSpPr>
            <p:cNvPr id="11" name="Rectangle 5"/>
            <p:cNvSpPr>
              <a:spLocks noChangeArrowheads="1"/>
            </p:cNvSpPr>
            <p:nvPr/>
          </p:nvSpPr>
          <p:spPr bwMode="auto">
            <a:xfrm>
              <a:off x="6381088" y="1275207"/>
              <a:ext cx="1220322" cy="1220322"/>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 name="Group 11"/>
            <p:cNvGrpSpPr/>
            <p:nvPr/>
          </p:nvGrpSpPr>
          <p:grpSpPr>
            <a:xfrm>
              <a:off x="6483616" y="1525104"/>
              <a:ext cx="1026834" cy="658104"/>
              <a:chOff x="1624308" y="2142537"/>
              <a:chExt cx="1023137" cy="602930"/>
            </a:xfrm>
          </p:grpSpPr>
          <p:sp>
            <p:nvSpPr>
              <p:cNvPr id="13" name="Freeform 16"/>
              <p:cNvSpPr>
                <a:spLocks/>
              </p:cNvSpPr>
              <p:nvPr/>
            </p:nvSpPr>
            <p:spPr bwMode="auto">
              <a:xfrm>
                <a:off x="2088704" y="2142537"/>
                <a:ext cx="217966" cy="449757"/>
              </a:xfrm>
              <a:custGeom>
                <a:avLst/>
                <a:gdLst>
                  <a:gd name="T0" fmla="*/ 340 w 340"/>
                  <a:gd name="T1" fmla="*/ 0 h 702"/>
                  <a:gd name="T2" fmla="*/ 340 w 340"/>
                  <a:gd name="T3" fmla="*/ 702 h 702"/>
                  <a:gd name="T4" fmla="*/ 67 w 340"/>
                  <a:gd name="T5" fmla="*/ 483 h 702"/>
                  <a:gd name="T6" fmla="*/ 0 w 340"/>
                  <a:gd name="T7" fmla="*/ 483 h 702"/>
                  <a:gd name="T8" fmla="*/ 0 w 340"/>
                  <a:gd name="T9" fmla="*/ 236 h 702"/>
                  <a:gd name="T10" fmla="*/ 54 w 340"/>
                  <a:gd name="T11" fmla="*/ 232 h 702"/>
                  <a:gd name="T12" fmla="*/ 340 w 340"/>
                  <a:gd name="T13" fmla="*/ 0 h 702"/>
                </a:gdLst>
                <a:ahLst/>
                <a:cxnLst>
                  <a:cxn ang="0">
                    <a:pos x="T0" y="T1"/>
                  </a:cxn>
                  <a:cxn ang="0">
                    <a:pos x="T2" y="T3"/>
                  </a:cxn>
                  <a:cxn ang="0">
                    <a:pos x="T4" y="T5"/>
                  </a:cxn>
                  <a:cxn ang="0">
                    <a:pos x="T6" y="T7"/>
                  </a:cxn>
                  <a:cxn ang="0">
                    <a:pos x="T8" y="T9"/>
                  </a:cxn>
                  <a:cxn ang="0">
                    <a:pos x="T10" y="T11"/>
                  </a:cxn>
                  <a:cxn ang="0">
                    <a:pos x="T12" y="T13"/>
                  </a:cxn>
                </a:cxnLst>
                <a:rect l="0" t="0" r="r" b="b"/>
                <a:pathLst>
                  <a:path w="340" h="702">
                    <a:moveTo>
                      <a:pt x="340" y="0"/>
                    </a:moveTo>
                    <a:cubicBezTo>
                      <a:pt x="340" y="702"/>
                      <a:pt x="340" y="702"/>
                      <a:pt x="340" y="702"/>
                    </a:cubicBezTo>
                    <a:cubicBezTo>
                      <a:pt x="340" y="702"/>
                      <a:pt x="183" y="500"/>
                      <a:pt x="67" y="483"/>
                    </a:cubicBezTo>
                    <a:cubicBezTo>
                      <a:pt x="0" y="483"/>
                      <a:pt x="0" y="483"/>
                      <a:pt x="0" y="483"/>
                    </a:cubicBezTo>
                    <a:cubicBezTo>
                      <a:pt x="0" y="236"/>
                      <a:pt x="0" y="236"/>
                      <a:pt x="0" y="236"/>
                    </a:cubicBezTo>
                    <a:cubicBezTo>
                      <a:pt x="54" y="232"/>
                      <a:pt x="54" y="232"/>
                      <a:pt x="54" y="232"/>
                    </a:cubicBezTo>
                    <a:cubicBezTo>
                      <a:pt x="54" y="232"/>
                      <a:pt x="270" y="170"/>
                      <a:pt x="340" y="0"/>
                    </a:cubicBezTo>
                    <a:close/>
                  </a:path>
                </a:pathLst>
              </a:custGeom>
              <a:solidFill>
                <a:srgbClr val="D1E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7"/>
              <p:cNvSpPr>
                <a:spLocks noChangeArrowheads="1"/>
              </p:cNvSpPr>
              <p:nvPr/>
            </p:nvSpPr>
            <p:spPr bwMode="auto">
              <a:xfrm>
                <a:off x="2318327" y="2142537"/>
                <a:ext cx="26026" cy="449757"/>
              </a:xfrm>
              <a:prstGeom prst="rect">
                <a:avLst/>
              </a:prstGeom>
              <a:solidFill>
                <a:srgbClr val="FDF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8"/>
              <p:cNvSpPr>
                <a:spLocks noChangeArrowheads="1"/>
              </p:cNvSpPr>
              <p:nvPr/>
            </p:nvSpPr>
            <p:spPr bwMode="auto">
              <a:xfrm>
                <a:off x="1943394" y="2286221"/>
                <a:ext cx="122267" cy="177300"/>
              </a:xfrm>
              <a:prstGeom prst="rect">
                <a:avLst/>
              </a:prstGeom>
              <a:solidFill>
                <a:srgbClr val="F16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9"/>
              <p:cNvSpPr>
                <a:spLocks/>
              </p:cNvSpPr>
              <p:nvPr/>
            </p:nvSpPr>
            <p:spPr bwMode="auto">
              <a:xfrm>
                <a:off x="1880499" y="2298963"/>
                <a:ext cx="45003" cy="144768"/>
              </a:xfrm>
              <a:custGeom>
                <a:avLst/>
                <a:gdLst>
                  <a:gd name="T0" fmla="*/ 70 w 70"/>
                  <a:gd name="T1" fmla="*/ 0 h 226"/>
                  <a:gd name="T2" fmla="*/ 70 w 70"/>
                  <a:gd name="T3" fmla="*/ 226 h 226"/>
                  <a:gd name="T4" fmla="*/ 0 w 70"/>
                  <a:gd name="T5" fmla="*/ 113 h 226"/>
                  <a:gd name="T6" fmla="*/ 70 w 70"/>
                  <a:gd name="T7" fmla="*/ 0 h 226"/>
                </a:gdLst>
                <a:ahLst/>
                <a:cxnLst>
                  <a:cxn ang="0">
                    <a:pos x="T0" y="T1"/>
                  </a:cxn>
                  <a:cxn ang="0">
                    <a:pos x="T2" y="T3"/>
                  </a:cxn>
                  <a:cxn ang="0">
                    <a:pos x="T4" y="T5"/>
                  </a:cxn>
                  <a:cxn ang="0">
                    <a:pos x="T6" y="T7"/>
                  </a:cxn>
                </a:cxnLst>
                <a:rect l="0" t="0" r="r" b="b"/>
                <a:pathLst>
                  <a:path w="70" h="226">
                    <a:moveTo>
                      <a:pt x="70" y="0"/>
                    </a:moveTo>
                    <a:cubicBezTo>
                      <a:pt x="70" y="226"/>
                      <a:pt x="70" y="226"/>
                      <a:pt x="70" y="226"/>
                    </a:cubicBezTo>
                    <a:cubicBezTo>
                      <a:pt x="70" y="226"/>
                      <a:pt x="0" y="199"/>
                      <a:pt x="0" y="113"/>
                    </a:cubicBezTo>
                    <a:cubicBezTo>
                      <a:pt x="0" y="26"/>
                      <a:pt x="70" y="0"/>
                      <a:pt x="7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0"/>
              <p:cNvSpPr>
                <a:spLocks/>
              </p:cNvSpPr>
              <p:nvPr/>
            </p:nvSpPr>
            <p:spPr bwMode="auto">
              <a:xfrm>
                <a:off x="2344353" y="2308451"/>
                <a:ext cx="65335" cy="125791"/>
              </a:xfrm>
              <a:custGeom>
                <a:avLst/>
                <a:gdLst>
                  <a:gd name="T0" fmla="*/ 0 w 102"/>
                  <a:gd name="T1" fmla="*/ 0 h 196"/>
                  <a:gd name="T2" fmla="*/ 102 w 102"/>
                  <a:gd name="T3" fmla="*/ 92 h 196"/>
                  <a:gd name="T4" fmla="*/ 0 w 102"/>
                  <a:gd name="T5" fmla="*/ 196 h 196"/>
                  <a:gd name="T6" fmla="*/ 0 w 102"/>
                  <a:gd name="T7" fmla="*/ 0 h 196"/>
                </a:gdLst>
                <a:ahLst/>
                <a:cxnLst>
                  <a:cxn ang="0">
                    <a:pos x="T0" y="T1"/>
                  </a:cxn>
                  <a:cxn ang="0">
                    <a:pos x="T2" y="T3"/>
                  </a:cxn>
                  <a:cxn ang="0">
                    <a:pos x="T4" y="T5"/>
                  </a:cxn>
                  <a:cxn ang="0">
                    <a:pos x="T6" y="T7"/>
                  </a:cxn>
                </a:cxnLst>
                <a:rect l="0" t="0" r="r" b="b"/>
                <a:pathLst>
                  <a:path w="102" h="196">
                    <a:moveTo>
                      <a:pt x="0" y="0"/>
                    </a:moveTo>
                    <a:cubicBezTo>
                      <a:pt x="0" y="0"/>
                      <a:pt x="102" y="0"/>
                      <a:pt x="102" y="92"/>
                    </a:cubicBezTo>
                    <a:cubicBezTo>
                      <a:pt x="102" y="184"/>
                      <a:pt x="0" y="196"/>
                      <a:pt x="0" y="196"/>
                    </a:cubicBezTo>
                    <a:lnTo>
                      <a:pt x="0" y="0"/>
                    </a:lnTo>
                    <a:close/>
                  </a:path>
                </a:pathLst>
              </a:custGeom>
              <a:solidFill>
                <a:srgbClr val="F29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
              <p:cNvSpPr>
                <a:spLocks/>
              </p:cNvSpPr>
              <p:nvPr/>
            </p:nvSpPr>
            <p:spPr bwMode="auto">
              <a:xfrm>
                <a:off x="2432190" y="2296523"/>
                <a:ext cx="55847" cy="147750"/>
              </a:xfrm>
              <a:custGeom>
                <a:avLst/>
                <a:gdLst>
                  <a:gd name="T0" fmla="*/ 19 w 87"/>
                  <a:gd name="T1" fmla="*/ 231 h 231"/>
                  <a:gd name="T2" fmla="*/ 30 w 87"/>
                  <a:gd name="T3" fmla="*/ 227 h 231"/>
                  <a:gd name="T4" fmla="*/ 85 w 87"/>
                  <a:gd name="T5" fmla="*/ 110 h 231"/>
                  <a:gd name="T6" fmla="*/ 29 w 87"/>
                  <a:gd name="T7" fmla="*/ 6 h 231"/>
                  <a:gd name="T8" fmla="*/ 6 w 87"/>
                  <a:gd name="T9" fmla="*/ 9 h 231"/>
                  <a:gd name="T10" fmla="*/ 9 w 87"/>
                  <a:gd name="T11" fmla="*/ 31 h 231"/>
                  <a:gd name="T12" fmla="*/ 53 w 87"/>
                  <a:gd name="T13" fmla="*/ 112 h 231"/>
                  <a:gd name="T14" fmla="*/ 8 w 87"/>
                  <a:gd name="T15" fmla="*/ 203 h 231"/>
                  <a:gd name="T16" fmla="*/ 7 w 87"/>
                  <a:gd name="T17" fmla="*/ 226 h 231"/>
                  <a:gd name="T18" fmla="*/ 19 w 87"/>
                  <a:gd name="T1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231">
                    <a:moveTo>
                      <a:pt x="19" y="231"/>
                    </a:moveTo>
                    <a:cubicBezTo>
                      <a:pt x="23" y="231"/>
                      <a:pt x="27" y="230"/>
                      <a:pt x="30" y="227"/>
                    </a:cubicBezTo>
                    <a:cubicBezTo>
                      <a:pt x="69" y="190"/>
                      <a:pt x="87" y="151"/>
                      <a:pt x="85" y="110"/>
                    </a:cubicBezTo>
                    <a:cubicBezTo>
                      <a:pt x="82" y="48"/>
                      <a:pt x="31" y="8"/>
                      <a:pt x="29" y="6"/>
                    </a:cubicBezTo>
                    <a:cubicBezTo>
                      <a:pt x="22" y="0"/>
                      <a:pt x="12" y="2"/>
                      <a:pt x="6" y="9"/>
                    </a:cubicBezTo>
                    <a:cubicBezTo>
                      <a:pt x="0" y="16"/>
                      <a:pt x="2" y="26"/>
                      <a:pt x="9" y="31"/>
                    </a:cubicBezTo>
                    <a:cubicBezTo>
                      <a:pt x="9" y="32"/>
                      <a:pt x="51" y="65"/>
                      <a:pt x="53" y="112"/>
                    </a:cubicBezTo>
                    <a:cubicBezTo>
                      <a:pt x="54" y="143"/>
                      <a:pt x="39" y="173"/>
                      <a:pt x="8" y="203"/>
                    </a:cubicBezTo>
                    <a:cubicBezTo>
                      <a:pt x="1" y="209"/>
                      <a:pt x="1" y="220"/>
                      <a:pt x="7" y="226"/>
                    </a:cubicBezTo>
                    <a:cubicBezTo>
                      <a:pt x="10" y="230"/>
                      <a:pt x="15" y="231"/>
                      <a:pt x="19" y="231"/>
                    </a:cubicBez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2"/>
              <p:cNvSpPr>
                <a:spLocks/>
              </p:cNvSpPr>
              <p:nvPr/>
            </p:nvSpPr>
            <p:spPr bwMode="auto">
              <a:xfrm>
                <a:off x="2487224" y="2233627"/>
                <a:ext cx="76993" cy="274897"/>
              </a:xfrm>
              <a:custGeom>
                <a:avLst/>
                <a:gdLst>
                  <a:gd name="T0" fmla="*/ 18 w 120"/>
                  <a:gd name="T1" fmla="*/ 429 h 429"/>
                  <a:gd name="T2" fmla="*/ 29 w 120"/>
                  <a:gd name="T3" fmla="*/ 425 h 429"/>
                  <a:gd name="T4" fmla="*/ 120 w 120"/>
                  <a:gd name="T5" fmla="*/ 209 h 429"/>
                  <a:gd name="T6" fmla="*/ 28 w 120"/>
                  <a:gd name="T7" fmla="*/ 5 h 429"/>
                  <a:gd name="T8" fmla="*/ 5 w 120"/>
                  <a:gd name="T9" fmla="*/ 9 h 429"/>
                  <a:gd name="T10" fmla="*/ 9 w 120"/>
                  <a:gd name="T11" fmla="*/ 32 h 429"/>
                  <a:gd name="T12" fmla="*/ 87 w 120"/>
                  <a:gd name="T13" fmla="*/ 209 h 429"/>
                  <a:gd name="T14" fmla="*/ 8 w 120"/>
                  <a:gd name="T15" fmla="*/ 400 h 429"/>
                  <a:gd name="T16" fmla="*/ 6 w 120"/>
                  <a:gd name="T17" fmla="*/ 423 h 429"/>
                  <a:gd name="T18" fmla="*/ 18 w 120"/>
                  <a:gd name="T19"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429">
                    <a:moveTo>
                      <a:pt x="18" y="429"/>
                    </a:moveTo>
                    <a:cubicBezTo>
                      <a:pt x="22" y="429"/>
                      <a:pt x="26" y="428"/>
                      <a:pt x="29" y="425"/>
                    </a:cubicBezTo>
                    <a:cubicBezTo>
                      <a:pt x="33" y="422"/>
                      <a:pt x="120" y="345"/>
                      <a:pt x="120" y="209"/>
                    </a:cubicBezTo>
                    <a:cubicBezTo>
                      <a:pt x="120" y="73"/>
                      <a:pt x="31" y="8"/>
                      <a:pt x="28" y="5"/>
                    </a:cubicBezTo>
                    <a:cubicBezTo>
                      <a:pt x="20" y="0"/>
                      <a:pt x="10" y="2"/>
                      <a:pt x="5" y="9"/>
                    </a:cubicBezTo>
                    <a:cubicBezTo>
                      <a:pt x="0" y="16"/>
                      <a:pt x="1" y="26"/>
                      <a:pt x="9" y="32"/>
                    </a:cubicBezTo>
                    <a:cubicBezTo>
                      <a:pt x="12" y="34"/>
                      <a:pt x="87" y="90"/>
                      <a:pt x="87" y="209"/>
                    </a:cubicBezTo>
                    <a:cubicBezTo>
                      <a:pt x="87" y="330"/>
                      <a:pt x="8" y="400"/>
                      <a:pt x="8" y="400"/>
                    </a:cubicBezTo>
                    <a:cubicBezTo>
                      <a:pt x="1" y="406"/>
                      <a:pt x="0" y="417"/>
                      <a:pt x="6" y="423"/>
                    </a:cubicBezTo>
                    <a:cubicBezTo>
                      <a:pt x="9" y="427"/>
                      <a:pt x="14" y="429"/>
                      <a:pt x="18" y="429"/>
                    </a:cubicBez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p:cNvSpPr>
                <a:spLocks/>
              </p:cNvSpPr>
              <p:nvPr/>
            </p:nvSpPr>
            <p:spPr bwMode="auto">
              <a:xfrm>
                <a:off x="2541715" y="2175883"/>
                <a:ext cx="105730" cy="395266"/>
              </a:xfrm>
              <a:custGeom>
                <a:avLst/>
                <a:gdLst>
                  <a:gd name="T0" fmla="*/ 19 w 165"/>
                  <a:gd name="T1" fmla="*/ 617 h 617"/>
                  <a:gd name="T2" fmla="*/ 30 w 165"/>
                  <a:gd name="T3" fmla="*/ 613 h 617"/>
                  <a:gd name="T4" fmla="*/ 165 w 165"/>
                  <a:gd name="T5" fmla="*/ 299 h 617"/>
                  <a:gd name="T6" fmla="*/ 29 w 165"/>
                  <a:gd name="T7" fmla="*/ 6 h 617"/>
                  <a:gd name="T8" fmla="*/ 6 w 165"/>
                  <a:gd name="T9" fmla="*/ 9 h 617"/>
                  <a:gd name="T10" fmla="*/ 9 w 165"/>
                  <a:gd name="T11" fmla="*/ 31 h 617"/>
                  <a:gd name="T12" fmla="*/ 132 w 165"/>
                  <a:gd name="T13" fmla="*/ 299 h 617"/>
                  <a:gd name="T14" fmla="*/ 8 w 165"/>
                  <a:gd name="T15" fmla="*/ 589 h 617"/>
                  <a:gd name="T16" fmla="*/ 7 w 165"/>
                  <a:gd name="T17" fmla="*/ 612 h 617"/>
                  <a:gd name="T18" fmla="*/ 19 w 165"/>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617">
                    <a:moveTo>
                      <a:pt x="19" y="617"/>
                    </a:moveTo>
                    <a:cubicBezTo>
                      <a:pt x="23" y="617"/>
                      <a:pt x="27" y="616"/>
                      <a:pt x="30" y="613"/>
                    </a:cubicBezTo>
                    <a:cubicBezTo>
                      <a:pt x="35" y="608"/>
                      <a:pt x="165" y="486"/>
                      <a:pt x="165" y="299"/>
                    </a:cubicBezTo>
                    <a:cubicBezTo>
                      <a:pt x="165" y="111"/>
                      <a:pt x="34" y="10"/>
                      <a:pt x="29" y="6"/>
                    </a:cubicBezTo>
                    <a:cubicBezTo>
                      <a:pt x="21" y="0"/>
                      <a:pt x="11" y="2"/>
                      <a:pt x="6" y="9"/>
                    </a:cubicBezTo>
                    <a:cubicBezTo>
                      <a:pt x="0" y="16"/>
                      <a:pt x="2" y="26"/>
                      <a:pt x="9" y="31"/>
                    </a:cubicBezTo>
                    <a:cubicBezTo>
                      <a:pt x="10" y="33"/>
                      <a:pt x="132" y="128"/>
                      <a:pt x="132" y="299"/>
                    </a:cubicBezTo>
                    <a:cubicBezTo>
                      <a:pt x="132" y="472"/>
                      <a:pt x="9" y="588"/>
                      <a:pt x="8" y="589"/>
                    </a:cubicBezTo>
                    <a:cubicBezTo>
                      <a:pt x="1" y="595"/>
                      <a:pt x="1" y="605"/>
                      <a:pt x="7" y="612"/>
                    </a:cubicBezTo>
                    <a:cubicBezTo>
                      <a:pt x="10" y="615"/>
                      <a:pt x="14" y="617"/>
                      <a:pt x="19" y="617"/>
                    </a:cubicBez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p:cNvSpPr>
                <a:spLocks/>
              </p:cNvSpPr>
              <p:nvPr/>
            </p:nvSpPr>
            <p:spPr bwMode="auto">
              <a:xfrm>
                <a:off x="1994632" y="2707784"/>
                <a:ext cx="65335" cy="37683"/>
              </a:xfrm>
              <a:custGeom>
                <a:avLst/>
                <a:gdLst>
                  <a:gd name="T0" fmla="*/ 92 w 102"/>
                  <a:gd name="T1" fmla="*/ 0 h 59"/>
                  <a:gd name="T2" fmla="*/ 92 w 102"/>
                  <a:gd name="T3" fmla="*/ 9 h 59"/>
                  <a:gd name="T4" fmla="*/ 51 w 102"/>
                  <a:gd name="T5" fmla="*/ 58 h 59"/>
                  <a:gd name="T6" fmla="*/ 7 w 102"/>
                  <a:gd name="T7" fmla="*/ 14 h 59"/>
                  <a:gd name="T8" fmla="*/ 7 w 102"/>
                  <a:gd name="T9" fmla="*/ 11 h 59"/>
                  <a:gd name="T10" fmla="*/ 82 w 102"/>
                  <a:gd name="T11" fmla="*/ 1 h 59"/>
                  <a:gd name="T12" fmla="*/ 92 w 102"/>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02" h="59">
                    <a:moveTo>
                      <a:pt x="92" y="0"/>
                    </a:moveTo>
                    <a:cubicBezTo>
                      <a:pt x="92" y="9"/>
                      <a:pt x="92" y="9"/>
                      <a:pt x="92" y="9"/>
                    </a:cubicBezTo>
                    <a:cubicBezTo>
                      <a:pt x="92" y="9"/>
                      <a:pt x="102" y="59"/>
                      <a:pt x="51" y="58"/>
                    </a:cubicBezTo>
                    <a:cubicBezTo>
                      <a:pt x="0" y="57"/>
                      <a:pt x="7" y="14"/>
                      <a:pt x="7" y="14"/>
                    </a:cubicBezTo>
                    <a:cubicBezTo>
                      <a:pt x="7" y="11"/>
                      <a:pt x="7" y="11"/>
                      <a:pt x="7" y="11"/>
                    </a:cubicBezTo>
                    <a:cubicBezTo>
                      <a:pt x="32" y="9"/>
                      <a:pt x="58" y="5"/>
                      <a:pt x="82" y="1"/>
                    </a:cubicBezTo>
                    <a:lnTo>
                      <a:pt x="92" y="0"/>
                    </a:lnTo>
                    <a:close/>
                  </a:path>
                </a:pathLst>
              </a:custGeom>
              <a:solidFill>
                <a:srgbClr val="179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5"/>
              <p:cNvSpPr>
                <a:spLocks/>
              </p:cNvSpPr>
              <p:nvPr/>
            </p:nvSpPr>
            <p:spPr bwMode="auto">
              <a:xfrm>
                <a:off x="1988126" y="2459184"/>
                <a:ext cx="77535" cy="46087"/>
              </a:xfrm>
              <a:custGeom>
                <a:avLst/>
                <a:gdLst>
                  <a:gd name="T0" fmla="*/ 0 w 121"/>
                  <a:gd name="T1" fmla="*/ 72 h 72"/>
                  <a:gd name="T2" fmla="*/ 17 w 121"/>
                  <a:gd name="T3" fmla="*/ 0 h 72"/>
                  <a:gd name="T4" fmla="*/ 121 w 121"/>
                  <a:gd name="T5" fmla="*/ 0 h 72"/>
                  <a:gd name="T6" fmla="*/ 118 w 121"/>
                  <a:gd name="T7" fmla="*/ 62 h 72"/>
                  <a:gd name="T8" fmla="*/ 23 w 121"/>
                  <a:gd name="T9" fmla="*/ 72 h 72"/>
                  <a:gd name="T10" fmla="*/ 0 w 121"/>
                  <a:gd name="T11" fmla="*/ 72 h 72"/>
                </a:gdLst>
                <a:ahLst/>
                <a:cxnLst>
                  <a:cxn ang="0">
                    <a:pos x="T0" y="T1"/>
                  </a:cxn>
                  <a:cxn ang="0">
                    <a:pos x="T2" y="T3"/>
                  </a:cxn>
                  <a:cxn ang="0">
                    <a:pos x="T4" y="T5"/>
                  </a:cxn>
                  <a:cxn ang="0">
                    <a:pos x="T6" y="T7"/>
                  </a:cxn>
                  <a:cxn ang="0">
                    <a:pos x="T8" y="T9"/>
                  </a:cxn>
                  <a:cxn ang="0">
                    <a:pos x="T10" y="T11"/>
                  </a:cxn>
                </a:cxnLst>
                <a:rect l="0" t="0" r="r" b="b"/>
                <a:pathLst>
                  <a:path w="121" h="72">
                    <a:moveTo>
                      <a:pt x="0" y="72"/>
                    </a:moveTo>
                    <a:cubicBezTo>
                      <a:pt x="0" y="72"/>
                      <a:pt x="21" y="63"/>
                      <a:pt x="17" y="0"/>
                    </a:cubicBezTo>
                    <a:cubicBezTo>
                      <a:pt x="121" y="0"/>
                      <a:pt x="121" y="0"/>
                      <a:pt x="121" y="0"/>
                    </a:cubicBezTo>
                    <a:cubicBezTo>
                      <a:pt x="118" y="62"/>
                      <a:pt x="118" y="62"/>
                      <a:pt x="118" y="62"/>
                    </a:cubicBezTo>
                    <a:cubicBezTo>
                      <a:pt x="23" y="72"/>
                      <a:pt x="23" y="72"/>
                      <a:pt x="23" y="72"/>
                    </a:cubicBezTo>
                    <a:lnTo>
                      <a:pt x="0" y="72"/>
                    </a:lnTo>
                    <a:close/>
                  </a:path>
                </a:pathLst>
              </a:custGeom>
              <a:solidFill>
                <a:srgbClr val="179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6"/>
              <p:cNvSpPr>
                <a:spLocks/>
              </p:cNvSpPr>
              <p:nvPr/>
            </p:nvSpPr>
            <p:spPr bwMode="auto">
              <a:xfrm>
                <a:off x="1866401" y="2459184"/>
                <a:ext cx="283301" cy="256733"/>
              </a:xfrm>
              <a:custGeom>
                <a:avLst/>
                <a:gdLst>
                  <a:gd name="T0" fmla="*/ 19 w 442"/>
                  <a:gd name="T1" fmla="*/ 147 h 401"/>
                  <a:gd name="T2" fmla="*/ 24 w 442"/>
                  <a:gd name="T3" fmla="*/ 137 h 401"/>
                  <a:gd name="T4" fmla="*/ 26 w 442"/>
                  <a:gd name="T5" fmla="*/ 134 h 401"/>
                  <a:gd name="T6" fmla="*/ 34 w 442"/>
                  <a:gd name="T7" fmla="*/ 118 h 401"/>
                  <a:gd name="T8" fmla="*/ 49 w 442"/>
                  <a:gd name="T9" fmla="*/ 87 h 401"/>
                  <a:gd name="T10" fmla="*/ 159 w 442"/>
                  <a:gd name="T11" fmla="*/ 0 h 401"/>
                  <a:gd name="T12" fmla="*/ 207 w 442"/>
                  <a:gd name="T13" fmla="*/ 0 h 401"/>
                  <a:gd name="T14" fmla="*/ 190 w 442"/>
                  <a:gd name="T15" fmla="*/ 72 h 401"/>
                  <a:gd name="T16" fmla="*/ 213 w 442"/>
                  <a:gd name="T17" fmla="*/ 72 h 401"/>
                  <a:gd name="T18" fmla="*/ 308 w 442"/>
                  <a:gd name="T19" fmla="*/ 62 h 401"/>
                  <a:gd name="T20" fmla="*/ 374 w 442"/>
                  <a:gd name="T21" fmla="*/ 55 h 401"/>
                  <a:gd name="T22" fmla="*/ 414 w 442"/>
                  <a:gd name="T23" fmla="*/ 92 h 401"/>
                  <a:gd name="T24" fmla="*/ 382 w 442"/>
                  <a:gd name="T25" fmla="*/ 136 h 401"/>
                  <a:gd name="T26" fmla="*/ 334 w 442"/>
                  <a:gd name="T27" fmla="*/ 141 h 401"/>
                  <a:gd name="T28" fmla="*/ 334 w 442"/>
                  <a:gd name="T29" fmla="*/ 143 h 401"/>
                  <a:gd name="T30" fmla="*/ 395 w 442"/>
                  <a:gd name="T31" fmla="*/ 137 h 401"/>
                  <a:gd name="T32" fmla="*/ 440 w 442"/>
                  <a:gd name="T33" fmla="*/ 173 h 401"/>
                  <a:gd name="T34" fmla="*/ 403 w 442"/>
                  <a:gd name="T35" fmla="*/ 218 h 401"/>
                  <a:gd name="T36" fmla="*/ 398 w 442"/>
                  <a:gd name="T37" fmla="*/ 218 h 401"/>
                  <a:gd name="T38" fmla="*/ 430 w 442"/>
                  <a:gd name="T39" fmla="*/ 254 h 401"/>
                  <a:gd name="T40" fmla="*/ 398 w 442"/>
                  <a:gd name="T41" fmla="*/ 298 h 401"/>
                  <a:gd name="T42" fmla="*/ 386 w 442"/>
                  <a:gd name="T43" fmla="*/ 300 h 401"/>
                  <a:gd name="T44" fmla="*/ 410 w 442"/>
                  <a:gd name="T45" fmla="*/ 335 h 401"/>
                  <a:gd name="T46" fmla="*/ 382 w 442"/>
                  <a:gd name="T47" fmla="*/ 379 h 401"/>
                  <a:gd name="T48" fmla="*/ 292 w 442"/>
                  <a:gd name="T49" fmla="*/ 388 h 401"/>
                  <a:gd name="T50" fmla="*/ 282 w 442"/>
                  <a:gd name="T51" fmla="*/ 389 h 401"/>
                  <a:gd name="T52" fmla="*/ 207 w 442"/>
                  <a:gd name="T53" fmla="*/ 399 h 401"/>
                  <a:gd name="T54" fmla="*/ 162 w 442"/>
                  <a:gd name="T55" fmla="*/ 401 h 401"/>
                  <a:gd name="T56" fmla="*/ 46 w 442"/>
                  <a:gd name="T57" fmla="*/ 383 h 401"/>
                  <a:gd name="T58" fmla="*/ 6 w 442"/>
                  <a:gd name="T59" fmla="*/ 372 h 401"/>
                  <a:gd name="T60" fmla="*/ 0 w 442"/>
                  <a:gd name="T61" fmla="*/ 365 h 401"/>
                  <a:gd name="T62" fmla="*/ 0 w 442"/>
                  <a:gd name="T63" fmla="*/ 155 h 401"/>
                  <a:gd name="T64" fmla="*/ 19 w 442"/>
                  <a:gd name="T65" fmla="*/ 1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2" h="401">
                    <a:moveTo>
                      <a:pt x="19" y="147"/>
                    </a:moveTo>
                    <a:cubicBezTo>
                      <a:pt x="19" y="147"/>
                      <a:pt x="21" y="143"/>
                      <a:pt x="24" y="137"/>
                    </a:cubicBezTo>
                    <a:cubicBezTo>
                      <a:pt x="25" y="136"/>
                      <a:pt x="25" y="135"/>
                      <a:pt x="26" y="134"/>
                    </a:cubicBezTo>
                    <a:cubicBezTo>
                      <a:pt x="28" y="129"/>
                      <a:pt x="31" y="124"/>
                      <a:pt x="34" y="118"/>
                    </a:cubicBezTo>
                    <a:cubicBezTo>
                      <a:pt x="38" y="107"/>
                      <a:pt x="44" y="97"/>
                      <a:pt x="49" y="87"/>
                    </a:cubicBezTo>
                    <a:cubicBezTo>
                      <a:pt x="90" y="23"/>
                      <a:pt x="159" y="0"/>
                      <a:pt x="159" y="0"/>
                    </a:cubicBezTo>
                    <a:cubicBezTo>
                      <a:pt x="207" y="0"/>
                      <a:pt x="207" y="0"/>
                      <a:pt x="207" y="0"/>
                    </a:cubicBezTo>
                    <a:cubicBezTo>
                      <a:pt x="211" y="63"/>
                      <a:pt x="190" y="72"/>
                      <a:pt x="190" y="72"/>
                    </a:cubicBezTo>
                    <a:cubicBezTo>
                      <a:pt x="213" y="72"/>
                      <a:pt x="213" y="72"/>
                      <a:pt x="213" y="72"/>
                    </a:cubicBezTo>
                    <a:cubicBezTo>
                      <a:pt x="308" y="62"/>
                      <a:pt x="308" y="62"/>
                      <a:pt x="308" y="62"/>
                    </a:cubicBezTo>
                    <a:cubicBezTo>
                      <a:pt x="374" y="55"/>
                      <a:pt x="374" y="55"/>
                      <a:pt x="374" y="55"/>
                    </a:cubicBezTo>
                    <a:cubicBezTo>
                      <a:pt x="394" y="53"/>
                      <a:pt x="411" y="70"/>
                      <a:pt x="414" y="92"/>
                    </a:cubicBezTo>
                    <a:cubicBezTo>
                      <a:pt x="416" y="115"/>
                      <a:pt x="402" y="134"/>
                      <a:pt x="382" y="136"/>
                    </a:cubicBezTo>
                    <a:cubicBezTo>
                      <a:pt x="334" y="141"/>
                      <a:pt x="334" y="141"/>
                      <a:pt x="334" y="141"/>
                    </a:cubicBezTo>
                    <a:cubicBezTo>
                      <a:pt x="334" y="143"/>
                      <a:pt x="334" y="143"/>
                      <a:pt x="334" y="143"/>
                    </a:cubicBezTo>
                    <a:cubicBezTo>
                      <a:pt x="395" y="137"/>
                      <a:pt x="395" y="137"/>
                      <a:pt x="395" y="137"/>
                    </a:cubicBezTo>
                    <a:cubicBezTo>
                      <a:pt x="417" y="135"/>
                      <a:pt x="437" y="151"/>
                      <a:pt x="440" y="173"/>
                    </a:cubicBezTo>
                    <a:cubicBezTo>
                      <a:pt x="442" y="196"/>
                      <a:pt x="426" y="216"/>
                      <a:pt x="403" y="218"/>
                    </a:cubicBezTo>
                    <a:cubicBezTo>
                      <a:pt x="398" y="218"/>
                      <a:pt x="398" y="218"/>
                      <a:pt x="398" y="218"/>
                    </a:cubicBezTo>
                    <a:cubicBezTo>
                      <a:pt x="414" y="221"/>
                      <a:pt x="428" y="235"/>
                      <a:pt x="430" y="254"/>
                    </a:cubicBezTo>
                    <a:cubicBezTo>
                      <a:pt x="432" y="277"/>
                      <a:pt x="418" y="296"/>
                      <a:pt x="398" y="298"/>
                    </a:cubicBezTo>
                    <a:cubicBezTo>
                      <a:pt x="386" y="300"/>
                      <a:pt x="386" y="300"/>
                      <a:pt x="386" y="300"/>
                    </a:cubicBezTo>
                    <a:cubicBezTo>
                      <a:pt x="398" y="304"/>
                      <a:pt x="408" y="318"/>
                      <a:pt x="410" y="335"/>
                    </a:cubicBezTo>
                    <a:cubicBezTo>
                      <a:pt x="412" y="358"/>
                      <a:pt x="400" y="377"/>
                      <a:pt x="382" y="379"/>
                    </a:cubicBezTo>
                    <a:cubicBezTo>
                      <a:pt x="292" y="388"/>
                      <a:pt x="292" y="388"/>
                      <a:pt x="292" y="388"/>
                    </a:cubicBezTo>
                    <a:cubicBezTo>
                      <a:pt x="282" y="389"/>
                      <a:pt x="282" y="389"/>
                      <a:pt x="282" y="389"/>
                    </a:cubicBezTo>
                    <a:cubicBezTo>
                      <a:pt x="258" y="393"/>
                      <a:pt x="232" y="397"/>
                      <a:pt x="207" y="399"/>
                    </a:cubicBezTo>
                    <a:cubicBezTo>
                      <a:pt x="191" y="400"/>
                      <a:pt x="176" y="401"/>
                      <a:pt x="162" y="401"/>
                    </a:cubicBezTo>
                    <a:cubicBezTo>
                      <a:pt x="107" y="401"/>
                      <a:pt x="73" y="392"/>
                      <a:pt x="46" y="383"/>
                    </a:cubicBezTo>
                    <a:cubicBezTo>
                      <a:pt x="31" y="379"/>
                      <a:pt x="18" y="374"/>
                      <a:pt x="6" y="372"/>
                    </a:cubicBezTo>
                    <a:cubicBezTo>
                      <a:pt x="1" y="372"/>
                      <a:pt x="0" y="368"/>
                      <a:pt x="0" y="365"/>
                    </a:cubicBezTo>
                    <a:cubicBezTo>
                      <a:pt x="0" y="155"/>
                      <a:pt x="0" y="155"/>
                      <a:pt x="0" y="155"/>
                    </a:cubicBezTo>
                    <a:cubicBezTo>
                      <a:pt x="0" y="144"/>
                      <a:pt x="19" y="150"/>
                      <a:pt x="19" y="147"/>
                    </a:cubicBezTo>
                    <a:close/>
                  </a:path>
                </a:pathLst>
              </a:custGeom>
              <a:solidFill>
                <a:srgbClr val="FED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7"/>
              <p:cNvSpPr>
                <a:spLocks/>
              </p:cNvSpPr>
              <p:nvPr/>
            </p:nvSpPr>
            <p:spPr bwMode="auto">
              <a:xfrm>
                <a:off x="1781818" y="2545665"/>
                <a:ext cx="78348" cy="80788"/>
              </a:xfrm>
              <a:custGeom>
                <a:avLst/>
                <a:gdLst>
                  <a:gd name="T0" fmla="*/ 122 w 122"/>
                  <a:gd name="T1" fmla="*/ 126 h 126"/>
                  <a:gd name="T2" fmla="*/ 122 w 122"/>
                  <a:gd name="T3" fmla="*/ 20 h 126"/>
                  <a:gd name="T4" fmla="*/ 101 w 122"/>
                  <a:gd name="T5" fmla="*/ 0 h 126"/>
                  <a:gd name="T6" fmla="*/ 20 w 122"/>
                  <a:gd name="T7" fmla="*/ 0 h 126"/>
                  <a:gd name="T8" fmla="*/ 0 w 122"/>
                  <a:gd name="T9" fmla="*/ 20 h 126"/>
                  <a:gd name="T10" fmla="*/ 0 w 122"/>
                  <a:gd name="T11" fmla="*/ 126 h 126"/>
                  <a:gd name="T12" fmla="*/ 28 w 122"/>
                  <a:gd name="T13" fmla="*/ 126 h 126"/>
                  <a:gd name="T14" fmla="*/ 122 w 122"/>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6">
                    <a:moveTo>
                      <a:pt x="122" y="126"/>
                    </a:moveTo>
                    <a:cubicBezTo>
                      <a:pt x="122" y="20"/>
                      <a:pt x="122" y="20"/>
                      <a:pt x="122" y="20"/>
                    </a:cubicBezTo>
                    <a:cubicBezTo>
                      <a:pt x="122" y="9"/>
                      <a:pt x="113" y="0"/>
                      <a:pt x="101" y="0"/>
                    </a:cubicBezTo>
                    <a:cubicBezTo>
                      <a:pt x="20" y="0"/>
                      <a:pt x="20" y="0"/>
                      <a:pt x="20" y="0"/>
                    </a:cubicBezTo>
                    <a:cubicBezTo>
                      <a:pt x="9" y="0"/>
                      <a:pt x="0" y="9"/>
                      <a:pt x="0" y="20"/>
                    </a:cubicBezTo>
                    <a:cubicBezTo>
                      <a:pt x="0" y="126"/>
                      <a:pt x="0" y="126"/>
                      <a:pt x="0" y="126"/>
                    </a:cubicBezTo>
                    <a:cubicBezTo>
                      <a:pt x="28" y="126"/>
                      <a:pt x="28" y="126"/>
                      <a:pt x="28" y="126"/>
                    </a:cubicBezTo>
                    <a:lnTo>
                      <a:pt x="122" y="126"/>
                    </a:lnTo>
                    <a:close/>
                  </a:path>
                </a:pathLst>
              </a:custGeom>
              <a:solidFill>
                <a:srgbClr val="C3E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8"/>
              <p:cNvSpPr>
                <a:spLocks/>
              </p:cNvSpPr>
              <p:nvPr/>
            </p:nvSpPr>
            <p:spPr bwMode="auto">
              <a:xfrm>
                <a:off x="1781818" y="2626453"/>
                <a:ext cx="78348" cy="81330"/>
              </a:xfrm>
              <a:custGeom>
                <a:avLst/>
                <a:gdLst>
                  <a:gd name="T0" fmla="*/ 122 w 122"/>
                  <a:gd name="T1" fmla="*/ 107 h 127"/>
                  <a:gd name="T2" fmla="*/ 122 w 122"/>
                  <a:gd name="T3" fmla="*/ 0 h 127"/>
                  <a:gd name="T4" fmla="*/ 28 w 122"/>
                  <a:gd name="T5" fmla="*/ 0 h 127"/>
                  <a:gd name="T6" fmla="*/ 0 w 122"/>
                  <a:gd name="T7" fmla="*/ 0 h 127"/>
                  <a:gd name="T8" fmla="*/ 0 w 122"/>
                  <a:gd name="T9" fmla="*/ 107 h 127"/>
                  <a:gd name="T10" fmla="*/ 20 w 122"/>
                  <a:gd name="T11" fmla="*/ 127 h 127"/>
                  <a:gd name="T12" fmla="*/ 101 w 122"/>
                  <a:gd name="T13" fmla="*/ 127 h 127"/>
                  <a:gd name="T14" fmla="*/ 122 w 122"/>
                  <a:gd name="T15" fmla="*/ 10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7">
                    <a:moveTo>
                      <a:pt x="122" y="107"/>
                    </a:moveTo>
                    <a:cubicBezTo>
                      <a:pt x="122" y="0"/>
                      <a:pt x="122" y="0"/>
                      <a:pt x="122" y="0"/>
                    </a:cubicBezTo>
                    <a:cubicBezTo>
                      <a:pt x="28" y="0"/>
                      <a:pt x="28" y="0"/>
                      <a:pt x="28" y="0"/>
                    </a:cubicBezTo>
                    <a:cubicBezTo>
                      <a:pt x="0" y="0"/>
                      <a:pt x="0" y="0"/>
                      <a:pt x="0" y="0"/>
                    </a:cubicBezTo>
                    <a:cubicBezTo>
                      <a:pt x="0" y="107"/>
                      <a:pt x="0" y="107"/>
                      <a:pt x="0" y="107"/>
                    </a:cubicBezTo>
                    <a:cubicBezTo>
                      <a:pt x="0" y="118"/>
                      <a:pt x="9" y="127"/>
                      <a:pt x="20" y="127"/>
                    </a:cubicBezTo>
                    <a:cubicBezTo>
                      <a:pt x="101" y="127"/>
                      <a:pt x="101" y="127"/>
                      <a:pt x="101" y="127"/>
                    </a:cubicBezTo>
                    <a:cubicBezTo>
                      <a:pt x="113" y="127"/>
                      <a:pt x="122" y="118"/>
                      <a:pt x="122" y="107"/>
                    </a:cubicBezTo>
                    <a:close/>
                  </a:path>
                </a:pathLst>
              </a:custGeom>
              <a:solidFill>
                <a:srgbClr val="9AD3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29"/>
              <p:cNvSpPr>
                <a:spLocks noChangeArrowheads="1"/>
              </p:cNvSpPr>
              <p:nvPr/>
            </p:nvSpPr>
            <p:spPr bwMode="auto">
              <a:xfrm>
                <a:off x="1776938" y="2682842"/>
                <a:ext cx="24941" cy="24941"/>
              </a:xfrm>
              <a:prstGeom prst="ellipse">
                <a:avLst/>
              </a:prstGeom>
              <a:solidFill>
                <a:srgbClr val="0F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30"/>
              <p:cNvSpPr>
                <a:spLocks/>
              </p:cNvSpPr>
              <p:nvPr/>
            </p:nvSpPr>
            <p:spPr bwMode="auto">
              <a:xfrm>
                <a:off x="1624308" y="2625640"/>
                <a:ext cx="207664" cy="91632"/>
              </a:xfrm>
              <a:custGeom>
                <a:avLst/>
                <a:gdLst>
                  <a:gd name="T0" fmla="*/ 0 w 324"/>
                  <a:gd name="T1" fmla="*/ 143 h 143"/>
                  <a:gd name="T2" fmla="*/ 310 w 324"/>
                  <a:gd name="T3" fmla="*/ 143 h 143"/>
                  <a:gd name="T4" fmla="*/ 324 w 324"/>
                  <a:gd name="T5" fmla="*/ 123 h 143"/>
                  <a:gd name="T6" fmla="*/ 324 w 324"/>
                  <a:gd name="T7" fmla="*/ 0 h 143"/>
                  <a:gd name="T8" fmla="*/ 0 w 324"/>
                  <a:gd name="T9" fmla="*/ 0 h 143"/>
                  <a:gd name="T10" fmla="*/ 0 w 324"/>
                  <a:gd name="T11" fmla="*/ 143 h 143"/>
                </a:gdLst>
                <a:ahLst/>
                <a:cxnLst>
                  <a:cxn ang="0">
                    <a:pos x="T0" y="T1"/>
                  </a:cxn>
                  <a:cxn ang="0">
                    <a:pos x="T2" y="T3"/>
                  </a:cxn>
                  <a:cxn ang="0">
                    <a:pos x="T4" y="T5"/>
                  </a:cxn>
                  <a:cxn ang="0">
                    <a:pos x="T6" y="T7"/>
                  </a:cxn>
                  <a:cxn ang="0">
                    <a:pos x="T8" y="T9"/>
                  </a:cxn>
                  <a:cxn ang="0">
                    <a:pos x="T10" y="T11"/>
                  </a:cxn>
                </a:cxnLst>
                <a:rect l="0" t="0" r="r" b="b"/>
                <a:pathLst>
                  <a:path w="324" h="143">
                    <a:moveTo>
                      <a:pt x="0" y="143"/>
                    </a:moveTo>
                    <a:cubicBezTo>
                      <a:pt x="310" y="143"/>
                      <a:pt x="310" y="143"/>
                      <a:pt x="310" y="143"/>
                    </a:cubicBezTo>
                    <a:cubicBezTo>
                      <a:pt x="317" y="143"/>
                      <a:pt x="324" y="134"/>
                      <a:pt x="324" y="123"/>
                    </a:cubicBezTo>
                    <a:cubicBezTo>
                      <a:pt x="324" y="0"/>
                      <a:pt x="324" y="0"/>
                      <a:pt x="324" y="0"/>
                    </a:cubicBezTo>
                    <a:cubicBezTo>
                      <a:pt x="0" y="0"/>
                      <a:pt x="0" y="0"/>
                      <a:pt x="0" y="0"/>
                    </a:cubicBezTo>
                    <a:lnTo>
                      <a:pt x="0" y="143"/>
                    </a:lnTo>
                    <a:close/>
                  </a:path>
                </a:pathLst>
              </a:custGeom>
              <a:solidFill>
                <a:srgbClr val="A1B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31"/>
              <p:cNvSpPr>
                <a:spLocks/>
              </p:cNvSpPr>
              <p:nvPr/>
            </p:nvSpPr>
            <p:spPr bwMode="auto">
              <a:xfrm>
                <a:off x="1624308" y="2534008"/>
                <a:ext cx="207664" cy="91632"/>
              </a:xfrm>
              <a:custGeom>
                <a:avLst/>
                <a:gdLst>
                  <a:gd name="T0" fmla="*/ 310 w 324"/>
                  <a:gd name="T1" fmla="*/ 0 h 143"/>
                  <a:gd name="T2" fmla="*/ 0 w 324"/>
                  <a:gd name="T3" fmla="*/ 0 h 143"/>
                  <a:gd name="T4" fmla="*/ 0 w 324"/>
                  <a:gd name="T5" fmla="*/ 143 h 143"/>
                  <a:gd name="T6" fmla="*/ 324 w 324"/>
                  <a:gd name="T7" fmla="*/ 143 h 143"/>
                  <a:gd name="T8" fmla="*/ 324 w 324"/>
                  <a:gd name="T9" fmla="*/ 20 h 143"/>
                  <a:gd name="T10" fmla="*/ 310 w 324"/>
                  <a:gd name="T11" fmla="*/ 0 h 143"/>
                </a:gdLst>
                <a:ahLst/>
                <a:cxnLst>
                  <a:cxn ang="0">
                    <a:pos x="T0" y="T1"/>
                  </a:cxn>
                  <a:cxn ang="0">
                    <a:pos x="T2" y="T3"/>
                  </a:cxn>
                  <a:cxn ang="0">
                    <a:pos x="T4" y="T5"/>
                  </a:cxn>
                  <a:cxn ang="0">
                    <a:pos x="T6" y="T7"/>
                  </a:cxn>
                  <a:cxn ang="0">
                    <a:pos x="T8" y="T9"/>
                  </a:cxn>
                  <a:cxn ang="0">
                    <a:pos x="T10" y="T11"/>
                  </a:cxn>
                </a:cxnLst>
                <a:rect l="0" t="0" r="r" b="b"/>
                <a:pathLst>
                  <a:path w="324" h="143">
                    <a:moveTo>
                      <a:pt x="310" y="0"/>
                    </a:moveTo>
                    <a:cubicBezTo>
                      <a:pt x="0" y="0"/>
                      <a:pt x="0" y="0"/>
                      <a:pt x="0" y="0"/>
                    </a:cubicBezTo>
                    <a:cubicBezTo>
                      <a:pt x="0" y="143"/>
                      <a:pt x="0" y="143"/>
                      <a:pt x="0" y="143"/>
                    </a:cubicBezTo>
                    <a:cubicBezTo>
                      <a:pt x="324" y="143"/>
                      <a:pt x="324" y="143"/>
                      <a:pt x="324" y="143"/>
                    </a:cubicBezTo>
                    <a:cubicBezTo>
                      <a:pt x="324" y="20"/>
                      <a:pt x="324" y="20"/>
                      <a:pt x="324" y="20"/>
                    </a:cubicBezTo>
                    <a:cubicBezTo>
                      <a:pt x="324" y="9"/>
                      <a:pt x="317" y="0"/>
                      <a:pt x="310" y="0"/>
                    </a:cubicBezTo>
                    <a:close/>
                  </a:path>
                </a:pathLst>
              </a:custGeom>
              <a:solidFill>
                <a:srgbClr val="C0D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29" name="TextBox 28"/>
          <p:cNvSpPr txBox="1"/>
          <p:nvPr/>
        </p:nvSpPr>
        <p:spPr>
          <a:xfrm>
            <a:off x="1501541" y="791132"/>
            <a:ext cx="7873465" cy="1195712"/>
          </a:xfrm>
          <a:prstGeom prst="rect">
            <a:avLst/>
          </a:prstGeom>
          <a:noFill/>
        </p:spPr>
        <p:txBody>
          <a:bodyPr wrap="square" rtlCol="0">
            <a:spAutoFit/>
          </a:bodyPr>
          <a:lstStyle/>
          <a:p>
            <a:pPr defTabSz="685800">
              <a:lnSpc>
                <a:spcPct val="90000"/>
              </a:lnSpc>
              <a:spcBef>
                <a:spcPts val="900"/>
              </a:spcBef>
              <a:buClr>
                <a:schemeClr val="accent2"/>
              </a:buClr>
            </a:pPr>
            <a:r>
              <a:rPr lang="en-GB" sz="2100" b="1" kern="1200" dirty="0">
                <a:solidFill>
                  <a:schemeClr val="accent2"/>
                </a:solidFill>
                <a:latin typeface="+mn-lt"/>
                <a:ea typeface="+mn-ea"/>
                <a:cs typeface="+mn-cs"/>
              </a:rPr>
              <a:t>Development and Deployment of Advanced Key Technologies</a:t>
            </a:r>
            <a:endParaRPr lang="en-US" sz="2100" b="1" kern="1200" dirty="0">
              <a:solidFill>
                <a:schemeClr val="accent2"/>
              </a:solidFill>
              <a:latin typeface="+mn-lt"/>
              <a:ea typeface="+mn-ea"/>
              <a:cs typeface="+mn-cs"/>
            </a:endParaRPr>
          </a:p>
          <a:p>
            <a:pPr defTabSz="685800">
              <a:lnSpc>
                <a:spcPct val="90000"/>
              </a:lnSpc>
              <a:spcBef>
                <a:spcPts val="900"/>
              </a:spcBef>
              <a:buClr>
                <a:schemeClr val="accent2"/>
              </a:buClr>
            </a:pPr>
            <a:endParaRPr lang="en-US" sz="2100" b="1" kern="1200" dirty="0">
              <a:solidFill>
                <a:schemeClr val="accent2"/>
              </a:solidFill>
              <a:latin typeface="+mn-lt"/>
              <a:ea typeface="+mn-ea"/>
              <a:cs typeface="+mn-cs"/>
            </a:endParaRPr>
          </a:p>
          <a:p>
            <a:pPr defTabSz="685800">
              <a:lnSpc>
                <a:spcPct val="90000"/>
              </a:lnSpc>
              <a:spcBef>
                <a:spcPts val="900"/>
              </a:spcBef>
              <a:buClr>
                <a:schemeClr val="accent2"/>
              </a:buClr>
            </a:pPr>
            <a:endParaRPr lang="it-IT" sz="2100" b="1" kern="1200" dirty="0">
              <a:solidFill>
                <a:schemeClr val="accent2"/>
              </a:solidFill>
              <a:latin typeface="+mn-lt"/>
              <a:ea typeface="+mn-ea"/>
              <a:cs typeface="+mn-cs"/>
            </a:endParaRPr>
          </a:p>
        </p:txBody>
      </p:sp>
    </p:spTree>
    <p:extLst>
      <p:ext uri="{BB962C8B-B14F-4D97-AF65-F5344CB8AC3E}">
        <p14:creationId xmlns:p14="http://schemas.microsoft.com/office/powerpoint/2010/main" val="4202468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66" y="1523629"/>
            <a:ext cx="8466100" cy="3108543"/>
          </a:xfrm>
          <a:prstGeom prst="rect">
            <a:avLst/>
          </a:prstGeom>
          <a:noFill/>
        </p:spPr>
        <p:txBody>
          <a:bodyPr wrap="square" rtlCol="0">
            <a:spAutoFit/>
          </a:bodyPr>
          <a:lstStyle/>
          <a:p>
            <a:pPr algn="just"/>
            <a:r>
              <a:rPr lang="en-GB" dirty="0">
                <a:latin typeface="+mn-lt"/>
              </a:rPr>
              <a:t>Activities should fortify cybersecurity capabilities using breakthrough technologies, encompassing various aspects of cybersecurity. In one or more of the following topics should be addressed:</a:t>
            </a:r>
          </a:p>
          <a:p>
            <a:pPr algn="just"/>
            <a:endParaRPr lang="en-US" dirty="0">
              <a:latin typeface="+mn-lt"/>
            </a:endParaRPr>
          </a:p>
          <a:p>
            <a:pPr marL="285750" indent="-285750">
              <a:buFont typeface="Arial" panose="020B0604020202020204" pitchFamily="34" charset="0"/>
              <a:buChar char="•"/>
            </a:pPr>
            <a:r>
              <a:rPr lang="en-GB" b="1" dirty="0">
                <a:latin typeface="+mn-lt"/>
              </a:rPr>
              <a:t>Real-time Monitoring and Incident Response</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Malware Defence and Analysis</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Proactive Vulnerability Management</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Data Protection and Anomaly Detection</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Incident investigation </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Data Utilisation with Privacy</a:t>
            </a:r>
          </a:p>
        </p:txBody>
      </p:sp>
      <p:sp>
        <p:nvSpPr>
          <p:cNvPr id="6" name="Rectangular Callout 5"/>
          <p:cNvSpPr/>
          <p:nvPr/>
        </p:nvSpPr>
        <p:spPr>
          <a:xfrm flipH="1">
            <a:off x="5479075" y="2560433"/>
            <a:ext cx="3222449" cy="1876813"/>
          </a:xfrm>
          <a:prstGeom prst="wedgeRectCallout">
            <a:avLst>
              <a:gd name="adj1" fmla="val 43402"/>
              <a:gd name="adj2" fmla="val -76367"/>
            </a:avLst>
          </a:prstGeom>
          <a:solidFill>
            <a:schemeClr val="accent4">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200" b="1" dirty="0">
                <a:solidFill>
                  <a:schemeClr val="bg1"/>
                </a:solidFill>
              </a:rPr>
              <a:t> </a:t>
            </a:r>
          </a:p>
        </p:txBody>
      </p:sp>
      <p:sp>
        <p:nvSpPr>
          <p:cNvPr id="3" name="Rectangle 2"/>
          <p:cNvSpPr/>
          <p:nvPr/>
        </p:nvSpPr>
        <p:spPr>
          <a:xfrm>
            <a:off x="650197" y="1152718"/>
            <a:ext cx="922047"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a:t>
            </a:r>
            <a:endParaRPr lang="de-AT" sz="2100" b="1" dirty="0">
              <a:solidFill>
                <a:schemeClr val="accent2"/>
              </a:solidFill>
              <a:latin typeface="+mn-lt"/>
            </a:endParaRPr>
          </a:p>
        </p:txBody>
      </p:sp>
      <p:sp>
        <p:nvSpPr>
          <p:cNvPr id="4" name="Rectangle 3"/>
          <p:cNvSpPr/>
          <p:nvPr/>
        </p:nvSpPr>
        <p:spPr>
          <a:xfrm>
            <a:off x="5419311" y="2560433"/>
            <a:ext cx="3282215" cy="2195473"/>
          </a:xfrm>
          <a:prstGeom prst="rect">
            <a:avLst/>
          </a:prstGeom>
        </p:spPr>
        <p:txBody>
          <a:bodyPr wrap="square">
            <a:spAutoFit/>
          </a:bodyPr>
          <a:lstStyle/>
          <a:p>
            <a:pPr marL="171450" indent="-171450" algn="just">
              <a:spcAft>
                <a:spcPts val="1000"/>
              </a:spcAft>
              <a:buFont typeface="Wingdings" panose="05000000000000000000" pitchFamily="2" charset="2"/>
              <a:buChar char="ü"/>
            </a:pPr>
            <a:r>
              <a:rPr lang="en-GB" sz="1200" dirty="0">
                <a:latin typeface="+mn-lt"/>
                <a:ea typeface="Times New Roman" panose="02020603050405020304" pitchFamily="18" charset="0"/>
                <a:cs typeface="Times New Roman" panose="02020603050405020304" pitchFamily="18" charset="0"/>
              </a:rPr>
              <a:t>The systems, tools and services developed under this topic, where relevant, will be made available for licencing to National and/or Cross-Border SOC platforms under favourable market conditions.</a:t>
            </a:r>
          </a:p>
          <a:p>
            <a:pPr marL="171450" indent="-171450" algn="just">
              <a:spcAft>
                <a:spcPts val="1000"/>
              </a:spcAft>
              <a:buFont typeface="Wingdings" panose="05000000000000000000" pitchFamily="2" charset="2"/>
              <a:buChar char="ü"/>
            </a:pPr>
            <a:r>
              <a:rPr lang="en-GB" sz="1200" dirty="0">
                <a:latin typeface="+mn-lt"/>
              </a:rPr>
              <a:t>The deployment of such technologies must be protected against possible dependencies and vulnerabilities in cybersecurity to pre-empt foreign influence and control. </a:t>
            </a:r>
            <a:endParaRPr lang="en-US" sz="1200" dirty="0">
              <a:latin typeface="+mn-lt"/>
            </a:endParaRPr>
          </a:p>
          <a:p>
            <a:pPr algn="just">
              <a:spcAft>
                <a:spcPts val="1000"/>
              </a:spcAft>
            </a:pPr>
            <a:endParaRPr lang="en-US" sz="1200" dirty="0">
              <a:latin typeface="+mn-lt"/>
              <a:ea typeface="Times New Roman" panose="02020603050405020304" pitchFamily="18" charset="0"/>
              <a:cs typeface="Times New Roman" panose="02020603050405020304" pitchFamily="18" charset="0"/>
            </a:endParaRPr>
          </a:p>
        </p:txBody>
      </p:sp>
      <p:grpSp>
        <p:nvGrpSpPr>
          <p:cNvPr id="8" name="Group 7"/>
          <p:cNvGrpSpPr/>
          <p:nvPr/>
        </p:nvGrpSpPr>
        <p:grpSpPr>
          <a:xfrm>
            <a:off x="5018394" y="4237895"/>
            <a:ext cx="671682" cy="622863"/>
            <a:chOff x="833439" y="4243388"/>
            <a:chExt cx="1778000" cy="1778000"/>
          </a:xfrm>
        </p:grpSpPr>
        <p:sp>
          <p:nvSpPr>
            <p:cNvPr id="9" name="Oval 17"/>
            <p:cNvSpPr>
              <a:spLocks noChangeArrowheads="1"/>
            </p:cNvSpPr>
            <p:nvPr/>
          </p:nvSpPr>
          <p:spPr bwMode="auto">
            <a:xfrm>
              <a:off x="833439" y="4243388"/>
              <a:ext cx="1778000" cy="1778000"/>
            </a:xfrm>
            <a:prstGeom prst="ellipse">
              <a:avLst/>
            </a:prstGeom>
            <a:solidFill>
              <a:srgbClr val="009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nvGrpSpPr>
            <p:cNvPr id="11" name="Group 10"/>
            <p:cNvGrpSpPr/>
            <p:nvPr/>
          </p:nvGrpSpPr>
          <p:grpSpPr>
            <a:xfrm>
              <a:off x="1280594" y="4567337"/>
              <a:ext cx="868820" cy="1140724"/>
              <a:chOff x="1280594" y="4567337"/>
              <a:chExt cx="868820" cy="1140724"/>
            </a:xfrm>
          </p:grpSpPr>
          <p:sp>
            <p:nvSpPr>
              <p:cNvPr id="12" name="Freeform 118"/>
              <p:cNvSpPr>
                <a:spLocks/>
              </p:cNvSpPr>
              <p:nvPr/>
            </p:nvSpPr>
            <p:spPr bwMode="auto">
              <a:xfrm>
                <a:off x="1280594" y="4610884"/>
                <a:ext cx="868820" cy="1097177"/>
              </a:xfrm>
              <a:custGeom>
                <a:avLst/>
                <a:gdLst>
                  <a:gd name="T0" fmla="*/ 346 w 346"/>
                  <a:gd name="T1" fmla="*/ 422 h 437"/>
                  <a:gd name="T2" fmla="*/ 330 w 346"/>
                  <a:gd name="T3" fmla="*/ 437 h 437"/>
                  <a:gd name="T4" fmla="*/ 16 w 346"/>
                  <a:gd name="T5" fmla="*/ 437 h 437"/>
                  <a:gd name="T6" fmla="*/ 0 w 346"/>
                  <a:gd name="T7" fmla="*/ 422 h 437"/>
                  <a:gd name="T8" fmla="*/ 0 w 346"/>
                  <a:gd name="T9" fmla="*/ 16 h 437"/>
                  <a:gd name="T10" fmla="*/ 16 w 346"/>
                  <a:gd name="T11" fmla="*/ 0 h 437"/>
                  <a:gd name="T12" fmla="*/ 330 w 346"/>
                  <a:gd name="T13" fmla="*/ 0 h 437"/>
                  <a:gd name="T14" fmla="*/ 346 w 346"/>
                  <a:gd name="T15" fmla="*/ 16 h 437"/>
                  <a:gd name="T16" fmla="*/ 346 w 346"/>
                  <a:gd name="T17" fmla="*/ 42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437">
                    <a:moveTo>
                      <a:pt x="346" y="422"/>
                    </a:moveTo>
                    <a:cubicBezTo>
                      <a:pt x="346" y="430"/>
                      <a:pt x="339" y="437"/>
                      <a:pt x="330" y="437"/>
                    </a:cubicBezTo>
                    <a:cubicBezTo>
                      <a:pt x="16" y="437"/>
                      <a:pt x="16" y="437"/>
                      <a:pt x="16" y="437"/>
                    </a:cubicBezTo>
                    <a:cubicBezTo>
                      <a:pt x="7" y="437"/>
                      <a:pt x="0" y="430"/>
                      <a:pt x="0" y="422"/>
                    </a:cubicBezTo>
                    <a:cubicBezTo>
                      <a:pt x="0" y="16"/>
                      <a:pt x="0" y="16"/>
                      <a:pt x="0" y="16"/>
                    </a:cubicBezTo>
                    <a:cubicBezTo>
                      <a:pt x="0" y="7"/>
                      <a:pt x="7" y="0"/>
                      <a:pt x="16" y="0"/>
                    </a:cubicBezTo>
                    <a:cubicBezTo>
                      <a:pt x="330" y="0"/>
                      <a:pt x="330" y="0"/>
                      <a:pt x="330" y="0"/>
                    </a:cubicBezTo>
                    <a:cubicBezTo>
                      <a:pt x="339" y="0"/>
                      <a:pt x="346" y="7"/>
                      <a:pt x="346" y="16"/>
                    </a:cubicBezTo>
                    <a:lnTo>
                      <a:pt x="346" y="422"/>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3" name="Freeform 119"/>
              <p:cNvSpPr>
                <a:spLocks/>
              </p:cNvSpPr>
              <p:nvPr/>
            </p:nvSpPr>
            <p:spPr bwMode="auto">
              <a:xfrm>
                <a:off x="1280594" y="4583269"/>
                <a:ext cx="868820" cy="1093990"/>
              </a:xfrm>
              <a:custGeom>
                <a:avLst/>
                <a:gdLst>
                  <a:gd name="T0" fmla="*/ 346 w 346"/>
                  <a:gd name="T1" fmla="*/ 421 h 436"/>
                  <a:gd name="T2" fmla="*/ 330 w 346"/>
                  <a:gd name="T3" fmla="*/ 436 h 436"/>
                  <a:gd name="T4" fmla="*/ 16 w 346"/>
                  <a:gd name="T5" fmla="*/ 436 h 436"/>
                  <a:gd name="T6" fmla="*/ 0 w 346"/>
                  <a:gd name="T7" fmla="*/ 421 h 436"/>
                  <a:gd name="T8" fmla="*/ 0 w 346"/>
                  <a:gd name="T9" fmla="*/ 15 h 436"/>
                  <a:gd name="T10" fmla="*/ 16 w 346"/>
                  <a:gd name="T11" fmla="*/ 0 h 436"/>
                  <a:gd name="T12" fmla="*/ 330 w 346"/>
                  <a:gd name="T13" fmla="*/ 0 h 436"/>
                  <a:gd name="T14" fmla="*/ 346 w 346"/>
                  <a:gd name="T15" fmla="*/ 15 h 436"/>
                  <a:gd name="T16" fmla="*/ 346 w 346"/>
                  <a:gd name="T17" fmla="*/ 42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436">
                    <a:moveTo>
                      <a:pt x="346" y="421"/>
                    </a:moveTo>
                    <a:cubicBezTo>
                      <a:pt x="346" y="429"/>
                      <a:pt x="339" y="436"/>
                      <a:pt x="330" y="436"/>
                    </a:cubicBezTo>
                    <a:cubicBezTo>
                      <a:pt x="16" y="436"/>
                      <a:pt x="16" y="436"/>
                      <a:pt x="16" y="436"/>
                    </a:cubicBezTo>
                    <a:cubicBezTo>
                      <a:pt x="7" y="436"/>
                      <a:pt x="0" y="429"/>
                      <a:pt x="0" y="421"/>
                    </a:cubicBezTo>
                    <a:cubicBezTo>
                      <a:pt x="0" y="15"/>
                      <a:pt x="0" y="15"/>
                      <a:pt x="0" y="15"/>
                    </a:cubicBezTo>
                    <a:cubicBezTo>
                      <a:pt x="0" y="7"/>
                      <a:pt x="7" y="0"/>
                      <a:pt x="16" y="0"/>
                    </a:cubicBezTo>
                    <a:cubicBezTo>
                      <a:pt x="330" y="0"/>
                      <a:pt x="330" y="0"/>
                      <a:pt x="330" y="0"/>
                    </a:cubicBezTo>
                    <a:cubicBezTo>
                      <a:pt x="339" y="0"/>
                      <a:pt x="346" y="7"/>
                      <a:pt x="346" y="15"/>
                    </a:cubicBezTo>
                    <a:lnTo>
                      <a:pt x="346" y="421"/>
                    </a:lnTo>
                    <a:close/>
                  </a:path>
                </a:pathLst>
              </a:custGeom>
              <a:solidFill>
                <a:srgbClr val="2E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4" name="Rectangle 120"/>
              <p:cNvSpPr>
                <a:spLocks noChangeArrowheads="1"/>
              </p:cNvSpPr>
              <p:nvPr/>
            </p:nvSpPr>
            <p:spPr bwMode="auto">
              <a:xfrm>
                <a:off x="1350694" y="4653369"/>
                <a:ext cx="728619" cy="953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5" name="Rectangle 121"/>
              <p:cNvSpPr>
                <a:spLocks noChangeArrowheads="1"/>
              </p:cNvSpPr>
              <p:nvPr/>
            </p:nvSpPr>
            <p:spPr bwMode="auto">
              <a:xfrm>
                <a:off x="1350694" y="5577419"/>
                <a:ext cx="728619" cy="29740"/>
              </a:xfrm>
              <a:prstGeom prst="rect">
                <a:avLst/>
              </a:prstGeom>
              <a:solidFill>
                <a:srgbClr val="D2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6" name="Freeform 122"/>
              <p:cNvSpPr>
                <a:spLocks/>
              </p:cNvSpPr>
              <p:nvPr/>
            </p:nvSpPr>
            <p:spPr bwMode="auto">
              <a:xfrm>
                <a:off x="1546126" y="4640623"/>
                <a:ext cx="336694" cy="62666"/>
              </a:xfrm>
              <a:custGeom>
                <a:avLst/>
                <a:gdLst>
                  <a:gd name="T0" fmla="*/ 134 w 134"/>
                  <a:gd name="T1" fmla="*/ 25 h 25"/>
                  <a:gd name="T2" fmla="*/ 134 w 134"/>
                  <a:gd name="T3" fmla="*/ 9 h 25"/>
                  <a:gd name="T4" fmla="*/ 125 w 134"/>
                  <a:gd name="T5" fmla="*/ 0 h 25"/>
                  <a:gd name="T6" fmla="*/ 9 w 134"/>
                  <a:gd name="T7" fmla="*/ 0 h 25"/>
                  <a:gd name="T8" fmla="*/ 0 w 134"/>
                  <a:gd name="T9" fmla="*/ 9 h 25"/>
                  <a:gd name="T10" fmla="*/ 0 w 134"/>
                  <a:gd name="T11" fmla="*/ 25 h 25"/>
                  <a:gd name="T12" fmla="*/ 134 w 13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4" h="25">
                    <a:moveTo>
                      <a:pt x="134" y="25"/>
                    </a:moveTo>
                    <a:cubicBezTo>
                      <a:pt x="134" y="9"/>
                      <a:pt x="134" y="9"/>
                      <a:pt x="134" y="9"/>
                    </a:cubicBezTo>
                    <a:cubicBezTo>
                      <a:pt x="134" y="4"/>
                      <a:pt x="130" y="0"/>
                      <a:pt x="125" y="0"/>
                    </a:cubicBezTo>
                    <a:cubicBezTo>
                      <a:pt x="9" y="0"/>
                      <a:pt x="9" y="0"/>
                      <a:pt x="9" y="0"/>
                    </a:cubicBezTo>
                    <a:cubicBezTo>
                      <a:pt x="4" y="0"/>
                      <a:pt x="0" y="4"/>
                      <a:pt x="0" y="9"/>
                    </a:cubicBezTo>
                    <a:cubicBezTo>
                      <a:pt x="0" y="25"/>
                      <a:pt x="0" y="25"/>
                      <a:pt x="0" y="25"/>
                    </a:cubicBezTo>
                    <a:lnTo>
                      <a:pt x="134" y="25"/>
                    </a:lnTo>
                    <a:close/>
                  </a:path>
                </a:pathLst>
              </a:custGeom>
              <a:solidFill>
                <a:srgbClr val="F59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7" name="Freeform 123"/>
              <p:cNvSpPr>
                <a:spLocks/>
              </p:cNvSpPr>
              <p:nvPr/>
            </p:nvSpPr>
            <p:spPr bwMode="auto">
              <a:xfrm>
                <a:off x="1546126" y="4622568"/>
                <a:ext cx="336694" cy="62666"/>
              </a:xfrm>
              <a:custGeom>
                <a:avLst/>
                <a:gdLst>
                  <a:gd name="T0" fmla="*/ 134 w 134"/>
                  <a:gd name="T1" fmla="*/ 25 h 25"/>
                  <a:gd name="T2" fmla="*/ 134 w 134"/>
                  <a:gd name="T3" fmla="*/ 10 h 25"/>
                  <a:gd name="T4" fmla="*/ 125 w 134"/>
                  <a:gd name="T5" fmla="*/ 0 h 25"/>
                  <a:gd name="T6" fmla="*/ 9 w 134"/>
                  <a:gd name="T7" fmla="*/ 0 h 25"/>
                  <a:gd name="T8" fmla="*/ 0 w 134"/>
                  <a:gd name="T9" fmla="*/ 10 h 25"/>
                  <a:gd name="T10" fmla="*/ 0 w 134"/>
                  <a:gd name="T11" fmla="*/ 25 h 25"/>
                  <a:gd name="T12" fmla="*/ 134 w 13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4" h="25">
                    <a:moveTo>
                      <a:pt x="134" y="25"/>
                    </a:moveTo>
                    <a:cubicBezTo>
                      <a:pt x="134" y="10"/>
                      <a:pt x="134" y="10"/>
                      <a:pt x="134" y="10"/>
                    </a:cubicBezTo>
                    <a:cubicBezTo>
                      <a:pt x="134" y="4"/>
                      <a:pt x="130" y="0"/>
                      <a:pt x="125" y="0"/>
                    </a:cubicBezTo>
                    <a:cubicBezTo>
                      <a:pt x="9" y="0"/>
                      <a:pt x="9" y="0"/>
                      <a:pt x="9" y="0"/>
                    </a:cubicBezTo>
                    <a:cubicBezTo>
                      <a:pt x="4" y="0"/>
                      <a:pt x="0" y="4"/>
                      <a:pt x="0" y="10"/>
                    </a:cubicBezTo>
                    <a:cubicBezTo>
                      <a:pt x="0" y="25"/>
                      <a:pt x="0" y="25"/>
                      <a:pt x="0" y="25"/>
                    </a:cubicBezTo>
                    <a:lnTo>
                      <a:pt x="134" y="25"/>
                    </a:lnTo>
                    <a:close/>
                  </a:path>
                </a:pathLst>
              </a:custGeom>
              <a:solidFill>
                <a:srgbClr val="FCC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8" name="Oval 124"/>
              <p:cNvSpPr>
                <a:spLocks noChangeArrowheads="1"/>
              </p:cNvSpPr>
              <p:nvPr/>
            </p:nvSpPr>
            <p:spPr bwMode="auto">
              <a:xfrm>
                <a:off x="1659774" y="4567337"/>
                <a:ext cx="110461" cy="108337"/>
              </a:xfrm>
              <a:prstGeom prst="ellipse">
                <a:avLst/>
              </a:prstGeom>
              <a:solidFill>
                <a:srgbClr val="FCC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9" name="Oval 125"/>
              <p:cNvSpPr>
                <a:spLocks noChangeArrowheads="1"/>
              </p:cNvSpPr>
              <p:nvPr/>
            </p:nvSpPr>
            <p:spPr bwMode="auto">
              <a:xfrm>
                <a:off x="1691637" y="4598138"/>
                <a:ext cx="45672" cy="47796"/>
              </a:xfrm>
              <a:prstGeom prst="ellipse">
                <a:avLst/>
              </a:prstGeom>
              <a:solidFill>
                <a:srgbClr val="2E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0" name="Rectangle 126"/>
              <p:cNvSpPr>
                <a:spLocks noChangeArrowheads="1"/>
              </p:cNvSpPr>
              <p:nvPr/>
            </p:nvSpPr>
            <p:spPr bwMode="auto">
              <a:xfrm>
                <a:off x="1591797" y="4909342"/>
                <a:ext cx="451404" cy="40361"/>
              </a:xfrm>
              <a:prstGeom prst="rect">
                <a:avLst/>
              </a:prstGeom>
              <a:solidFill>
                <a:srgbClr val="A7D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1" name="Rectangle 127"/>
              <p:cNvSpPr>
                <a:spLocks noChangeArrowheads="1"/>
              </p:cNvSpPr>
              <p:nvPr/>
            </p:nvSpPr>
            <p:spPr bwMode="auto">
              <a:xfrm>
                <a:off x="1591797" y="5077158"/>
                <a:ext cx="451404" cy="40361"/>
              </a:xfrm>
              <a:prstGeom prst="rect">
                <a:avLst/>
              </a:prstGeom>
              <a:solidFill>
                <a:srgbClr val="A7D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2" name="Rectangle 128"/>
              <p:cNvSpPr>
                <a:spLocks noChangeArrowheads="1"/>
              </p:cNvSpPr>
              <p:nvPr/>
            </p:nvSpPr>
            <p:spPr bwMode="auto">
              <a:xfrm>
                <a:off x="1591797" y="5246036"/>
                <a:ext cx="451404" cy="40361"/>
              </a:xfrm>
              <a:prstGeom prst="rect">
                <a:avLst/>
              </a:prstGeom>
              <a:solidFill>
                <a:srgbClr val="A7D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3" name="Freeform 129"/>
              <p:cNvSpPr>
                <a:spLocks/>
              </p:cNvSpPr>
              <p:nvPr/>
            </p:nvSpPr>
            <p:spPr bwMode="auto">
              <a:xfrm>
                <a:off x="1411236" y="4876415"/>
                <a:ext cx="138076" cy="117896"/>
              </a:xfrm>
              <a:custGeom>
                <a:avLst/>
                <a:gdLst>
                  <a:gd name="T0" fmla="*/ 20 w 55"/>
                  <a:gd name="T1" fmla="*/ 47 h 47"/>
                  <a:gd name="T2" fmla="*/ 15 w 55"/>
                  <a:gd name="T3" fmla="*/ 45 h 47"/>
                  <a:gd name="T4" fmla="*/ 3 w 55"/>
                  <a:gd name="T5" fmla="*/ 32 h 47"/>
                  <a:gd name="T6" fmla="*/ 3 w 55"/>
                  <a:gd name="T7" fmla="*/ 22 h 47"/>
                  <a:gd name="T8" fmla="*/ 14 w 55"/>
                  <a:gd name="T9" fmla="*/ 22 h 47"/>
                  <a:gd name="T10" fmla="*/ 20 w 55"/>
                  <a:gd name="T11" fmla="*/ 29 h 47"/>
                  <a:gd name="T12" fmla="*/ 41 w 55"/>
                  <a:gd name="T13" fmla="*/ 3 h 47"/>
                  <a:gd name="T14" fmla="*/ 51 w 55"/>
                  <a:gd name="T15" fmla="*/ 2 h 47"/>
                  <a:gd name="T16" fmla="*/ 52 w 55"/>
                  <a:gd name="T17" fmla="*/ 12 h 47"/>
                  <a:gd name="T18" fmla="*/ 26 w 55"/>
                  <a:gd name="T19" fmla="*/ 44 h 47"/>
                  <a:gd name="T20" fmla="*/ 21 w 55"/>
                  <a:gd name="T21" fmla="*/ 47 h 47"/>
                  <a:gd name="T22" fmla="*/ 20 w 55"/>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7">
                    <a:moveTo>
                      <a:pt x="20" y="47"/>
                    </a:moveTo>
                    <a:cubicBezTo>
                      <a:pt x="18" y="47"/>
                      <a:pt x="16" y="46"/>
                      <a:pt x="15" y="45"/>
                    </a:cubicBezTo>
                    <a:cubicBezTo>
                      <a:pt x="3" y="32"/>
                      <a:pt x="3" y="32"/>
                      <a:pt x="3" y="32"/>
                    </a:cubicBezTo>
                    <a:cubicBezTo>
                      <a:pt x="0" y="29"/>
                      <a:pt x="1" y="25"/>
                      <a:pt x="3" y="22"/>
                    </a:cubicBezTo>
                    <a:cubicBezTo>
                      <a:pt x="6" y="19"/>
                      <a:pt x="11" y="19"/>
                      <a:pt x="14" y="22"/>
                    </a:cubicBezTo>
                    <a:cubicBezTo>
                      <a:pt x="20" y="29"/>
                      <a:pt x="20" y="29"/>
                      <a:pt x="20" y="29"/>
                    </a:cubicBezTo>
                    <a:cubicBezTo>
                      <a:pt x="41" y="3"/>
                      <a:pt x="41" y="3"/>
                      <a:pt x="41" y="3"/>
                    </a:cubicBezTo>
                    <a:cubicBezTo>
                      <a:pt x="43" y="0"/>
                      <a:pt x="48" y="0"/>
                      <a:pt x="51" y="2"/>
                    </a:cubicBezTo>
                    <a:cubicBezTo>
                      <a:pt x="54" y="5"/>
                      <a:pt x="55" y="9"/>
                      <a:pt x="52" y="12"/>
                    </a:cubicBezTo>
                    <a:cubicBezTo>
                      <a:pt x="26" y="44"/>
                      <a:pt x="26" y="44"/>
                      <a:pt x="26" y="44"/>
                    </a:cubicBezTo>
                    <a:cubicBezTo>
                      <a:pt x="25" y="46"/>
                      <a:pt x="23" y="47"/>
                      <a:pt x="21" y="47"/>
                    </a:cubicBezTo>
                    <a:cubicBezTo>
                      <a:pt x="20" y="47"/>
                      <a:pt x="20" y="47"/>
                      <a:pt x="20" y="47"/>
                    </a:cubicBezTo>
                    <a:close/>
                  </a:path>
                </a:pathLst>
              </a:custGeom>
              <a:solidFill>
                <a:srgbClr val="1D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4" name="Freeform 130"/>
              <p:cNvSpPr>
                <a:spLocks/>
              </p:cNvSpPr>
              <p:nvPr/>
            </p:nvSpPr>
            <p:spPr bwMode="auto">
              <a:xfrm>
                <a:off x="1411236" y="5032548"/>
                <a:ext cx="138076" cy="117896"/>
              </a:xfrm>
              <a:custGeom>
                <a:avLst/>
                <a:gdLst>
                  <a:gd name="T0" fmla="*/ 20 w 55"/>
                  <a:gd name="T1" fmla="*/ 47 h 47"/>
                  <a:gd name="T2" fmla="*/ 15 w 55"/>
                  <a:gd name="T3" fmla="*/ 45 h 47"/>
                  <a:gd name="T4" fmla="*/ 3 w 55"/>
                  <a:gd name="T5" fmla="*/ 33 h 47"/>
                  <a:gd name="T6" fmla="*/ 3 w 55"/>
                  <a:gd name="T7" fmla="*/ 22 h 47"/>
                  <a:gd name="T8" fmla="*/ 14 w 55"/>
                  <a:gd name="T9" fmla="*/ 23 h 47"/>
                  <a:gd name="T10" fmla="*/ 20 w 55"/>
                  <a:gd name="T11" fmla="*/ 29 h 47"/>
                  <a:gd name="T12" fmla="*/ 41 w 55"/>
                  <a:gd name="T13" fmla="*/ 4 h 47"/>
                  <a:gd name="T14" fmla="*/ 51 w 55"/>
                  <a:gd name="T15" fmla="*/ 3 h 47"/>
                  <a:gd name="T16" fmla="*/ 52 w 55"/>
                  <a:gd name="T17" fmla="*/ 13 h 47"/>
                  <a:gd name="T18" fmla="*/ 26 w 55"/>
                  <a:gd name="T19" fmla="*/ 45 h 47"/>
                  <a:gd name="T20" fmla="*/ 21 w 55"/>
                  <a:gd name="T21" fmla="*/ 47 h 47"/>
                  <a:gd name="T22" fmla="*/ 20 w 55"/>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7">
                    <a:moveTo>
                      <a:pt x="20" y="47"/>
                    </a:moveTo>
                    <a:cubicBezTo>
                      <a:pt x="18" y="47"/>
                      <a:pt x="16" y="46"/>
                      <a:pt x="15" y="45"/>
                    </a:cubicBezTo>
                    <a:cubicBezTo>
                      <a:pt x="3" y="33"/>
                      <a:pt x="3" y="33"/>
                      <a:pt x="3" y="33"/>
                    </a:cubicBezTo>
                    <a:cubicBezTo>
                      <a:pt x="0" y="30"/>
                      <a:pt x="1" y="25"/>
                      <a:pt x="3" y="22"/>
                    </a:cubicBezTo>
                    <a:cubicBezTo>
                      <a:pt x="6" y="20"/>
                      <a:pt x="11" y="20"/>
                      <a:pt x="14" y="23"/>
                    </a:cubicBezTo>
                    <a:cubicBezTo>
                      <a:pt x="20" y="29"/>
                      <a:pt x="20" y="29"/>
                      <a:pt x="20" y="29"/>
                    </a:cubicBezTo>
                    <a:cubicBezTo>
                      <a:pt x="41" y="4"/>
                      <a:pt x="41" y="4"/>
                      <a:pt x="41" y="4"/>
                    </a:cubicBezTo>
                    <a:cubicBezTo>
                      <a:pt x="43" y="0"/>
                      <a:pt x="48" y="0"/>
                      <a:pt x="51" y="3"/>
                    </a:cubicBezTo>
                    <a:cubicBezTo>
                      <a:pt x="54" y="5"/>
                      <a:pt x="55" y="10"/>
                      <a:pt x="52" y="13"/>
                    </a:cubicBezTo>
                    <a:cubicBezTo>
                      <a:pt x="26" y="45"/>
                      <a:pt x="26" y="45"/>
                      <a:pt x="26" y="45"/>
                    </a:cubicBezTo>
                    <a:cubicBezTo>
                      <a:pt x="25" y="46"/>
                      <a:pt x="23" y="47"/>
                      <a:pt x="21" y="47"/>
                    </a:cubicBezTo>
                    <a:cubicBezTo>
                      <a:pt x="20" y="47"/>
                      <a:pt x="20" y="47"/>
                      <a:pt x="20" y="47"/>
                    </a:cubicBezTo>
                    <a:close/>
                  </a:path>
                </a:pathLst>
              </a:custGeom>
              <a:solidFill>
                <a:srgbClr val="1D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5" name="Freeform 131"/>
              <p:cNvSpPr>
                <a:spLocks/>
              </p:cNvSpPr>
              <p:nvPr/>
            </p:nvSpPr>
            <p:spPr bwMode="auto">
              <a:xfrm>
                <a:off x="1411236" y="5187619"/>
                <a:ext cx="138076" cy="121082"/>
              </a:xfrm>
              <a:custGeom>
                <a:avLst/>
                <a:gdLst>
                  <a:gd name="T0" fmla="*/ 20 w 55"/>
                  <a:gd name="T1" fmla="*/ 48 h 48"/>
                  <a:gd name="T2" fmla="*/ 15 w 55"/>
                  <a:gd name="T3" fmla="*/ 45 h 48"/>
                  <a:gd name="T4" fmla="*/ 3 w 55"/>
                  <a:gd name="T5" fmla="*/ 33 h 48"/>
                  <a:gd name="T6" fmla="*/ 3 w 55"/>
                  <a:gd name="T7" fmla="*/ 23 h 48"/>
                  <a:gd name="T8" fmla="*/ 14 w 55"/>
                  <a:gd name="T9" fmla="*/ 23 h 48"/>
                  <a:gd name="T10" fmla="*/ 20 w 55"/>
                  <a:gd name="T11" fmla="*/ 29 h 48"/>
                  <a:gd name="T12" fmla="*/ 41 w 55"/>
                  <a:gd name="T13" fmla="*/ 4 h 48"/>
                  <a:gd name="T14" fmla="*/ 51 w 55"/>
                  <a:gd name="T15" fmla="*/ 3 h 48"/>
                  <a:gd name="T16" fmla="*/ 52 w 55"/>
                  <a:gd name="T17" fmla="*/ 13 h 48"/>
                  <a:gd name="T18" fmla="*/ 26 w 55"/>
                  <a:gd name="T19" fmla="*/ 45 h 48"/>
                  <a:gd name="T20" fmla="*/ 21 w 55"/>
                  <a:gd name="T21" fmla="*/ 48 h 48"/>
                  <a:gd name="T22" fmla="*/ 20 w 55"/>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8">
                    <a:moveTo>
                      <a:pt x="20" y="48"/>
                    </a:moveTo>
                    <a:cubicBezTo>
                      <a:pt x="18" y="48"/>
                      <a:pt x="16" y="47"/>
                      <a:pt x="15" y="45"/>
                    </a:cubicBezTo>
                    <a:cubicBezTo>
                      <a:pt x="3" y="33"/>
                      <a:pt x="3" y="33"/>
                      <a:pt x="3" y="33"/>
                    </a:cubicBezTo>
                    <a:cubicBezTo>
                      <a:pt x="0" y="30"/>
                      <a:pt x="1" y="25"/>
                      <a:pt x="3" y="23"/>
                    </a:cubicBezTo>
                    <a:cubicBezTo>
                      <a:pt x="6" y="20"/>
                      <a:pt x="11" y="20"/>
                      <a:pt x="14" y="23"/>
                    </a:cubicBezTo>
                    <a:cubicBezTo>
                      <a:pt x="20" y="29"/>
                      <a:pt x="20" y="29"/>
                      <a:pt x="20" y="29"/>
                    </a:cubicBezTo>
                    <a:cubicBezTo>
                      <a:pt x="41" y="4"/>
                      <a:pt x="41" y="4"/>
                      <a:pt x="41" y="4"/>
                    </a:cubicBezTo>
                    <a:cubicBezTo>
                      <a:pt x="43" y="1"/>
                      <a:pt x="48" y="0"/>
                      <a:pt x="51" y="3"/>
                    </a:cubicBezTo>
                    <a:cubicBezTo>
                      <a:pt x="54" y="5"/>
                      <a:pt x="55" y="10"/>
                      <a:pt x="52" y="13"/>
                    </a:cubicBezTo>
                    <a:cubicBezTo>
                      <a:pt x="26" y="45"/>
                      <a:pt x="26" y="45"/>
                      <a:pt x="26" y="45"/>
                    </a:cubicBezTo>
                    <a:cubicBezTo>
                      <a:pt x="25" y="47"/>
                      <a:pt x="23" y="47"/>
                      <a:pt x="21" y="48"/>
                    </a:cubicBezTo>
                    <a:cubicBezTo>
                      <a:pt x="20" y="48"/>
                      <a:pt x="20" y="48"/>
                      <a:pt x="20" y="48"/>
                    </a:cubicBezTo>
                    <a:close/>
                  </a:path>
                </a:pathLst>
              </a:custGeom>
              <a:solidFill>
                <a:srgbClr val="1D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sp>
        <p:nvSpPr>
          <p:cNvPr id="2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DIGITAL-ECCC-2024-DEPLOY-CYBER-07-KEYTECH</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3649785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normAutofit/>
          </a:bodyPr>
          <a:lstStyle/>
          <a:p>
            <a:pPr>
              <a:spcBef>
                <a:spcPts val="900"/>
              </a:spcBef>
              <a:buClr>
                <a:schemeClr val="accent2"/>
              </a:buClr>
            </a:pPr>
            <a:endParaRPr lang="en-GB" sz="2100" b="1" dirty="0">
              <a:solidFill>
                <a:schemeClr val="accent2"/>
              </a:solidFill>
            </a:endParaRPr>
          </a:p>
          <a:p>
            <a:pPr marL="257175" lvl="1" indent="-257175">
              <a:spcBef>
                <a:spcPts val="900"/>
              </a:spcBef>
              <a:buClr>
                <a:schemeClr val="accent2"/>
              </a:buClr>
              <a:buFont typeface="Arial" panose="020B0604020202020204" pitchFamily="34" charset="0"/>
              <a:buChar char="●"/>
            </a:pPr>
            <a:r>
              <a:rPr lang="en-US" sz="1600" dirty="0"/>
              <a:t>Indicative duration of the action: 36 Months </a:t>
            </a:r>
            <a:r>
              <a:rPr lang="de-AT" sz="1600" dirty="0"/>
              <a:t>	</a:t>
            </a:r>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Action: </a:t>
            </a:r>
            <a:r>
              <a:rPr lang="en-GB" sz="1600" dirty="0"/>
              <a:t>SME Support Actions — 50% and 75% (for SMEs) funding rate</a:t>
            </a:r>
          </a:p>
          <a:p>
            <a:pPr marL="257175" lvl="1" indent="-257175">
              <a:spcBef>
                <a:spcPts val="900"/>
              </a:spcBef>
              <a:buClr>
                <a:schemeClr val="accent2"/>
              </a:buClr>
              <a:buFont typeface="Arial" panose="020B0604020202020204" pitchFamily="34" charset="0"/>
              <a:buChar char="●"/>
            </a:pPr>
            <a:r>
              <a:rPr lang="en-GB" sz="1600" dirty="0"/>
              <a:t>Grant amount: Between 3 and 5 million </a:t>
            </a:r>
            <a:endParaRPr lang="en-US" sz="1600" dirty="0"/>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Beneficiaries:			</a:t>
            </a:r>
          </a:p>
        </p:txBody>
      </p:sp>
      <p:sp>
        <p:nvSpPr>
          <p:cNvPr id="2" name="Rectangle 1"/>
          <p:cNvSpPr/>
          <p:nvPr/>
        </p:nvSpPr>
        <p:spPr>
          <a:xfrm>
            <a:off x="952413" y="2777680"/>
            <a:ext cx="7749111" cy="1538883"/>
          </a:xfrm>
          <a:prstGeom prst="rect">
            <a:avLst/>
          </a:prstGeom>
        </p:spPr>
        <p:txBody>
          <a:bodyPr wrap="square">
            <a:spAutoFit/>
          </a:bodyPr>
          <a:lstStyle/>
          <a:p>
            <a:pPr marL="285750" indent="-285750">
              <a:buFont typeface="Wingdings" panose="05000000000000000000" pitchFamily="2" charset="2"/>
              <a:buChar char="ü"/>
            </a:pPr>
            <a:r>
              <a:rPr lang="en-GB" sz="1600" dirty="0">
                <a:latin typeface="+mn-lt"/>
              </a:rPr>
              <a:t>Technology companies, especially SMEs, working to provide and support other private and public organisations with cyber threat detection and CTI feeds.</a:t>
            </a:r>
          </a:p>
          <a:p>
            <a:endParaRPr lang="en-US" sz="1600" dirty="0">
              <a:latin typeface="+mn-lt"/>
            </a:endParaRPr>
          </a:p>
          <a:p>
            <a:pPr marL="285750" indent="-285750">
              <a:buFont typeface="Wingdings" panose="05000000000000000000" pitchFamily="2" charset="2"/>
              <a:buChar char="ü"/>
            </a:pPr>
            <a:r>
              <a:rPr lang="en-GB" sz="1600" dirty="0">
                <a:latin typeface="+mn-lt"/>
              </a:rPr>
              <a:t>Submissions from consortia, despite not mandatory, will positively contribute to the impact of the action.</a:t>
            </a:r>
            <a:endParaRPr lang="en-US" sz="1600" dirty="0">
              <a:latin typeface="+mn-lt"/>
            </a:endParaRPr>
          </a:p>
          <a:p>
            <a:pPr algn="just">
              <a:spcAft>
                <a:spcPts val="1000"/>
              </a:spcAft>
            </a:pPr>
            <a:endParaRPr lang="en-US" dirty="0">
              <a:latin typeface="+mn-lt"/>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DIGITAL-ECCC-2024-DEPLOY-CYBER-07-KEYTECH</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1527445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431492" y="1026000"/>
            <a:ext cx="8083858" cy="3899291"/>
          </a:xfrm>
        </p:spPr>
        <p:txBody>
          <a:bodyPr>
            <a:normAutofit/>
          </a:bodyPr>
          <a:lstStyle/>
          <a:p>
            <a:pPr algn="just"/>
            <a:endParaRPr lang="en-GB" sz="1600" dirty="0"/>
          </a:p>
          <a:p>
            <a:pPr algn="just"/>
            <a:endParaRPr lang="en-GB" sz="1600" dirty="0"/>
          </a:p>
          <a:p>
            <a:pPr algn="just"/>
            <a:endParaRPr lang="en-GB" sz="1600" dirty="0"/>
          </a:p>
          <a:p>
            <a:pPr marL="285750" indent="-285750" algn="just">
              <a:buClr>
                <a:schemeClr val="accent2"/>
              </a:buClr>
              <a:buFont typeface="Arial" panose="020B0604020202020204" pitchFamily="34" charset="0"/>
              <a:buChar char="•"/>
            </a:pPr>
            <a:r>
              <a:rPr lang="en-GB" sz="1600" dirty="0"/>
              <a:t>Complement and not duplicate efforts by Member States and those at Union level to increase the level of protection and resilience to cyber threats, in particular for large industrial installations and infrastructures, by assisting Member States in their efforts to </a:t>
            </a:r>
            <a:r>
              <a:rPr lang="en-GB" sz="1600" b="1" dirty="0"/>
              <a:t>improve the preparedness for cyber threats and incidents by providing them with knowledge and expertise;</a:t>
            </a:r>
          </a:p>
          <a:p>
            <a:pPr marL="285750" indent="-285750" algn="just">
              <a:buClr>
                <a:schemeClr val="accent2"/>
              </a:buClr>
              <a:buFont typeface="Arial" panose="020B0604020202020204" pitchFamily="34" charset="0"/>
              <a:buChar char="•"/>
            </a:pPr>
            <a:r>
              <a:rPr lang="en-GB" sz="1600" dirty="0"/>
              <a:t>creation of platforms that serve as a reference point and provide services such as penetration testing and threat assessments for providers of essential services and critical infrastructures, as well as other actors. </a:t>
            </a:r>
            <a:endParaRPr lang="en-US" sz="1600" b="1"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DIGITAL-ECCC-2024-DEPLOY-CYBER-07-LARGEOPER </a:t>
            </a:r>
            <a:endParaRPr lang="en-IE" b="0" dirty="0">
              <a:solidFill>
                <a:schemeClr val="bg1"/>
              </a:solidFill>
              <a:latin typeface="Calibri" panose="020F0502020204030204"/>
            </a:endParaRPr>
          </a:p>
        </p:txBody>
      </p:sp>
      <p:sp>
        <p:nvSpPr>
          <p:cNvPr id="10" name="Text Placeholder 1"/>
          <p:cNvSpPr txBox="1">
            <a:spLocks/>
          </p:cNvSpPr>
          <p:nvPr/>
        </p:nvSpPr>
        <p:spPr>
          <a:xfrm>
            <a:off x="1261470" y="762726"/>
            <a:ext cx="7679681" cy="37413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900"/>
              </a:spcBef>
              <a:buClr>
                <a:schemeClr val="accent2"/>
              </a:buClr>
            </a:pPr>
            <a:r>
              <a:rPr lang="en-GB" sz="2100" b="1" dirty="0">
                <a:solidFill>
                  <a:schemeClr val="accent2"/>
                </a:solidFill>
              </a:rPr>
              <a:t>Preparedness Support and Mutual Assistance, Targeting Larger Industrial Operations and Installations</a:t>
            </a:r>
            <a:endParaRPr lang="en-US" sz="2100" b="1" dirty="0">
              <a:solidFill>
                <a:schemeClr val="accent2"/>
              </a:solidFill>
            </a:endParaRPr>
          </a:p>
        </p:txBody>
      </p:sp>
      <p:sp>
        <p:nvSpPr>
          <p:cNvPr id="4" name="Rectangle 3"/>
          <p:cNvSpPr/>
          <p:nvPr/>
        </p:nvSpPr>
        <p:spPr>
          <a:xfrm>
            <a:off x="431492" y="1532337"/>
            <a:ext cx="1324402" cy="415498"/>
          </a:xfrm>
          <a:prstGeom prst="rect">
            <a:avLst/>
          </a:prstGeom>
        </p:spPr>
        <p:txBody>
          <a:bodyPr wrap="none">
            <a:spAutoFit/>
          </a:bodyPr>
          <a:lstStyle/>
          <a:p>
            <a:pPr algn="just">
              <a:spcBef>
                <a:spcPts val="900"/>
              </a:spcBef>
              <a:buClr>
                <a:schemeClr val="accent2"/>
              </a:buClr>
            </a:pPr>
            <a:r>
              <a:rPr lang="en-US" sz="2100" b="1" dirty="0">
                <a:solidFill>
                  <a:schemeClr val="accent2"/>
                </a:solidFill>
                <a:latin typeface="+mn-lt"/>
              </a:rPr>
              <a:t>Objective:</a:t>
            </a:r>
          </a:p>
        </p:txBody>
      </p:sp>
      <p:sp>
        <p:nvSpPr>
          <p:cNvPr id="29" name="Rectangular Callout 28"/>
          <p:cNvSpPr/>
          <p:nvPr/>
        </p:nvSpPr>
        <p:spPr>
          <a:xfrm flipH="1">
            <a:off x="4281280" y="3790566"/>
            <a:ext cx="3222449" cy="1256281"/>
          </a:xfrm>
          <a:prstGeom prst="wedgeRectCallout">
            <a:avLst>
              <a:gd name="adj1" fmla="val 64413"/>
              <a:gd name="adj2" fmla="val -45253"/>
            </a:avLst>
          </a:prstGeom>
          <a:solidFill>
            <a:schemeClr val="accent4">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200" b="1" dirty="0">
                <a:solidFill>
                  <a:schemeClr val="bg1"/>
                </a:solidFill>
              </a:rPr>
              <a:t> </a:t>
            </a:r>
          </a:p>
        </p:txBody>
      </p:sp>
      <p:sp>
        <p:nvSpPr>
          <p:cNvPr id="30" name="Rectangle 29"/>
          <p:cNvSpPr/>
          <p:nvPr/>
        </p:nvSpPr>
        <p:spPr>
          <a:xfrm>
            <a:off x="4265787" y="3780654"/>
            <a:ext cx="3282215" cy="1200329"/>
          </a:xfrm>
          <a:prstGeom prst="rect">
            <a:avLst/>
          </a:prstGeom>
        </p:spPr>
        <p:txBody>
          <a:bodyPr wrap="square">
            <a:spAutoFit/>
          </a:bodyPr>
          <a:lstStyle/>
          <a:p>
            <a:pPr marL="171450" indent="-171450" algn="just">
              <a:buFont typeface="Arial" panose="020B0604020202020204" pitchFamily="34" charset="0"/>
              <a:buChar char="•"/>
            </a:pPr>
            <a:r>
              <a:rPr lang="en-GB" sz="1200" dirty="0">
                <a:latin typeface="+mn-lt"/>
              </a:rPr>
              <a:t>Preparedness actions should benefit entities in sectors indicated as critical infrastructure sectors in NIS2</a:t>
            </a:r>
          </a:p>
          <a:p>
            <a:pPr marL="171450" indent="-171450" algn="just">
              <a:buFont typeface="Arial" panose="020B0604020202020204" pitchFamily="34" charset="0"/>
              <a:buChar char="•"/>
            </a:pPr>
            <a:r>
              <a:rPr lang="en-GB" sz="1200" dirty="0">
                <a:latin typeface="+mn-lt"/>
              </a:rPr>
              <a:t>This involves data and operational measure regarding cybersecurity, including penetration tests and exploitable vulnerabilities</a:t>
            </a:r>
            <a:endParaRPr lang="en-US" sz="1200" dirty="0">
              <a:latin typeface="+mn-lt"/>
              <a:ea typeface="Times New Roman" panose="02020603050405020304" pitchFamily="18" charset="0"/>
              <a:cs typeface="Times New Roman" panose="02020603050405020304" pitchFamily="18" charset="0"/>
            </a:endParaRPr>
          </a:p>
        </p:txBody>
      </p:sp>
      <p:grpSp>
        <p:nvGrpSpPr>
          <p:cNvPr id="31" name="Group 30"/>
          <p:cNvGrpSpPr/>
          <p:nvPr/>
        </p:nvGrpSpPr>
        <p:grpSpPr>
          <a:xfrm>
            <a:off x="3847468" y="4530286"/>
            <a:ext cx="562810" cy="558865"/>
            <a:chOff x="833439" y="4243388"/>
            <a:chExt cx="1778000" cy="1778000"/>
          </a:xfrm>
        </p:grpSpPr>
        <p:sp>
          <p:nvSpPr>
            <p:cNvPr id="32" name="Oval 17"/>
            <p:cNvSpPr>
              <a:spLocks noChangeArrowheads="1"/>
            </p:cNvSpPr>
            <p:nvPr/>
          </p:nvSpPr>
          <p:spPr bwMode="auto">
            <a:xfrm>
              <a:off x="833439" y="4243388"/>
              <a:ext cx="1778000" cy="1778000"/>
            </a:xfrm>
            <a:prstGeom prst="ellipse">
              <a:avLst/>
            </a:prstGeom>
            <a:solidFill>
              <a:srgbClr val="009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nvGrpSpPr>
            <p:cNvPr id="33" name="Group 32"/>
            <p:cNvGrpSpPr/>
            <p:nvPr/>
          </p:nvGrpSpPr>
          <p:grpSpPr>
            <a:xfrm>
              <a:off x="1280594" y="4567337"/>
              <a:ext cx="868820" cy="1140724"/>
              <a:chOff x="1280594" y="4567337"/>
              <a:chExt cx="868820" cy="1140724"/>
            </a:xfrm>
          </p:grpSpPr>
          <p:sp>
            <p:nvSpPr>
              <p:cNvPr id="34" name="Freeform 118"/>
              <p:cNvSpPr>
                <a:spLocks/>
              </p:cNvSpPr>
              <p:nvPr/>
            </p:nvSpPr>
            <p:spPr bwMode="auto">
              <a:xfrm>
                <a:off x="1280594" y="4610884"/>
                <a:ext cx="868820" cy="1097177"/>
              </a:xfrm>
              <a:custGeom>
                <a:avLst/>
                <a:gdLst>
                  <a:gd name="T0" fmla="*/ 346 w 346"/>
                  <a:gd name="T1" fmla="*/ 422 h 437"/>
                  <a:gd name="T2" fmla="*/ 330 w 346"/>
                  <a:gd name="T3" fmla="*/ 437 h 437"/>
                  <a:gd name="T4" fmla="*/ 16 w 346"/>
                  <a:gd name="T5" fmla="*/ 437 h 437"/>
                  <a:gd name="T6" fmla="*/ 0 w 346"/>
                  <a:gd name="T7" fmla="*/ 422 h 437"/>
                  <a:gd name="T8" fmla="*/ 0 w 346"/>
                  <a:gd name="T9" fmla="*/ 16 h 437"/>
                  <a:gd name="T10" fmla="*/ 16 w 346"/>
                  <a:gd name="T11" fmla="*/ 0 h 437"/>
                  <a:gd name="T12" fmla="*/ 330 w 346"/>
                  <a:gd name="T13" fmla="*/ 0 h 437"/>
                  <a:gd name="T14" fmla="*/ 346 w 346"/>
                  <a:gd name="T15" fmla="*/ 16 h 437"/>
                  <a:gd name="T16" fmla="*/ 346 w 346"/>
                  <a:gd name="T17" fmla="*/ 42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437">
                    <a:moveTo>
                      <a:pt x="346" y="422"/>
                    </a:moveTo>
                    <a:cubicBezTo>
                      <a:pt x="346" y="430"/>
                      <a:pt x="339" y="437"/>
                      <a:pt x="330" y="437"/>
                    </a:cubicBezTo>
                    <a:cubicBezTo>
                      <a:pt x="16" y="437"/>
                      <a:pt x="16" y="437"/>
                      <a:pt x="16" y="437"/>
                    </a:cubicBezTo>
                    <a:cubicBezTo>
                      <a:pt x="7" y="437"/>
                      <a:pt x="0" y="430"/>
                      <a:pt x="0" y="422"/>
                    </a:cubicBezTo>
                    <a:cubicBezTo>
                      <a:pt x="0" y="16"/>
                      <a:pt x="0" y="16"/>
                      <a:pt x="0" y="16"/>
                    </a:cubicBezTo>
                    <a:cubicBezTo>
                      <a:pt x="0" y="7"/>
                      <a:pt x="7" y="0"/>
                      <a:pt x="16" y="0"/>
                    </a:cubicBezTo>
                    <a:cubicBezTo>
                      <a:pt x="330" y="0"/>
                      <a:pt x="330" y="0"/>
                      <a:pt x="330" y="0"/>
                    </a:cubicBezTo>
                    <a:cubicBezTo>
                      <a:pt x="339" y="0"/>
                      <a:pt x="346" y="7"/>
                      <a:pt x="346" y="16"/>
                    </a:cubicBezTo>
                    <a:lnTo>
                      <a:pt x="346" y="422"/>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5" name="Freeform 119"/>
              <p:cNvSpPr>
                <a:spLocks/>
              </p:cNvSpPr>
              <p:nvPr/>
            </p:nvSpPr>
            <p:spPr bwMode="auto">
              <a:xfrm>
                <a:off x="1280594" y="4583269"/>
                <a:ext cx="868820" cy="1093990"/>
              </a:xfrm>
              <a:custGeom>
                <a:avLst/>
                <a:gdLst>
                  <a:gd name="T0" fmla="*/ 346 w 346"/>
                  <a:gd name="T1" fmla="*/ 421 h 436"/>
                  <a:gd name="T2" fmla="*/ 330 w 346"/>
                  <a:gd name="T3" fmla="*/ 436 h 436"/>
                  <a:gd name="T4" fmla="*/ 16 w 346"/>
                  <a:gd name="T5" fmla="*/ 436 h 436"/>
                  <a:gd name="T6" fmla="*/ 0 w 346"/>
                  <a:gd name="T7" fmla="*/ 421 h 436"/>
                  <a:gd name="T8" fmla="*/ 0 w 346"/>
                  <a:gd name="T9" fmla="*/ 15 h 436"/>
                  <a:gd name="T10" fmla="*/ 16 w 346"/>
                  <a:gd name="T11" fmla="*/ 0 h 436"/>
                  <a:gd name="T12" fmla="*/ 330 w 346"/>
                  <a:gd name="T13" fmla="*/ 0 h 436"/>
                  <a:gd name="T14" fmla="*/ 346 w 346"/>
                  <a:gd name="T15" fmla="*/ 15 h 436"/>
                  <a:gd name="T16" fmla="*/ 346 w 346"/>
                  <a:gd name="T17" fmla="*/ 42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436">
                    <a:moveTo>
                      <a:pt x="346" y="421"/>
                    </a:moveTo>
                    <a:cubicBezTo>
                      <a:pt x="346" y="429"/>
                      <a:pt x="339" y="436"/>
                      <a:pt x="330" y="436"/>
                    </a:cubicBezTo>
                    <a:cubicBezTo>
                      <a:pt x="16" y="436"/>
                      <a:pt x="16" y="436"/>
                      <a:pt x="16" y="436"/>
                    </a:cubicBezTo>
                    <a:cubicBezTo>
                      <a:pt x="7" y="436"/>
                      <a:pt x="0" y="429"/>
                      <a:pt x="0" y="421"/>
                    </a:cubicBezTo>
                    <a:cubicBezTo>
                      <a:pt x="0" y="15"/>
                      <a:pt x="0" y="15"/>
                      <a:pt x="0" y="15"/>
                    </a:cubicBezTo>
                    <a:cubicBezTo>
                      <a:pt x="0" y="7"/>
                      <a:pt x="7" y="0"/>
                      <a:pt x="16" y="0"/>
                    </a:cubicBezTo>
                    <a:cubicBezTo>
                      <a:pt x="330" y="0"/>
                      <a:pt x="330" y="0"/>
                      <a:pt x="330" y="0"/>
                    </a:cubicBezTo>
                    <a:cubicBezTo>
                      <a:pt x="339" y="0"/>
                      <a:pt x="346" y="7"/>
                      <a:pt x="346" y="15"/>
                    </a:cubicBezTo>
                    <a:lnTo>
                      <a:pt x="346" y="421"/>
                    </a:lnTo>
                    <a:close/>
                  </a:path>
                </a:pathLst>
              </a:custGeom>
              <a:solidFill>
                <a:srgbClr val="2E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6" name="Rectangle 120"/>
              <p:cNvSpPr>
                <a:spLocks noChangeArrowheads="1"/>
              </p:cNvSpPr>
              <p:nvPr/>
            </p:nvSpPr>
            <p:spPr bwMode="auto">
              <a:xfrm>
                <a:off x="1350694" y="4653369"/>
                <a:ext cx="728619" cy="953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7" name="Rectangle 121"/>
              <p:cNvSpPr>
                <a:spLocks noChangeArrowheads="1"/>
              </p:cNvSpPr>
              <p:nvPr/>
            </p:nvSpPr>
            <p:spPr bwMode="auto">
              <a:xfrm>
                <a:off x="1350694" y="5577419"/>
                <a:ext cx="728619" cy="29740"/>
              </a:xfrm>
              <a:prstGeom prst="rect">
                <a:avLst/>
              </a:prstGeom>
              <a:solidFill>
                <a:srgbClr val="D2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8" name="Freeform 122"/>
              <p:cNvSpPr>
                <a:spLocks/>
              </p:cNvSpPr>
              <p:nvPr/>
            </p:nvSpPr>
            <p:spPr bwMode="auto">
              <a:xfrm>
                <a:off x="1546126" y="4640623"/>
                <a:ext cx="336694" cy="62666"/>
              </a:xfrm>
              <a:custGeom>
                <a:avLst/>
                <a:gdLst>
                  <a:gd name="T0" fmla="*/ 134 w 134"/>
                  <a:gd name="T1" fmla="*/ 25 h 25"/>
                  <a:gd name="T2" fmla="*/ 134 w 134"/>
                  <a:gd name="T3" fmla="*/ 9 h 25"/>
                  <a:gd name="T4" fmla="*/ 125 w 134"/>
                  <a:gd name="T5" fmla="*/ 0 h 25"/>
                  <a:gd name="T6" fmla="*/ 9 w 134"/>
                  <a:gd name="T7" fmla="*/ 0 h 25"/>
                  <a:gd name="T8" fmla="*/ 0 w 134"/>
                  <a:gd name="T9" fmla="*/ 9 h 25"/>
                  <a:gd name="T10" fmla="*/ 0 w 134"/>
                  <a:gd name="T11" fmla="*/ 25 h 25"/>
                  <a:gd name="T12" fmla="*/ 134 w 13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4" h="25">
                    <a:moveTo>
                      <a:pt x="134" y="25"/>
                    </a:moveTo>
                    <a:cubicBezTo>
                      <a:pt x="134" y="9"/>
                      <a:pt x="134" y="9"/>
                      <a:pt x="134" y="9"/>
                    </a:cubicBezTo>
                    <a:cubicBezTo>
                      <a:pt x="134" y="4"/>
                      <a:pt x="130" y="0"/>
                      <a:pt x="125" y="0"/>
                    </a:cubicBezTo>
                    <a:cubicBezTo>
                      <a:pt x="9" y="0"/>
                      <a:pt x="9" y="0"/>
                      <a:pt x="9" y="0"/>
                    </a:cubicBezTo>
                    <a:cubicBezTo>
                      <a:pt x="4" y="0"/>
                      <a:pt x="0" y="4"/>
                      <a:pt x="0" y="9"/>
                    </a:cubicBezTo>
                    <a:cubicBezTo>
                      <a:pt x="0" y="25"/>
                      <a:pt x="0" y="25"/>
                      <a:pt x="0" y="25"/>
                    </a:cubicBezTo>
                    <a:lnTo>
                      <a:pt x="134" y="25"/>
                    </a:lnTo>
                    <a:close/>
                  </a:path>
                </a:pathLst>
              </a:custGeom>
              <a:solidFill>
                <a:srgbClr val="F59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9" name="Freeform 123"/>
              <p:cNvSpPr>
                <a:spLocks/>
              </p:cNvSpPr>
              <p:nvPr/>
            </p:nvSpPr>
            <p:spPr bwMode="auto">
              <a:xfrm>
                <a:off x="1546126" y="4622568"/>
                <a:ext cx="336694" cy="62666"/>
              </a:xfrm>
              <a:custGeom>
                <a:avLst/>
                <a:gdLst>
                  <a:gd name="T0" fmla="*/ 134 w 134"/>
                  <a:gd name="T1" fmla="*/ 25 h 25"/>
                  <a:gd name="T2" fmla="*/ 134 w 134"/>
                  <a:gd name="T3" fmla="*/ 10 h 25"/>
                  <a:gd name="T4" fmla="*/ 125 w 134"/>
                  <a:gd name="T5" fmla="*/ 0 h 25"/>
                  <a:gd name="T6" fmla="*/ 9 w 134"/>
                  <a:gd name="T7" fmla="*/ 0 h 25"/>
                  <a:gd name="T8" fmla="*/ 0 w 134"/>
                  <a:gd name="T9" fmla="*/ 10 h 25"/>
                  <a:gd name="T10" fmla="*/ 0 w 134"/>
                  <a:gd name="T11" fmla="*/ 25 h 25"/>
                  <a:gd name="T12" fmla="*/ 134 w 13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4" h="25">
                    <a:moveTo>
                      <a:pt x="134" y="25"/>
                    </a:moveTo>
                    <a:cubicBezTo>
                      <a:pt x="134" y="10"/>
                      <a:pt x="134" y="10"/>
                      <a:pt x="134" y="10"/>
                    </a:cubicBezTo>
                    <a:cubicBezTo>
                      <a:pt x="134" y="4"/>
                      <a:pt x="130" y="0"/>
                      <a:pt x="125" y="0"/>
                    </a:cubicBezTo>
                    <a:cubicBezTo>
                      <a:pt x="9" y="0"/>
                      <a:pt x="9" y="0"/>
                      <a:pt x="9" y="0"/>
                    </a:cubicBezTo>
                    <a:cubicBezTo>
                      <a:pt x="4" y="0"/>
                      <a:pt x="0" y="4"/>
                      <a:pt x="0" y="10"/>
                    </a:cubicBezTo>
                    <a:cubicBezTo>
                      <a:pt x="0" y="25"/>
                      <a:pt x="0" y="25"/>
                      <a:pt x="0" y="25"/>
                    </a:cubicBezTo>
                    <a:lnTo>
                      <a:pt x="134" y="25"/>
                    </a:lnTo>
                    <a:close/>
                  </a:path>
                </a:pathLst>
              </a:custGeom>
              <a:solidFill>
                <a:srgbClr val="FCC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0" name="Oval 124"/>
              <p:cNvSpPr>
                <a:spLocks noChangeArrowheads="1"/>
              </p:cNvSpPr>
              <p:nvPr/>
            </p:nvSpPr>
            <p:spPr bwMode="auto">
              <a:xfrm>
                <a:off x="1659774" y="4567337"/>
                <a:ext cx="110461" cy="108337"/>
              </a:xfrm>
              <a:prstGeom prst="ellipse">
                <a:avLst/>
              </a:prstGeom>
              <a:solidFill>
                <a:srgbClr val="FCC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1" name="Oval 125"/>
              <p:cNvSpPr>
                <a:spLocks noChangeArrowheads="1"/>
              </p:cNvSpPr>
              <p:nvPr/>
            </p:nvSpPr>
            <p:spPr bwMode="auto">
              <a:xfrm>
                <a:off x="1691637" y="4598138"/>
                <a:ext cx="45672" cy="47796"/>
              </a:xfrm>
              <a:prstGeom prst="ellipse">
                <a:avLst/>
              </a:prstGeom>
              <a:solidFill>
                <a:srgbClr val="2E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2" name="Rectangle 126"/>
              <p:cNvSpPr>
                <a:spLocks noChangeArrowheads="1"/>
              </p:cNvSpPr>
              <p:nvPr/>
            </p:nvSpPr>
            <p:spPr bwMode="auto">
              <a:xfrm>
                <a:off x="1591797" y="4909342"/>
                <a:ext cx="451404" cy="40361"/>
              </a:xfrm>
              <a:prstGeom prst="rect">
                <a:avLst/>
              </a:prstGeom>
              <a:solidFill>
                <a:srgbClr val="A7D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3" name="Rectangle 127"/>
              <p:cNvSpPr>
                <a:spLocks noChangeArrowheads="1"/>
              </p:cNvSpPr>
              <p:nvPr/>
            </p:nvSpPr>
            <p:spPr bwMode="auto">
              <a:xfrm>
                <a:off x="1591797" y="5077158"/>
                <a:ext cx="451404" cy="40361"/>
              </a:xfrm>
              <a:prstGeom prst="rect">
                <a:avLst/>
              </a:prstGeom>
              <a:solidFill>
                <a:srgbClr val="A7D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4" name="Rectangle 128"/>
              <p:cNvSpPr>
                <a:spLocks noChangeArrowheads="1"/>
              </p:cNvSpPr>
              <p:nvPr/>
            </p:nvSpPr>
            <p:spPr bwMode="auto">
              <a:xfrm>
                <a:off x="1591797" y="5246036"/>
                <a:ext cx="451404" cy="40361"/>
              </a:xfrm>
              <a:prstGeom prst="rect">
                <a:avLst/>
              </a:prstGeom>
              <a:solidFill>
                <a:srgbClr val="A7D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5" name="Freeform 129"/>
              <p:cNvSpPr>
                <a:spLocks/>
              </p:cNvSpPr>
              <p:nvPr/>
            </p:nvSpPr>
            <p:spPr bwMode="auto">
              <a:xfrm>
                <a:off x="1411236" y="4876415"/>
                <a:ext cx="138076" cy="117896"/>
              </a:xfrm>
              <a:custGeom>
                <a:avLst/>
                <a:gdLst>
                  <a:gd name="T0" fmla="*/ 20 w 55"/>
                  <a:gd name="T1" fmla="*/ 47 h 47"/>
                  <a:gd name="T2" fmla="*/ 15 w 55"/>
                  <a:gd name="T3" fmla="*/ 45 h 47"/>
                  <a:gd name="T4" fmla="*/ 3 w 55"/>
                  <a:gd name="T5" fmla="*/ 32 h 47"/>
                  <a:gd name="T6" fmla="*/ 3 w 55"/>
                  <a:gd name="T7" fmla="*/ 22 h 47"/>
                  <a:gd name="T8" fmla="*/ 14 w 55"/>
                  <a:gd name="T9" fmla="*/ 22 h 47"/>
                  <a:gd name="T10" fmla="*/ 20 w 55"/>
                  <a:gd name="T11" fmla="*/ 29 h 47"/>
                  <a:gd name="T12" fmla="*/ 41 w 55"/>
                  <a:gd name="T13" fmla="*/ 3 h 47"/>
                  <a:gd name="T14" fmla="*/ 51 w 55"/>
                  <a:gd name="T15" fmla="*/ 2 h 47"/>
                  <a:gd name="T16" fmla="*/ 52 w 55"/>
                  <a:gd name="T17" fmla="*/ 12 h 47"/>
                  <a:gd name="T18" fmla="*/ 26 w 55"/>
                  <a:gd name="T19" fmla="*/ 44 h 47"/>
                  <a:gd name="T20" fmla="*/ 21 w 55"/>
                  <a:gd name="T21" fmla="*/ 47 h 47"/>
                  <a:gd name="T22" fmla="*/ 20 w 55"/>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7">
                    <a:moveTo>
                      <a:pt x="20" y="47"/>
                    </a:moveTo>
                    <a:cubicBezTo>
                      <a:pt x="18" y="47"/>
                      <a:pt x="16" y="46"/>
                      <a:pt x="15" y="45"/>
                    </a:cubicBezTo>
                    <a:cubicBezTo>
                      <a:pt x="3" y="32"/>
                      <a:pt x="3" y="32"/>
                      <a:pt x="3" y="32"/>
                    </a:cubicBezTo>
                    <a:cubicBezTo>
                      <a:pt x="0" y="29"/>
                      <a:pt x="1" y="25"/>
                      <a:pt x="3" y="22"/>
                    </a:cubicBezTo>
                    <a:cubicBezTo>
                      <a:pt x="6" y="19"/>
                      <a:pt x="11" y="19"/>
                      <a:pt x="14" y="22"/>
                    </a:cubicBezTo>
                    <a:cubicBezTo>
                      <a:pt x="20" y="29"/>
                      <a:pt x="20" y="29"/>
                      <a:pt x="20" y="29"/>
                    </a:cubicBezTo>
                    <a:cubicBezTo>
                      <a:pt x="41" y="3"/>
                      <a:pt x="41" y="3"/>
                      <a:pt x="41" y="3"/>
                    </a:cubicBezTo>
                    <a:cubicBezTo>
                      <a:pt x="43" y="0"/>
                      <a:pt x="48" y="0"/>
                      <a:pt x="51" y="2"/>
                    </a:cubicBezTo>
                    <a:cubicBezTo>
                      <a:pt x="54" y="5"/>
                      <a:pt x="55" y="9"/>
                      <a:pt x="52" y="12"/>
                    </a:cubicBezTo>
                    <a:cubicBezTo>
                      <a:pt x="26" y="44"/>
                      <a:pt x="26" y="44"/>
                      <a:pt x="26" y="44"/>
                    </a:cubicBezTo>
                    <a:cubicBezTo>
                      <a:pt x="25" y="46"/>
                      <a:pt x="23" y="47"/>
                      <a:pt x="21" y="47"/>
                    </a:cubicBezTo>
                    <a:cubicBezTo>
                      <a:pt x="20" y="47"/>
                      <a:pt x="20" y="47"/>
                      <a:pt x="20" y="47"/>
                    </a:cubicBezTo>
                    <a:close/>
                  </a:path>
                </a:pathLst>
              </a:custGeom>
              <a:solidFill>
                <a:srgbClr val="1D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6" name="Freeform 130"/>
              <p:cNvSpPr>
                <a:spLocks/>
              </p:cNvSpPr>
              <p:nvPr/>
            </p:nvSpPr>
            <p:spPr bwMode="auto">
              <a:xfrm>
                <a:off x="1411236" y="5032548"/>
                <a:ext cx="138076" cy="117896"/>
              </a:xfrm>
              <a:custGeom>
                <a:avLst/>
                <a:gdLst>
                  <a:gd name="T0" fmla="*/ 20 w 55"/>
                  <a:gd name="T1" fmla="*/ 47 h 47"/>
                  <a:gd name="T2" fmla="*/ 15 w 55"/>
                  <a:gd name="T3" fmla="*/ 45 h 47"/>
                  <a:gd name="T4" fmla="*/ 3 w 55"/>
                  <a:gd name="T5" fmla="*/ 33 h 47"/>
                  <a:gd name="T6" fmla="*/ 3 w 55"/>
                  <a:gd name="T7" fmla="*/ 22 h 47"/>
                  <a:gd name="T8" fmla="*/ 14 w 55"/>
                  <a:gd name="T9" fmla="*/ 23 h 47"/>
                  <a:gd name="T10" fmla="*/ 20 w 55"/>
                  <a:gd name="T11" fmla="*/ 29 h 47"/>
                  <a:gd name="T12" fmla="*/ 41 w 55"/>
                  <a:gd name="T13" fmla="*/ 4 h 47"/>
                  <a:gd name="T14" fmla="*/ 51 w 55"/>
                  <a:gd name="T15" fmla="*/ 3 h 47"/>
                  <a:gd name="T16" fmla="*/ 52 w 55"/>
                  <a:gd name="T17" fmla="*/ 13 h 47"/>
                  <a:gd name="T18" fmla="*/ 26 w 55"/>
                  <a:gd name="T19" fmla="*/ 45 h 47"/>
                  <a:gd name="T20" fmla="*/ 21 w 55"/>
                  <a:gd name="T21" fmla="*/ 47 h 47"/>
                  <a:gd name="T22" fmla="*/ 20 w 55"/>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7">
                    <a:moveTo>
                      <a:pt x="20" y="47"/>
                    </a:moveTo>
                    <a:cubicBezTo>
                      <a:pt x="18" y="47"/>
                      <a:pt x="16" y="46"/>
                      <a:pt x="15" y="45"/>
                    </a:cubicBezTo>
                    <a:cubicBezTo>
                      <a:pt x="3" y="33"/>
                      <a:pt x="3" y="33"/>
                      <a:pt x="3" y="33"/>
                    </a:cubicBezTo>
                    <a:cubicBezTo>
                      <a:pt x="0" y="30"/>
                      <a:pt x="1" y="25"/>
                      <a:pt x="3" y="22"/>
                    </a:cubicBezTo>
                    <a:cubicBezTo>
                      <a:pt x="6" y="20"/>
                      <a:pt x="11" y="20"/>
                      <a:pt x="14" y="23"/>
                    </a:cubicBezTo>
                    <a:cubicBezTo>
                      <a:pt x="20" y="29"/>
                      <a:pt x="20" y="29"/>
                      <a:pt x="20" y="29"/>
                    </a:cubicBezTo>
                    <a:cubicBezTo>
                      <a:pt x="41" y="4"/>
                      <a:pt x="41" y="4"/>
                      <a:pt x="41" y="4"/>
                    </a:cubicBezTo>
                    <a:cubicBezTo>
                      <a:pt x="43" y="0"/>
                      <a:pt x="48" y="0"/>
                      <a:pt x="51" y="3"/>
                    </a:cubicBezTo>
                    <a:cubicBezTo>
                      <a:pt x="54" y="5"/>
                      <a:pt x="55" y="10"/>
                      <a:pt x="52" y="13"/>
                    </a:cubicBezTo>
                    <a:cubicBezTo>
                      <a:pt x="26" y="45"/>
                      <a:pt x="26" y="45"/>
                      <a:pt x="26" y="45"/>
                    </a:cubicBezTo>
                    <a:cubicBezTo>
                      <a:pt x="25" y="46"/>
                      <a:pt x="23" y="47"/>
                      <a:pt x="21" y="47"/>
                    </a:cubicBezTo>
                    <a:cubicBezTo>
                      <a:pt x="20" y="47"/>
                      <a:pt x="20" y="47"/>
                      <a:pt x="20" y="47"/>
                    </a:cubicBezTo>
                    <a:close/>
                  </a:path>
                </a:pathLst>
              </a:custGeom>
              <a:solidFill>
                <a:srgbClr val="1D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7" name="Freeform 131"/>
              <p:cNvSpPr>
                <a:spLocks/>
              </p:cNvSpPr>
              <p:nvPr/>
            </p:nvSpPr>
            <p:spPr bwMode="auto">
              <a:xfrm>
                <a:off x="1411236" y="5187619"/>
                <a:ext cx="138076" cy="121082"/>
              </a:xfrm>
              <a:custGeom>
                <a:avLst/>
                <a:gdLst>
                  <a:gd name="T0" fmla="*/ 20 w 55"/>
                  <a:gd name="T1" fmla="*/ 48 h 48"/>
                  <a:gd name="T2" fmla="*/ 15 w 55"/>
                  <a:gd name="T3" fmla="*/ 45 h 48"/>
                  <a:gd name="T4" fmla="*/ 3 w 55"/>
                  <a:gd name="T5" fmla="*/ 33 h 48"/>
                  <a:gd name="T6" fmla="*/ 3 w 55"/>
                  <a:gd name="T7" fmla="*/ 23 h 48"/>
                  <a:gd name="T8" fmla="*/ 14 w 55"/>
                  <a:gd name="T9" fmla="*/ 23 h 48"/>
                  <a:gd name="T10" fmla="*/ 20 w 55"/>
                  <a:gd name="T11" fmla="*/ 29 h 48"/>
                  <a:gd name="T12" fmla="*/ 41 w 55"/>
                  <a:gd name="T13" fmla="*/ 4 h 48"/>
                  <a:gd name="T14" fmla="*/ 51 w 55"/>
                  <a:gd name="T15" fmla="*/ 3 h 48"/>
                  <a:gd name="T16" fmla="*/ 52 w 55"/>
                  <a:gd name="T17" fmla="*/ 13 h 48"/>
                  <a:gd name="T18" fmla="*/ 26 w 55"/>
                  <a:gd name="T19" fmla="*/ 45 h 48"/>
                  <a:gd name="T20" fmla="*/ 21 w 55"/>
                  <a:gd name="T21" fmla="*/ 48 h 48"/>
                  <a:gd name="T22" fmla="*/ 20 w 55"/>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8">
                    <a:moveTo>
                      <a:pt x="20" y="48"/>
                    </a:moveTo>
                    <a:cubicBezTo>
                      <a:pt x="18" y="48"/>
                      <a:pt x="16" y="47"/>
                      <a:pt x="15" y="45"/>
                    </a:cubicBezTo>
                    <a:cubicBezTo>
                      <a:pt x="3" y="33"/>
                      <a:pt x="3" y="33"/>
                      <a:pt x="3" y="33"/>
                    </a:cubicBezTo>
                    <a:cubicBezTo>
                      <a:pt x="0" y="30"/>
                      <a:pt x="1" y="25"/>
                      <a:pt x="3" y="23"/>
                    </a:cubicBezTo>
                    <a:cubicBezTo>
                      <a:pt x="6" y="20"/>
                      <a:pt x="11" y="20"/>
                      <a:pt x="14" y="23"/>
                    </a:cubicBezTo>
                    <a:cubicBezTo>
                      <a:pt x="20" y="29"/>
                      <a:pt x="20" y="29"/>
                      <a:pt x="20" y="29"/>
                    </a:cubicBezTo>
                    <a:cubicBezTo>
                      <a:pt x="41" y="4"/>
                      <a:pt x="41" y="4"/>
                      <a:pt x="41" y="4"/>
                    </a:cubicBezTo>
                    <a:cubicBezTo>
                      <a:pt x="43" y="1"/>
                      <a:pt x="48" y="0"/>
                      <a:pt x="51" y="3"/>
                    </a:cubicBezTo>
                    <a:cubicBezTo>
                      <a:pt x="54" y="5"/>
                      <a:pt x="55" y="10"/>
                      <a:pt x="52" y="13"/>
                    </a:cubicBezTo>
                    <a:cubicBezTo>
                      <a:pt x="26" y="45"/>
                      <a:pt x="26" y="45"/>
                      <a:pt x="26" y="45"/>
                    </a:cubicBezTo>
                    <a:cubicBezTo>
                      <a:pt x="25" y="47"/>
                      <a:pt x="23" y="47"/>
                      <a:pt x="21" y="48"/>
                    </a:cubicBezTo>
                    <a:cubicBezTo>
                      <a:pt x="20" y="48"/>
                      <a:pt x="20" y="48"/>
                      <a:pt x="20" y="48"/>
                    </a:cubicBezTo>
                    <a:close/>
                  </a:path>
                </a:pathLst>
              </a:custGeom>
              <a:solidFill>
                <a:srgbClr val="1D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spTree>
    <p:extLst>
      <p:ext uri="{BB962C8B-B14F-4D97-AF65-F5344CB8AC3E}">
        <p14:creationId xmlns:p14="http://schemas.microsoft.com/office/powerpoint/2010/main" val="1932689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66" y="1523629"/>
            <a:ext cx="8466100" cy="738664"/>
          </a:xfrm>
          <a:prstGeom prst="rect">
            <a:avLst/>
          </a:prstGeom>
          <a:noFill/>
        </p:spPr>
        <p:txBody>
          <a:bodyPr wrap="square" rtlCol="0">
            <a:spAutoFit/>
          </a:bodyPr>
          <a:lstStyle/>
          <a:p>
            <a:pPr algn="just"/>
            <a:r>
              <a:rPr lang="en-GB" dirty="0">
                <a:latin typeface="+mn-lt"/>
              </a:rPr>
              <a:t>The provision of preparedness support services (ex-ante) shall include activities reported below, addressing for example large industrial installations or infrastructures, operators of essential services, digital service providers and governmental entities:</a:t>
            </a:r>
            <a:endParaRPr lang="en-US" dirty="0">
              <a:latin typeface="+mn-lt"/>
            </a:endParaRPr>
          </a:p>
        </p:txBody>
      </p:sp>
      <p:sp>
        <p:nvSpPr>
          <p:cNvPr id="3" name="Rectangle 2"/>
          <p:cNvSpPr/>
          <p:nvPr/>
        </p:nvSpPr>
        <p:spPr>
          <a:xfrm>
            <a:off x="650197" y="1152718"/>
            <a:ext cx="922047"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a:t>
            </a:r>
            <a:endParaRPr lang="de-AT" sz="2100" b="1" dirty="0">
              <a:solidFill>
                <a:schemeClr val="accent2"/>
              </a:solidFill>
              <a:latin typeface="+mn-lt"/>
            </a:endParaRPr>
          </a:p>
        </p:txBody>
      </p:sp>
      <p:sp>
        <p:nvSpPr>
          <p:cNvPr id="27"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DIGITAL-ECCC-2024-DEPLOY-CYBER-07-LARGEOPER </a:t>
            </a:r>
            <a:endParaRPr lang="en-IE" b="0" dirty="0">
              <a:solidFill>
                <a:schemeClr val="bg1"/>
              </a:solidFill>
              <a:latin typeface="Calibri" panose="020F0502020204030204"/>
            </a:endParaRPr>
          </a:p>
        </p:txBody>
      </p:sp>
      <p:grpSp>
        <p:nvGrpSpPr>
          <p:cNvPr id="35" name="Group 34"/>
          <p:cNvGrpSpPr/>
          <p:nvPr/>
        </p:nvGrpSpPr>
        <p:grpSpPr>
          <a:xfrm>
            <a:off x="325180" y="2203024"/>
            <a:ext cx="2880000" cy="2805896"/>
            <a:chOff x="140422" y="2203024"/>
            <a:chExt cx="2880000" cy="2805896"/>
          </a:xfrm>
        </p:grpSpPr>
        <p:sp>
          <p:nvSpPr>
            <p:cNvPr id="7" name="Rounded Rectangle 6"/>
            <p:cNvSpPr/>
            <p:nvPr/>
          </p:nvSpPr>
          <p:spPr>
            <a:xfrm>
              <a:off x="140422" y="2262293"/>
              <a:ext cx="2880000" cy="2714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Rectangle 9"/>
            <p:cNvSpPr/>
            <p:nvPr/>
          </p:nvSpPr>
          <p:spPr>
            <a:xfrm>
              <a:off x="243140" y="2203024"/>
              <a:ext cx="2777282" cy="2805896"/>
            </a:xfrm>
            <a:prstGeom prst="rect">
              <a:avLst/>
            </a:prstGeom>
          </p:spPr>
          <p:txBody>
            <a:bodyPr wrap="square">
              <a:spAutoFit/>
            </a:bodyPr>
            <a:lstStyle/>
            <a:p>
              <a:pPr algn="ctr">
                <a:spcAft>
                  <a:spcPts val="1000"/>
                </a:spcAft>
              </a:pPr>
              <a:r>
                <a:rPr lang="en-GB" sz="1200" b="1" dirty="0">
                  <a:solidFill>
                    <a:schemeClr val="tx1"/>
                  </a:solidFill>
                  <a:latin typeface="+mn-lt"/>
                  <a:ea typeface="Times New Roman" panose="02020603050405020304" pitchFamily="18" charset="0"/>
                  <a:cs typeface="Times New Roman" panose="02020603050405020304" pitchFamily="18" charset="0"/>
                </a:rPr>
                <a:t>Support for testing for potential vulnerabilities:</a:t>
              </a:r>
            </a:p>
            <a:p>
              <a:pPr marL="171450" indent="-171450">
                <a:buFont typeface="Arial" panose="020B0604020202020204" pitchFamily="34" charset="0"/>
                <a:buChar char="•"/>
              </a:pPr>
              <a:r>
                <a:rPr lang="en-GB" sz="1200" dirty="0">
                  <a:solidFill>
                    <a:schemeClr val="tx1"/>
                  </a:solidFill>
                  <a:latin typeface="+mn-lt"/>
                </a:rPr>
                <a:t>Development of penetration testing scenarios.</a:t>
              </a:r>
              <a:endParaRPr lang="en-US" sz="1200" dirty="0">
                <a:solidFill>
                  <a:schemeClr val="tx1"/>
                </a:solidFill>
                <a:latin typeface="+mn-lt"/>
              </a:endParaRPr>
            </a:p>
            <a:p>
              <a:pPr marL="171450" indent="-171450">
                <a:buFont typeface="Arial" panose="020B0604020202020204" pitchFamily="34" charset="0"/>
                <a:buChar char="•"/>
              </a:pPr>
              <a:r>
                <a:rPr lang="en-GB" sz="1200" dirty="0">
                  <a:solidFill>
                    <a:schemeClr val="tx1"/>
                  </a:solidFill>
                  <a:latin typeface="+mn-lt"/>
                </a:rPr>
                <a:t>Support for conducting testing of EE operating CI for potential vulnerabilities.</a:t>
              </a:r>
              <a:endParaRPr lang="en-US" sz="1200" dirty="0">
                <a:solidFill>
                  <a:schemeClr val="tx1"/>
                </a:solidFill>
                <a:latin typeface="+mn-lt"/>
              </a:endParaRPr>
            </a:p>
            <a:p>
              <a:pPr marL="171450" indent="-171450">
                <a:buFont typeface="Arial" panose="020B0604020202020204" pitchFamily="34" charset="0"/>
                <a:buChar char="•"/>
              </a:pPr>
              <a:r>
                <a:rPr lang="en-GB" sz="1200" dirty="0">
                  <a:solidFill>
                    <a:schemeClr val="tx1"/>
                  </a:solidFill>
                  <a:latin typeface="+mn-lt"/>
                </a:rPr>
                <a:t>Support the deployment of digital tools and infrastructures supporting the execution of testing scenarios and for conducting exercises Evaluation and/or testing of MS cybersecurity capabilities. </a:t>
              </a:r>
            </a:p>
            <a:p>
              <a:pPr marL="144000" indent="-144000">
                <a:buFont typeface="Arial" panose="020B0604020202020204" pitchFamily="34" charset="0"/>
                <a:buChar char="•"/>
              </a:pPr>
              <a:r>
                <a:rPr lang="en-GB" sz="1200" dirty="0">
                  <a:solidFill>
                    <a:schemeClr val="tx1"/>
                  </a:solidFill>
                  <a:latin typeface="+mn-lt"/>
                </a:rPr>
                <a:t>Consulting services.</a:t>
              </a:r>
              <a:endParaRPr lang="en-US" sz="1200" dirty="0">
                <a:solidFill>
                  <a:schemeClr val="tx1"/>
                </a:solidFill>
                <a:latin typeface="+mn-lt"/>
                <a:ea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3224387" y="2709333"/>
            <a:ext cx="2880000" cy="2267360"/>
            <a:chOff x="3119288" y="2262293"/>
            <a:chExt cx="2880000" cy="2714400"/>
          </a:xfrm>
        </p:grpSpPr>
        <p:sp>
          <p:nvSpPr>
            <p:cNvPr id="28" name="Rounded Rectangle 27"/>
            <p:cNvSpPr/>
            <p:nvPr/>
          </p:nvSpPr>
          <p:spPr>
            <a:xfrm>
              <a:off x="3119288" y="2262293"/>
              <a:ext cx="2880000" cy="2714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1" name="Rectangle 30"/>
            <p:cNvSpPr/>
            <p:nvPr/>
          </p:nvSpPr>
          <p:spPr>
            <a:xfrm>
              <a:off x="3202799" y="2633157"/>
              <a:ext cx="2676302" cy="1658065"/>
            </a:xfrm>
            <a:prstGeom prst="rect">
              <a:avLst/>
            </a:prstGeom>
          </p:spPr>
          <p:txBody>
            <a:bodyPr wrap="square">
              <a:spAutoFit/>
            </a:bodyPr>
            <a:lstStyle/>
            <a:p>
              <a:pPr algn="ctr"/>
              <a:r>
                <a:rPr lang="en-GB" sz="1200" b="1" dirty="0">
                  <a:solidFill>
                    <a:schemeClr val="tx1"/>
                  </a:solidFill>
                  <a:latin typeface="+mn-lt"/>
                  <a:ea typeface="Times New Roman" panose="02020603050405020304" pitchFamily="18" charset="0"/>
                  <a:cs typeface="Times New Roman" panose="02020603050405020304" pitchFamily="18" charset="0"/>
                </a:rPr>
                <a:t>Support for threat assessment and risk assessment:</a:t>
              </a:r>
              <a:endParaRPr lang="en-US" sz="1200" b="1" dirty="0">
                <a:solidFill>
                  <a:schemeClr val="tx1"/>
                </a:solidFill>
                <a:latin typeface="+mn-lt"/>
                <a:ea typeface="Times New Roman" panose="02020603050405020304" pitchFamily="18" charset="0"/>
                <a:cs typeface="Times New Roman" panose="02020603050405020304" pitchFamily="18" charset="0"/>
              </a:endParaRPr>
            </a:p>
            <a:p>
              <a:pPr marL="144000" indent="-144000" algn="just">
                <a:buFont typeface="Arial" panose="020B0604020202020204" pitchFamily="34" charset="0"/>
                <a:buChar char="•"/>
              </a:pPr>
              <a:endParaRPr lang="en-GB" sz="1200" dirty="0">
                <a:solidFill>
                  <a:schemeClr val="tx1"/>
                </a:solidFill>
                <a:latin typeface="+mn-lt"/>
              </a:endParaRPr>
            </a:p>
            <a:p>
              <a:pPr marL="144000" indent="-144000" algn="just">
                <a:buFont typeface="Arial" panose="020B0604020202020204" pitchFamily="34" charset="0"/>
                <a:buChar char="•"/>
              </a:pPr>
              <a:r>
                <a:rPr lang="en-GB" sz="1200" dirty="0">
                  <a:solidFill>
                    <a:schemeClr val="tx1"/>
                  </a:solidFill>
                  <a:latin typeface="+mn-lt"/>
                </a:rPr>
                <a:t>Threat Assessment process implementation and life cycle.</a:t>
              </a:r>
            </a:p>
            <a:p>
              <a:pPr algn="just"/>
              <a:endParaRPr lang="en-US" sz="1200" dirty="0">
                <a:solidFill>
                  <a:schemeClr val="tx1"/>
                </a:solidFill>
                <a:latin typeface="+mn-lt"/>
              </a:endParaRPr>
            </a:p>
            <a:p>
              <a:pPr marL="144000" indent="-144000" algn="just">
                <a:buFont typeface="Arial" panose="020B0604020202020204" pitchFamily="34" charset="0"/>
                <a:buChar char="•"/>
              </a:pPr>
              <a:r>
                <a:rPr lang="en-GB" sz="1200" dirty="0">
                  <a:solidFill>
                    <a:schemeClr val="tx1"/>
                  </a:solidFill>
                  <a:latin typeface="+mn-lt"/>
                </a:rPr>
                <a:t>Customised risk scenarios analysis. </a:t>
              </a:r>
              <a:endParaRPr lang="en-US" sz="1200" dirty="0">
                <a:solidFill>
                  <a:schemeClr val="tx1"/>
                </a:solidFill>
                <a:latin typeface="+mn-lt"/>
              </a:endParaRPr>
            </a:p>
          </p:txBody>
        </p:sp>
      </p:grpSp>
      <p:grpSp>
        <p:nvGrpSpPr>
          <p:cNvPr id="33" name="Group 32"/>
          <p:cNvGrpSpPr/>
          <p:nvPr/>
        </p:nvGrpSpPr>
        <p:grpSpPr>
          <a:xfrm>
            <a:off x="6123594" y="3344178"/>
            <a:ext cx="2899207" cy="1632515"/>
            <a:chOff x="6142533" y="2262293"/>
            <a:chExt cx="2899207" cy="2714556"/>
          </a:xfrm>
        </p:grpSpPr>
        <p:sp>
          <p:nvSpPr>
            <p:cNvPr id="29" name="Rounded Rectangle 28"/>
            <p:cNvSpPr/>
            <p:nvPr/>
          </p:nvSpPr>
          <p:spPr>
            <a:xfrm>
              <a:off x="6142533" y="2262293"/>
              <a:ext cx="2880000" cy="27145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2" name="Rectangle 31"/>
            <p:cNvSpPr/>
            <p:nvPr/>
          </p:nvSpPr>
          <p:spPr>
            <a:xfrm>
              <a:off x="6164723" y="2873013"/>
              <a:ext cx="2877017" cy="2047090"/>
            </a:xfrm>
            <a:prstGeom prst="rect">
              <a:avLst/>
            </a:prstGeom>
          </p:spPr>
          <p:txBody>
            <a:bodyPr wrap="square">
              <a:spAutoFit/>
            </a:bodyPr>
            <a:lstStyle/>
            <a:p>
              <a:pPr algn="ctr"/>
              <a:r>
                <a:rPr lang="en-GB" sz="1200" b="1" dirty="0">
                  <a:solidFill>
                    <a:schemeClr val="tx1"/>
                  </a:solidFill>
                  <a:latin typeface="+mn-lt"/>
                  <a:ea typeface="Times New Roman" panose="02020603050405020304" pitchFamily="18" charset="0"/>
                  <a:cs typeface="Times New Roman" panose="02020603050405020304" pitchFamily="18" charset="0"/>
                </a:rPr>
                <a:t>Risk monitoring service:</a:t>
              </a:r>
              <a:endParaRPr lang="en-GB" sz="1200" dirty="0">
                <a:solidFill>
                  <a:schemeClr val="tx1"/>
                </a:solidFill>
                <a:latin typeface="+mn-lt"/>
              </a:endParaRPr>
            </a:p>
            <a:p>
              <a:endParaRPr lang="en-GB" sz="1200" dirty="0">
                <a:solidFill>
                  <a:schemeClr val="tx1"/>
                </a:solidFill>
                <a:latin typeface="+mn-lt"/>
              </a:endParaRPr>
            </a:p>
            <a:p>
              <a:pPr marL="171450" indent="-171450">
                <a:buFont typeface="Arial" panose="020B0604020202020204" pitchFamily="34" charset="0"/>
                <a:buChar char="•"/>
              </a:pPr>
              <a:r>
                <a:rPr lang="en-GB" sz="1200" dirty="0">
                  <a:solidFill>
                    <a:schemeClr val="tx1"/>
                  </a:solidFill>
                  <a:latin typeface="+mn-lt"/>
                </a:rPr>
                <a:t>Specific continuous risk monitoring such as attack surface monitoring, risk.</a:t>
              </a:r>
            </a:p>
            <a:p>
              <a:pPr marL="171450" indent="-171450">
                <a:buFont typeface="Arial" panose="020B0604020202020204" pitchFamily="34" charset="0"/>
                <a:buChar char="•"/>
              </a:pPr>
              <a:r>
                <a:rPr lang="en-GB" sz="1200" dirty="0">
                  <a:solidFill>
                    <a:schemeClr val="tx1"/>
                  </a:solidFill>
                  <a:latin typeface="+mn-lt"/>
                </a:rPr>
                <a:t>Monitoring of assets and vulnerabilities</a:t>
              </a:r>
              <a:r>
                <a:rPr lang="en-GB" dirty="0">
                  <a:solidFill>
                    <a:schemeClr val="tx1"/>
                  </a:solidFill>
                  <a:latin typeface="+mn-lt"/>
                </a:rPr>
                <a:t>.</a:t>
              </a:r>
              <a:endParaRPr lang="en-US" dirty="0">
                <a:solidFill>
                  <a:schemeClr val="tx1"/>
                </a:solidFill>
                <a:latin typeface="+mn-lt"/>
              </a:endParaRPr>
            </a:p>
            <a:p>
              <a:endParaRPr lang="en-US" sz="1200" dirty="0">
                <a:solidFill>
                  <a:schemeClr val="tx1"/>
                </a:solidFill>
                <a:latin typeface="+mn-l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8526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3"/>
          </p:nvPr>
        </p:nvSpPr>
        <p:spPr/>
        <p:txBody>
          <a:bodyPr/>
          <a:lstStyle/>
          <a:p>
            <a:r>
              <a:rPr lang="en-IE" dirty="0"/>
              <a:t>The ECCC</a:t>
            </a:r>
            <a:endParaRPr lang="en-US" dirty="0"/>
          </a:p>
        </p:txBody>
      </p:sp>
      <p:sp>
        <p:nvSpPr>
          <p:cNvPr id="2" name="Rectangle 1"/>
          <p:cNvSpPr/>
          <p:nvPr/>
        </p:nvSpPr>
        <p:spPr>
          <a:xfrm>
            <a:off x="235634" y="1695515"/>
            <a:ext cx="5619626" cy="1578894"/>
          </a:xfrm>
          <a:prstGeom prst="rect">
            <a:avLst/>
          </a:prstGeom>
        </p:spPr>
        <p:txBody>
          <a:bodyPr wrap="square">
            <a:spAutoFit/>
          </a:bodyPr>
          <a:lstStyle/>
          <a:p>
            <a:pPr lvl="0" algn="just">
              <a:lnSpc>
                <a:spcPct val="115000"/>
              </a:lnSpc>
              <a:buClr>
                <a:schemeClr val="tx1"/>
              </a:buClr>
            </a:pPr>
            <a:endParaRPr lang="en-US" sz="1200" dirty="0">
              <a:solidFill>
                <a:schemeClr val="tx1"/>
              </a:solidFill>
              <a:latin typeface="Montserrat" panose="020B0604020202020204" charset="0"/>
              <a:ea typeface="Calibri" panose="020F0502020204030204" pitchFamily="34" charset="0"/>
              <a:cs typeface="Calibri" panose="020F0502020204030204" pitchFamily="34" charset="0"/>
            </a:endParaRPr>
          </a:p>
          <a:p>
            <a:pPr>
              <a:lnSpc>
                <a:spcPct val="115000"/>
              </a:lnSpc>
              <a:buClr>
                <a:schemeClr val="tx1"/>
              </a:buClr>
            </a:pPr>
            <a:r>
              <a:rPr lang="en-US" sz="2000" i="1" dirty="0">
                <a:solidFill>
                  <a:schemeClr val="tx1"/>
                </a:solidFill>
              </a:rPr>
              <a:t>The ECCC is the engine for the implementation of Europe’s strategy in research, innovation, and industrial policy in the area of cybersecurity.</a:t>
            </a:r>
            <a:endParaRPr lang="en-IE" sz="2000" i="1" dirty="0">
              <a:solidFill>
                <a:schemeClr val="tx1"/>
              </a:solidFill>
              <a:latin typeface="Montserrat" panose="020B0604020202020204" charset="0"/>
              <a:ea typeface="Calibri" panose="020F0502020204030204" pitchFamily="34" charset="0"/>
              <a:cs typeface="Calibri" panose="020F0502020204030204" pitchFamily="34" charset="0"/>
            </a:endParaRPr>
          </a:p>
          <a:p>
            <a:pPr marL="342900" lvl="0" indent="-342900" algn="just">
              <a:lnSpc>
                <a:spcPct val="115000"/>
              </a:lnSpc>
              <a:buClr>
                <a:schemeClr val="tx1"/>
              </a:buClr>
              <a:buFont typeface="Symbol" panose="05050102010706020507" pitchFamily="18" charset="2"/>
              <a:buChar char=""/>
            </a:pPr>
            <a:endParaRPr lang="en-US" sz="1200" dirty="0">
              <a:solidFill>
                <a:schemeClr val="tx1"/>
              </a:solidFill>
              <a:latin typeface="Montserrat" panose="020B060402020202020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004" y="781776"/>
            <a:ext cx="3167246" cy="4222993"/>
          </a:xfrm>
          <a:prstGeom prst="rect">
            <a:avLst/>
          </a:prstGeom>
          <a:ln>
            <a:noFill/>
          </a:ln>
          <a:effectLst>
            <a:softEdge rad="112500"/>
          </a:effectLst>
        </p:spPr>
      </p:pic>
    </p:spTree>
    <p:extLst>
      <p:ext uri="{BB962C8B-B14F-4D97-AF65-F5344CB8AC3E}">
        <p14:creationId xmlns:p14="http://schemas.microsoft.com/office/powerpoint/2010/main" val="6588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normAutofit/>
          </a:bodyPr>
          <a:lstStyle/>
          <a:p>
            <a:pPr>
              <a:spcBef>
                <a:spcPts val="900"/>
              </a:spcBef>
              <a:buClr>
                <a:schemeClr val="accent2"/>
              </a:buClr>
            </a:pPr>
            <a:endParaRPr lang="en-GB" sz="2100" b="1" dirty="0">
              <a:solidFill>
                <a:schemeClr val="accent2"/>
              </a:solidFill>
            </a:endParaRPr>
          </a:p>
          <a:p>
            <a:pPr marL="257175" lvl="1" indent="-257175">
              <a:spcBef>
                <a:spcPts val="900"/>
              </a:spcBef>
              <a:buClr>
                <a:schemeClr val="accent2"/>
              </a:buClr>
              <a:buFont typeface="Arial" panose="020B0604020202020204" pitchFamily="34" charset="0"/>
              <a:buChar char="●"/>
            </a:pPr>
            <a:r>
              <a:rPr lang="en-US" sz="1600" dirty="0"/>
              <a:t>Indicative duration of the action:	   36 Months </a:t>
            </a:r>
            <a:r>
              <a:rPr lang="de-AT" sz="1600" dirty="0"/>
              <a:t>			</a:t>
            </a:r>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Action: 	                                 </a:t>
            </a:r>
            <a:r>
              <a:rPr lang="en-GB" sz="1600" dirty="0"/>
              <a:t>Grants for Financial Support — 100% funding rate</a:t>
            </a:r>
          </a:p>
          <a:p>
            <a:pPr marL="257175" lvl="1" indent="-257175">
              <a:spcBef>
                <a:spcPts val="900"/>
              </a:spcBef>
              <a:buClr>
                <a:schemeClr val="accent2"/>
              </a:buClr>
              <a:buFont typeface="Arial" panose="020B0604020202020204" pitchFamily="34" charset="0"/>
              <a:buChar char="●"/>
            </a:pPr>
            <a:r>
              <a:rPr lang="en-GB" sz="1600" dirty="0"/>
              <a:t>Grant amount:                                              Between 3 and 5 million EUR </a:t>
            </a:r>
            <a:endParaRPr lang="en-US" sz="1600" dirty="0"/>
          </a:p>
          <a:p>
            <a:pPr marL="257175" lvl="1" indent="-257175">
              <a:spcBef>
                <a:spcPts val="900"/>
              </a:spcBef>
              <a:buClr>
                <a:schemeClr val="accent2"/>
              </a:buClr>
              <a:buFont typeface="Arial" panose="020B0604020202020204" pitchFamily="34" charset="0"/>
              <a:buChar char="●"/>
            </a:pPr>
            <a:r>
              <a:rPr lang="de-AT" sz="1600" dirty="0"/>
              <a:t>Type </a:t>
            </a:r>
            <a:r>
              <a:rPr lang="de-AT" sz="1600" dirty="0" err="1"/>
              <a:t>of</a:t>
            </a:r>
            <a:r>
              <a:rPr lang="de-AT" sz="1600" dirty="0"/>
              <a:t> Beneficiaries:	</a:t>
            </a:r>
          </a:p>
          <a:p>
            <a:pPr marL="800100" lvl="1" indent="-285750">
              <a:buFont typeface="Wingdings" panose="05000000000000000000" pitchFamily="2" charset="2"/>
              <a:buChar char="ü"/>
            </a:pPr>
            <a:r>
              <a:rPr lang="en-GB" sz="1600" dirty="0"/>
              <a:t>This topic targets in particular industrial players, national cybersecurity authorities, national cybersecurity competence centres, National Coordination Centres (as defined in Regulation (EU) 2021/887), private entities and any other relevant stakeholders with the capacity to aggregate demand from end beneficiaries, to launch tenders for procurement in the cybersecurity market space and to run downstream calls for allocating Financial Support to Third Parties. </a:t>
            </a:r>
            <a:endParaRPr lang="en-US" sz="1600" dirty="0"/>
          </a:p>
          <a:p>
            <a:pPr marL="800100" lvl="1" indent="-285750">
              <a:buFont typeface="Wingdings" panose="05000000000000000000" pitchFamily="2" charset="2"/>
              <a:buChar char="ü"/>
            </a:pPr>
            <a:r>
              <a:rPr lang="en-GB" sz="1600" dirty="0"/>
              <a:t>Submissions from consortia, despite not mandatory, will positively contribute to the impact of the action.</a:t>
            </a:r>
            <a:endParaRPr lang="en-US" sz="1600" dirty="0"/>
          </a:p>
        </p:txBody>
      </p:sp>
      <p:sp>
        <p:nvSpPr>
          <p:cNvPr id="8"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DIGITAL-ECCC-2024-DEPLOY-CYBER-07-LARGEOPER </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918006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1261470" y="762726"/>
            <a:ext cx="7679681" cy="37413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900"/>
              </a:spcBef>
              <a:buClr>
                <a:schemeClr val="accent2"/>
              </a:buClr>
            </a:pPr>
            <a:r>
              <a:rPr lang="en-GB" sz="2100" b="1" dirty="0">
                <a:solidFill>
                  <a:schemeClr val="accent2"/>
                </a:solidFill>
              </a:rPr>
              <a:t>Support for Implementation of EU Legislation on Cybersecurity and National Cybersecurity Strategies (2024)</a:t>
            </a:r>
            <a:endParaRPr lang="en-US" sz="2100" b="1" dirty="0">
              <a:solidFill>
                <a:schemeClr val="accent2"/>
              </a:solidFill>
            </a:endParaRPr>
          </a:p>
          <a:p>
            <a:pPr algn="just">
              <a:spcBef>
                <a:spcPts val="900"/>
              </a:spcBef>
              <a:buClr>
                <a:schemeClr val="accent2"/>
              </a:buClr>
            </a:pPr>
            <a:endParaRPr lang="en-US" sz="2100" b="1" dirty="0">
              <a:solidFill>
                <a:schemeClr val="accent2"/>
              </a:solidFill>
            </a:endParaRPr>
          </a:p>
        </p:txBody>
      </p:sp>
      <p:sp>
        <p:nvSpPr>
          <p:cNvPr id="4" name="Rectangle 3"/>
          <p:cNvSpPr/>
          <p:nvPr/>
        </p:nvSpPr>
        <p:spPr>
          <a:xfrm>
            <a:off x="431492" y="1397583"/>
            <a:ext cx="1324402" cy="415498"/>
          </a:xfrm>
          <a:prstGeom prst="rect">
            <a:avLst/>
          </a:prstGeom>
        </p:spPr>
        <p:txBody>
          <a:bodyPr wrap="none">
            <a:spAutoFit/>
          </a:bodyPr>
          <a:lstStyle/>
          <a:p>
            <a:pPr algn="just">
              <a:spcBef>
                <a:spcPts val="900"/>
              </a:spcBef>
              <a:buClr>
                <a:schemeClr val="accent2"/>
              </a:buClr>
            </a:pPr>
            <a:r>
              <a:rPr lang="en-US" sz="2100" b="1" dirty="0">
                <a:solidFill>
                  <a:schemeClr val="accent2"/>
                </a:solidFill>
                <a:latin typeface="+mn-lt"/>
              </a:rPr>
              <a:t>Objective:</a:t>
            </a:r>
          </a:p>
        </p:txBody>
      </p:sp>
      <p:sp>
        <p:nvSpPr>
          <p:cNvPr id="2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68226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DIGITAL-ECCC-2024-DEPLOY-CYBER-07-CYBERSEC-02 </a:t>
            </a:r>
            <a:endParaRPr lang="en-IE" b="0" dirty="0">
              <a:solidFill>
                <a:schemeClr val="bg1"/>
              </a:solidFill>
              <a:latin typeface="Calibri" panose="020F0502020204030204"/>
            </a:endParaRPr>
          </a:p>
        </p:txBody>
      </p:sp>
      <p:sp>
        <p:nvSpPr>
          <p:cNvPr id="8" name="Text Placeholder 1"/>
          <p:cNvSpPr>
            <a:spLocks noGrp="1"/>
          </p:cNvSpPr>
          <p:nvPr>
            <p:ph type="body" sz="quarter" idx="17"/>
          </p:nvPr>
        </p:nvSpPr>
        <p:spPr>
          <a:xfrm>
            <a:off x="219825" y="1889604"/>
            <a:ext cx="4597707" cy="3899291"/>
          </a:xfrm>
        </p:spPr>
        <p:txBody>
          <a:bodyPr>
            <a:noAutofit/>
          </a:bodyPr>
          <a:lstStyle/>
          <a:p>
            <a:pPr algn="just"/>
            <a:endParaRPr lang="en-US" sz="1400" dirty="0"/>
          </a:p>
          <a:p>
            <a:pPr marL="285750" indent="-285750" algn="just">
              <a:buFont typeface="Arial" panose="020B0604020202020204" pitchFamily="34" charset="0"/>
              <a:buChar char="•"/>
            </a:pPr>
            <a:r>
              <a:rPr lang="en-GB" sz="1400" dirty="0"/>
              <a:t>Development of trust and confidence between Member States. </a:t>
            </a:r>
            <a:endParaRPr lang="en-US" sz="1400" dirty="0"/>
          </a:p>
          <a:p>
            <a:pPr marL="285750" indent="-285750" algn="just">
              <a:buFont typeface="Arial" panose="020B0604020202020204" pitchFamily="34" charset="0"/>
              <a:buChar char="•"/>
            </a:pPr>
            <a:r>
              <a:rPr lang="en-GB" sz="1400" dirty="0"/>
              <a:t>Supporting market surveillance authorities/notifying authorities/national accreditation bodies to </a:t>
            </a:r>
            <a:r>
              <a:rPr lang="en-GB" sz="1400" b="1" dirty="0"/>
              <a:t>implement the CRA.</a:t>
            </a:r>
            <a:endParaRPr lang="en-US" sz="1400" b="1" dirty="0"/>
          </a:p>
          <a:p>
            <a:pPr marL="285750" indent="-285750" algn="just">
              <a:buFont typeface="Arial" panose="020B0604020202020204" pitchFamily="34" charset="0"/>
              <a:buChar char="•"/>
            </a:pPr>
            <a:r>
              <a:rPr lang="en-GB" sz="1400" b="1" dirty="0"/>
              <a:t>Effective operational cooperation</a:t>
            </a:r>
            <a:r>
              <a:rPr lang="en-GB" sz="1400" dirty="0"/>
              <a:t> of organisations entrusted with EU or Member State’s national level cybersecurity, in particular cooperation of CSIRTs, or cooperation of OSE including public authorities. </a:t>
            </a:r>
            <a:endParaRPr lang="en-US" sz="1400" dirty="0"/>
          </a:p>
          <a:p>
            <a:pPr marL="285750" indent="-285750" algn="just">
              <a:buFont typeface="Arial" panose="020B0604020202020204" pitchFamily="34" charset="0"/>
              <a:buChar char="•"/>
            </a:pPr>
            <a:r>
              <a:rPr lang="en-GB" sz="1400" b="1" dirty="0"/>
              <a:t>Better security and notification processes </a:t>
            </a:r>
            <a:r>
              <a:rPr lang="en-GB" sz="1400" dirty="0"/>
              <a:t>and means for Essential and Important Entities in the EU, including cross-border (automated) incident notification systems.</a:t>
            </a:r>
            <a:endParaRPr lang="en-US" sz="1400" dirty="0"/>
          </a:p>
          <a:p>
            <a:pPr algn="just"/>
            <a:endParaRPr lang="en-GB" sz="1400" dirty="0"/>
          </a:p>
        </p:txBody>
      </p:sp>
      <p:sp>
        <p:nvSpPr>
          <p:cNvPr id="9" name="Text Placeholder 1"/>
          <p:cNvSpPr txBox="1">
            <a:spLocks/>
          </p:cNvSpPr>
          <p:nvPr/>
        </p:nvSpPr>
        <p:spPr>
          <a:xfrm>
            <a:off x="4910665" y="1865418"/>
            <a:ext cx="4121728" cy="389929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ClrTx/>
            </a:pPr>
            <a:endParaRPr lang="en-GB" sz="1600" dirty="0"/>
          </a:p>
          <a:p>
            <a:pPr marL="285750" indent="-285750" algn="just">
              <a:buClrTx/>
              <a:buFont typeface="Arial" panose="020B0604020202020204" pitchFamily="34" charset="0"/>
              <a:buChar char="•"/>
            </a:pPr>
            <a:r>
              <a:rPr lang="en-GB" sz="1400" b="1" dirty="0"/>
              <a:t>Better reporting of cyber-attacks to law enforcement authorities </a:t>
            </a:r>
            <a:r>
              <a:rPr lang="en-GB" sz="1400" dirty="0"/>
              <a:t>in line with the Directive on attacks against information systems.</a:t>
            </a:r>
            <a:endParaRPr lang="en-US" sz="1400" dirty="0"/>
          </a:p>
          <a:p>
            <a:pPr marL="285750" indent="-285750" algn="just">
              <a:buClrTx/>
              <a:buFont typeface="Arial" panose="020B0604020202020204" pitchFamily="34" charset="0"/>
              <a:buChar char="•"/>
            </a:pPr>
            <a:r>
              <a:rPr lang="en-GB" sz="1400" dirty="0"/>
              <a:t>Improved security of network and information systems in the EU.</a:t>
            </a:r>
            <a:endParaRPr lang="en-US" sz="1400" dirty="0"/>
          </a:p>
          <a:p>
            <a:pPr marL="285750" indent="-285750" algn="just">
              <a:buClrTx/>
              <a:buFont typeface="Arial" panose="020B0604020202020204" pitchFamily="34" charset="0"/>
              <a:buChar char="•"/>
            </a:pPr>
            <a:r>
              <a:rPr lang="en-GB" sz="1400" b="1" dirty="0"/>
              <a:t>More alignment of Member States’ implementations of NIS2</a:t>
            </a:r>
            <a:r>
              <a:rPr lang="en-GB" sz="1400" dirty="0"/>
              <a:t>.</a:t>
            </a:r>
          </a:p>
          <a:p>
            <a:pPr marL="285750" indent="-285750" algn="just">
              <a:buClrTx/>
              <a:buFont typeface="Arial" panose="020B0604020202020204" pitchFamily="34" charset="0"/>
              <a:buChar char="•"/>
            </a:pPr>
            <a:r>
              <a:rPr lang="en-GB" sz="1400" b="1" dirty="0"/>
              <a:t>Support cybersecurity certification in line with the amended Cybersecurity Act.</a:t>
            </a:r>
            <a:endParaRPr lang="en-US" sz="1400" b="1" dirty="0"/>
          </a:p>
          <a:p>
            <a:pPr marL="285750" indent="-285750" algn="just">
              <a:buClrTx/>
              <a:buFont typeface="Arial" panose="020B0604020202020204" pitchFamily="34" charset="0"/>
              <a:buChar char="•"/>
            </a:pPr>
            <a:endParaRPr lang="en-GB" sz="1600" dirty="0"/>
          </a:p>
        </p:txBody>
      </p:sp>
      <p:sp>
        <p:nvSpPr>
          <p:cNvPr id="11" name="Text Placeholder 1"/>
          <p:cNvSpPr txBox="1">
            <a:spLocks/>
          </p:cNvSpPr>
          <p:nvPr/>
        </p:nvSpPr>
        <p:spPr>
          <a:xfrm>
            <a:off x="439959" y="847247"/>
            <a:ext cx="8260121" cy="389929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ClrTx/>
            </a:pPr>
            <a:endParaRPr lang="en-GB" sz="1600" dirty="0"/>
          </a:p>
          <a:p>
            <a:pPr algn="just">
              <a:buClrTx/>
            </a:pPr>
            <a:endParaRPr lang="en-GB" sz="1600" dirty="0"/>
          </a:p>
          <a:p>
            <a:pPr algn="just">
              <a:buClrTx/>
            </a:pPr>
            <a:endParaRPr lang="en-GB" sz="1600" dirty="0"/>
          </a:p>
          <a:p>
            <a:pPr algn="just">
              <a:buClrTx/>
            </a:pPr>
            <a:r>
              <a:rPr lang="en-GB" sz="1600" dirty="0"/>
              <a:t>Proposals should contribute to achieving at least one of these objectives:</a:t>
            </a:r>
            <a:endParaRPr lang="en-US" sz="1600" dirty="0"/>
          </a:p>
          <a:p>
            <a:pPr algn="just">
              <a:buClrTx/>
            </a:pPr>
            <a:endParaRPr lang="en-GB" sz="1600" dirty="0"/>
          </a:p>
        </p:txBody>
      </p:sp>
    </p:spTree>
    <p:extLst>
      <p:ext uri="{BB962C8B-B14F-4D97-AF65-F5344CB8AC3E}">
        <p14:creationId xmlns:p14="http://schemas.microsoft.com/office/powerpoint/2010/main" val="1197719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7141" y="3676851"/>
            <a:ext cx="10943924" cy="1694046"/>
          </a:xfrm>
          <a:prstGeom prst="rect">
            <a:avLst/>
          </a:prstGeom>
          <a:solidFill>
            <a:schemeClr val="bg1"/>
          </a:solidFill>
        </p:spPr>
        <p:txBody>
          <a:bodyPr wrap="square" rtlCol="0">
            <a:spAutoFit/>
          </a:bodyPr>
          <a:lstStyle/>
          <a:p>
            <a:endParaRPr lang="it-IT" dirty="0"/>
          </a:p>
        </p:txBody>
      </p:sp>
      <p:sp>
        <p:nvSpPr>
          <p:cNvPr id="2" name="TextBox 1"/>
          <p:cNvSpPr txBox="1"/>
          <p:nvPr/>
        </p:nvSpPr>
        <p:spPr>
          <a:xfrm>
            <a:off x="188184" y="1597092"/>
            <a:ext cx="4634072" cy="3323987"/>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mn-lt"/>
              </a:rPr>
              <a:t>Implementation, validation, piloting and </a:t>
            </a:r>
            <a:r>
              <a:rPr lang="en-GB" b="1" dirty="0">
                <a:latin typeface="+mn-lt"/>
              </a:rPr>
              <a:t>deployment of technologies</a:t>
            </a:r>
            <a:r>
              <a:rPr lang="en-GB" dirty="0">
                <a:latin typeface="+mn-lt"/>
              </a:rPr>
              <a:t>, tools and IT-based solutions, processes and methods </a:t>
            </a:r>
            <a:r>
              <a:rPr lang="en-GB" b="1" dirty="0">
                <a:latin typeface="+mn-lt"/>
              </a:rPr>
              <a:t>for monitoring and handling cybersecurity incidents.</a:t>
            </a:r>
            <a:endParaRPr lang="en-US" b="1" dirty="0">
              <a:latin typeface="+mn-lt"/>
            </a:endParaRPr>
          </a:p>
          <a:p>
            <a:pPr marL="285750" indent="-285750" algn="just">
              <a:buFont typeface="Arial" panose="020B0604020202020204" pitchFamily="34" charset="0"/>
              <a:buChar char="•"/>
            </a:pPr>
            <a:r>
              <a:rPr lang="en-GB" b="1" dirty="0">
                <a:latin typeface="+mn-lt"/>
              </a:rPr>
              <a:t>Increasing capacity</a:t>
            </a:r>
            <a:r>
              <a:rPr lang="en-GB" dirty="0">
                <a:latin typeface="+mn-lt"/>
              </a:rPr>
              <a:t> for market surveillance authorities/notifying authorities/national accreditation bodies in view of tasks as provided by the </a:t>
            </a:r>
            <a:r>
              <a:rPr lang="en-GB" b="1" dirty="0">
                <a:latin typeface="+mn-lt"/>
              </a:rPr>
              <a:t>CRA</a:t>
            </a:r>
            <a:r>
              <a:rPr lang="en-GB" dirty="0">
                <a:latin typeface="+mn-lt"/>
              </a:rPr>
              <a:t>.</a:t>
            </a:r>
            <a:endParaRPr lang="en-US" dirty="0">
              <a:latin typeface="+mn-lt"/>
            </a:endParaRPr>
          </a:p>
          <a:p>
            <a:pPr marL="285750" indent="-285750" algn="just">
              <a:buFont typeface="Arial" panose="020B0604020202020204" pitchFamily="34" charset="0"/>
              <a:buChar char="•"/>
            </a:pPr>
            <a:r>
              <a:rPr lang="en-GB" b="1" dirty="0">
                <a:latin typeface="+mn-lt"/>
              </a:rPr>
              <a:t>Collaboration, communication, awareness-raising, knowledge exchange and training, on the implementation of NIS2.</a:t>
            </a:r>
          </a:p>
          <a:p>
            <a:pPr marL="285750" indent="-285750" algn="just">
              <a:buFont typeface="Arial" panose="020B0604020202020204" pitchFamily="34" charset="0"/>
              <a:buChar char="•"/>
            </a:pPr>
            <a:r>
              <a:rPr lang="en-GB" b="1" dirty="0">
                <a:latin typeface="+mn-lt"/>
              </a:rPr>
              <a:t>Twinning schemes involving originator and adopter organisations from at least 2 different Member States to facilitate the deployment and uptake of technologies for</a:t>
            </a:r>
            <a:r>
              <a:rPr lang="en-GB" dirty="0">
                <a:latin typeface="+mn-lt"/>
              </a:rPr>
              <a:t> effective cross-border collaboration preventing, detecting and countering Cybersecurity incidents. </a:t>
            </a:r>
            <a:endParaRPr lang="en-US" dirty="0">
              <a:latin typeface="+mn-lt"/>
            </a:endParaRPr>
          </a:p>
        </p:txBody>
      </p:sp>
      <p:sp>
        <p:nvSpPr>
          <p:cNvPr id="3" name="Rectangle 2"/>
          <p:cNvSpPr/>
          <p:nvPr/>
        </p:nvSpPr>
        <p:spPr>
          <a:xfrm>
            <a:off x="457692" y="1181594"/>
            <a:ext cx="922047" cy="415498"/>
          </a:xfrm>
          <a:prstGeom prst="rect">
            <a:avLst/>
          </a:prstGeom>
        </p:spPr>
        <p:txBody>
          <a:bodyPr wrap="none">
            <a:spAutoFit/>
          </a:bodyPr>
          <a:lstStyle/>
          <a:p>
            <a:pPr>
              <a:spcBef>
                <a:spcPts val="900"/>
              </a:spcBef>
              <a:buClr>
                <a:schemeClr val="accent2"/>
              </a:buClr>
            </a:pPr>
            <a:r>
              <a:rPr lang="en-US" sz="2100" b="1" dirty="0">
                <a:solidFill>
                  <a:schemeClr val="accent2"/>
                </a:solidFill>
                <a:latin typeface="+mn-lt"/>
              </a:rPr>
              <a:t>Scope:</a:t>
            </a:r>
            <a:endParaRPr lang="de-AT" sz="2100" b="1" dirty="0">
              <a:solidFill>
                <a:schemeClr val="accent2"/>
              </a:solidFill>
              <a:latin typeface="+mn-lt"/>
            </a:endParaRPr>
          </a:p>
        </p:txBody>
      </p:sp>
      <p:sp>
        <p:nvSpPr>
          <p:cNvPr id="1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68226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DIGITAL-ECCC-2024-DEPLOY-CYBER-07-CYBERSEC-02 </a:t>
            </a:r>
            <a:endParaRPr lang="en-IE" b="0" dirty="0">
              <a:solidFill>
                <a:schemeClr val="bg1"/>
              </a:solidFill>
              <a:latin typeface="Calibri" panose="020F0502020204030204"/>
            </a:endParaRPr>
          </a:p>
        </p:txBody>
      </p:sp>
      <p:sp>
        <p:nvSpPr>
          <p:cNvPr id="16" name="TextBox 15"/>
          <p:cNvSpPr txBox="1"/>
          <p:nvPr/>
        </p:nvSpPr>
        <p:spPr>
          <a:xfrm>
            <a:off x="4735629" y="1412426"/>
            <a:ext cx="4231415" cy="3108543"/>
          </a:xfrm>
          <a:prstGeom prst="rect">
            <a:avLst/>
          </a:prstGeom>
          <a:noFill/>
        </p:spPr>
        <p:txBody>
          <a:bodyPr wrap="square" rtlCol="0">
            <a:spAutoFit/>
          </a:bodyPr>
          <a:lstStyle/>
          <a:p>
            <a:pPr algn="just"/>
            <a:endParaRPr lang="en-US" dirty="0">
              <a:latin typeface="+mn-lt"/>
            </a:endParaRPr>
          </a:p>
          <a:p>
            <a:pPr marL="285750" indent="-285750" algn="just">
              <a:buFont typeface="Arial" panose="020B0604020202020204" pitchFamily="34" charset="0"/>
              <a:buChar char="•"/>
            </a:pPr>
            <a:r>
              <a:rPr lang="en-GB" dirty="0">
                <a:latin typeface="+mn-lt"/>
              </a:rPr>
              <a:t>Robustness and resilience building measures in the cybersecurity area that strengthen suppliers’ ability to work systematically with cybersecurity relevant information or supplying actionable data to CSIRTs.</a:t>
            </a:r>
            <a:endParaRPr lang="en-US" dirty="0">
              <a:latin typeface="+mn-lt"/>
            </a:endParaRPr>
          </a:p>
          <a:p>
            <a:pPr marL="285750" indent="-285750" algn="just">
              <a:buFont typeface="Arial" panose="020B0604020202020204" pitchFamily="34" charset="0"/>
              <a:buChar char="•"/>
            </a:pPr>
            <a:r>
              <a:rPr lang="en-GB" dirty="0">
                <a:latin typeface="+mn-lt"/>
              </a:rPr>
              <a:t>Ensure that manufacturers improve the security of products with digital elements and enhance </a:t>
            </a:r>
            <a:r>
              <a:rPr lang="en-GB" b="1" dirty="0">
                <a:latin typeface="+mn-lt"/>
              </a:rPr>
              <a:t>the transparency of security properties </a:t>
            </a:r>
            <a:r>
              <a:rPr lang="en-GB" dirty="0">
                <a:latin typeface="+mn-lt"/>
              </a:rPr>
              <a:t>of products with digital elements. </a:t>
            </a:r>
            <a:r>
              <a:rPr lang="en-GB" b="1" dirty="0">
                <a:latin typeface="+mn-lt"/>
              </a:rPr>
              <a:t>Facilitate compliance for hardware and software producers.</a:t>
            </a:r>
            <a:endParaRPr lang="en-US" b="1" dirty="0">
              <a:latin typeface="+mn-lt"/>
            </a:endParaRPr>
          </a:p>
          <a:p>
            <a:pPr marL="285750" indent="-285750" algn="just">
              <a:buFont typeface="Arial" panose="020B0604020202020204" pitchFamily="34" charset="0"/>
              <a:buChar char="•"/>
            </a:pPr>
            <a:r>
              <a:rPr lang="en-GB" dirty="0">
                <a:latin typeface="+mn-lt"/>
              </a:rPr>
              <a:t>Enable </a:t>
            </a:r>
            <a:r>
              <a:rPr lang="en-GB" b="1" dirty="0">
                <a:latin typeface="+mn-lt"/>
              </a:rPr>
              <a:t>businesses across all sectors and consumers to use products with digital elements securely.</a:t>
            </a:r>
            <a:endParaRPr lang="en-US" b="1" dirty="0">
              <a:latin typeface="+mn-lt"/>
            </a:endParaRPr>
          </a:p>
          <a:p>
            <a:pPr marL="285750" indent="-285750" algn="just">
              <a:buFont typeface="Arial" panose="020B0604020202020204" pitchFamily="34" charset="0"/>
              <a:buChar char="•"/>
            </a:pPr>
            <a:r>
              <a:rPr lang="en-GB" b="1" dirty="0">
                <a:latin typeface="+mn-lt"/>
              </a:rPr>
              <a:t>Support to Cybersecurity certification.</a:t>
            </a:r>
            <a:endParaRPr lang="en-US" b="1" dirty="0">
              <a:latin typeface="+mn-lt"/>
            </a:endParaRPr>
          </a:p>
        </p:txBody>
      </p:sp>
      <p:sp>
        <p:nvSpPr>
          <p:cNvPr id="6" name="TextBox 5"/>
          <p:cNvSpPr txBox="1"/>
          <p:nvPr/>
        </p:nvSpPr>
        <p:spPr>
          <a:xfrm>
            <a:off x="1185171" y="1258538"/>
            <a:ext cx="8147293" cy="523220"/>
          </a:xfrm>
          <a:prstGeom prst="rect">
            <a:avLst/>
          </a:prstGeom>
          <a:noFill/>
        </p:spPr>
        <p:txBody>
          <a:bodyPr wrap="square" rtlCol="0">
            <a:spAutoFit/>
          </a:bodyPr>
          <a:lstStyle/>
          <a:p>
            <a:pPr marL="158750" lvl="0">
              <a:buSzPts val="1100"/>
              <a:defRPr/>
            </a:pPr>
            <a:r>
              <a:rPr lang="en-GB" dirty="0">
                <a:latin typeface="+mn-lt"/>
              </a:rPr>
              <a:t>The action will focus on the support of at least one of the following priorities: </a:t>
            </a:r>
            <a:endParaRPr lang="en-US" dirty="0">
              <a:latin typeface="+mn-lt"/>
            </a:endParaRPr>
          </a:p>
          <a:p>
            <a:endParaRPr lang="it-IT" dirty="0">
              <a:latin typeface="+mn-lt"/>
            </a:endParaRPr>
          </a:p>
        </p:txBody>
      </p:sp>
    </p:spTree>
    <p:extLst>
      <p:ext uri="{BB962C8B-B14F-4D97-AF65-F5344CB8AC3E}">
        <p14:creationId xmlns:p14="http://schemas.microsoft.com/office/powerpoint/2010/main" val="4131868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7"/>
          </p:nvPr>
        </p:nvSpPr>
        <p:spPr>
          <a:xfrm>
            <a:off x="650198" y="1026000"/>
            <a:ext cx="7865152" cy="3899291"/>
          </a:xfrm>
        </p:spPr>
        <p:txBody>
          <a:bodyPr>
            <a:normAutofit fontScale="92500" lnSpcReduction="10000"/>
          </a:bodyPr>
          <a:lstStyle/>
          <a:p>
            <a:pPr>
              <a:spcBef>
                <a:spcPts val="900"/>
              </a:spcBef>
              <a:buClr>
                <a:schemeClr val="accent2"/>
              </a:buClr>
            </a:pPr>
            <a:endParaRPr lang="en-GB" sz="2100" b="1" dirty="0">
              <a:solidFill>
                <a:schemeClr val="accent2"/>
              </a:solidFill>
            </a:endParaRPr>
          </a:p>
          <a:p>
            <a:pPr marL="257175" lvl="1" indent="-257175">
              <a:spcBef>
                <a:spcPts val="900"/>
              </a:spcBef>
              <a:buClr>
                <a:schemeClr val="accent2"/>
              </a:buClr>
              <a:buFont typeface="Arial" panose="020B0604020202020204" pitchFamily="34" charset="0"/>
              <a:buChar char="●"/>
            </a:pPr>
            <a:r>
              <a:rPr lang="en-US" sz="1700" dirty="0"/>
              <a:t>Indicative duration of the action:		36 Months </a:t>
            </a:r>
            <a:r>
              <a:rPr lang="de-AT" sz="1700" dirty="0"/>
              <a:t>	</a:t>
            </a:r>
          </a:p>
          <a:p>
            <a:pPr marL="257175" lvl="1" indent="-257175">
              <a:spcBef>
                <a:spcPts val="900"/>
              </a:spcBef>
              <a:buClr>
                <a:schemeClr val="accent2"/>
              </a:buClr>
              <a:buFont typeface="Arial" panose="020B0604020202020204" pitchFamily="34" charset="0"/>
              <a:buChar char="●"/>
            </a:pPr>
            <a:r>
              <a:rPr lang="de-AT" sz="1700" dirty="0"/>
              <a:t>Type </a:t>
            </a:r>
            <a:r>
              <a:rPr lang="de-AT" sz="1700" dirty="0" err="1"/>
              <a:t>of</a:t>
            </a:r>
            <a:r>
              <a:rPr lang="de-AT" sz="1700" dirty="0"/>
              <a:t> Action: 	                                             </a:t>
            </a:r>
            <a:r>
              <a:rPr lang="en-GB" sz="1700" dirty="0"/>
              <a:t>Simple Grants — 50% funding rate</a:t>
            </a:r>
          </a:p>
          <a:p>
            <a:pPr marL="257175" lvl="1" indent="-257175">
              <a:spcBef>
                <a:spcPts val="900"/>
              </a:spcBef>
              <a:buClr>
                <a:schemeClr val="accent2"/>
              </a:buClr>
              <a:buFont typeface="Arial" panose="020B0604020202020204" pitchFamily="34" charset="0"/>
              <a:buChar char="●"/>
            </a:pPr>
            <a:r>
              <a:rPr lang="en-GB" sz="1700" dirty="0"/>
              <a:t>Grant amount:                                                          </a:t>
            </a:r>
            <a:r>
              <a:rPr lang="en-GB" dirty="0"/>
              <a:t>Between 2 and 4 million </a:t>
            </a:r>
            <a:r>
              <a:rPr lang="en-GB" sz="1700" dirty="0"/>
              <a:t> </a:t>
            </a:r>
          </a:p>
          <a:p>
            <a:pPr marL="257175" lvl="1" indent="-257175">
              <a:spcBef>
                <a:spcPts val="900"/>
              </a:spcBef>
              <a:buClr>
                <a:schemeClr val="accent2"/>
              </a:buClr>
              <a:buFont typeface="Arial" panose="020B0604020202020204" pitchFamily="34" charset="0"/>
              <a:buChar char="●"/>
            </a:pPr>
            <a:r>
              <a:rPr lang="de-AT" sz="1700" dirty="0"/>
              <a:t>Type </a:t>
            </a:r>
            <a:r>
              <a:rPr lang="de-AT" sz="1700" dirty="0" err="1"/>
              <a:t>of</a:t>
            </a:r>
            <a:r>
              <a:rPr lang="de-AT" sz="1700" dirty="0"/>
              <a:t> Beneficiaries:               </a:t>
            </a:r>
          </a:p>
          <a:p>
            <a:pPr marL="800100" lvl="1" indent="-285750">
              <a:buFont typeface="Wingdings" panose="05000000000000000000" pitchFamily="2" charset="2"/>
              <a:buChar char="ü"/>
            </a:pPr>
            <a:r>
              <a:rPr lang="en-GB" sz="1700" dirty="0"/>
              <a:t>This topic targets relevant industrial stakeholders, including SMEs and start-ups in the scope of the upcoming CRA, concerned by the NIS2 Directive or that may benefit from the European cybersecurity certification schemes. It refers also to Member State competent authorities, which play a central role in the implementation of the NIS2 Directive, CSIRTs - including sectorial CSIRTs, SOC, OES, DSP, ISACs, actors that play a role in the implementation of the Cyber Resilience Act (including certification bodies), and any other actors within the scope of the legislations mentioned above.</a:t>
            </a:r>
            <a:endParaRPr lang="en-US" sz="1700" dirty="0"/>
          </a:p>
          <a:p>
            <a:pPr marL="800100" lvl="1" indent="-285750">
              <a:buFont typeface="Wingdings" panose="05000000000000000000" pitchFamily="2" charset="2"/>
              <a:buChar char="ü"/>
            </a:pPr>
            <a:r>
              <a:rPr lang="en-GB" sz="1700" dirty="0"/>
              <a:t>Submissions from consortia, despite not mandatory, will positively contribute to the impact of the action.</a:t>
            </a:r>
            <a:endParaRPr lang="en-US" sz="1700" dirty="0"/>
          </a:p>
        </p:txBody>
      </p:sp>
      <p:sp>
        <p:nvSpPr>
          <p:cNvPr id="5"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682267" cy="994172"/>
          </a:xfrm>
        </p:spPr>
        <p:txBody>
          <a:bodyPr>
            <a:normAutofit/>
          </a:bodyPr>
          <a:lstStyle/>
          <a:p>
            <a:r>
              <a:rPr lang="en-US" sz="2000" b="0" dirty="0">
                <a:solidFill>
                  <a:schemeClr val="bg1"/>
                </a:solidFill>
                <a:latin typeface="Calibri" panose="020F0502020204030204"/>
              </a:rPr>
              <a:t>	</a:t>
            </a:r>
            <a:r>
              <a:rPr lang="en-GB" b="0" dirty="0">
                <a:solidFill>
                  <a:schemeClr val="bg1"/>
                </a:solidFill>
                <a:latin typeface="Calibri" panose="020F0502020204030204"/>
              </a:rPr>
              <a:t>DIGITAL-ECCC-2024-DEPLOY-CYBER-07-CYBERSEC-02 </a:t>
            </a:r>
            <a:endParaRPr lang="en-IE" b="0" dirty="0">
              <a:solidFill>
                <a:schemeClr val="bg1"/>
              </a:solidFill>
              <a:latin typeface="Calibri" panose="020F0502020204030204"/>
            </a:endParaRPr>
          </a:p>
        </p:txBody>
      </p:sp>
    </p:spTree>
    <p:extLst>
      <p:ext uri="{BB962C8B-B14F-4D97-AF65-F5344CB8AC3E}">
        <p14:creationId xmlns:p14="http://schemas.microsoft.com/office/powerpoint/2010/main" val="141109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US" b="0" dirty="0">
                <a:solidFill>
                  <a:schemeClr val="bg1"/>
                </a:solidFill>
                <a:latin typeface="Calibri" panose="020F0502020204030204"/>
              </a:rPr>
              <a:t>Specific topics conditions</a:t>
            </a:r>
            <a:endParaRPr lang="en-IE" b="0" dirty="0">
              <a:solidFill>
                <a:schemeClr val="bg1"/>
              </a:solidFill>
            </a:endParaRPr>
          </a:p>
        </p:txBody>
      </p:sp>
      <p:sp>
        <p:nvSpPr>
          <p:cNvPr id="3" name="Rectangle 2"/>
          <p:cNvSpPr/>
          <p:nvPr/>
        </p:nvSpPr>
        <p:spPr>
          <a:xfrm>
            <a:off x="524932" y="1177951"/>
            <a:ext cx="8094133" cy="4267835"/>
          </a:xfrm>
          <a:prstGeom prst="rect">
            <a:avLst/>
          </a:prstGeom>
        </p:spPr>
        <p:txBody>
          <a:bodyPr wrap="square">
            <a:spAutoFit/>
          </a:bodyPr>
          <a:lstStyle/>
          <a:p>
            <a:pPr lvl="0" algn="just">
              <a:spcAft>
                <a:spcPts val="1000"/>
              </a:spcAft>
            </a:pPr>
            <a:r>
              <a:rPr lang="en-GB" b="1" dirty="0">
                <a:latin typeface="+mn-lt"/>
                <a:ea typeface="Times New Roman" panose="02020603050405020304" pitchFamily="18" charset="0"/>
                <a:cs typeface="Times New Roman" panose="02020603050405020304" pitchFamily="18" charset="0"/>
              </a:rPr>
              <a:t>All topics are subject to the provisions of article 12(5) of the Digital Europe Programme Regulation. </a:t>
            </a:r>
          </a:p>
          <a:p>
            <a:pPr marL="342900" indent="-342900" algn="just">
              <a:lnSpc>
                <a:spcPts val="800"/>
              </a:lnSpc>
              <a:spcAft>
                <a:spcPts val="1000"/>
              </a:spcAft>
              <a:buFont typeface="Verdana" panose="020B0604030504040204" pitchFamily="34" charset="0"/>
              <a:buChar char="•"/>
            </a:pPr>
            <a:r>
              <a:rPr lang="en-GB" dirty="0">
                <a:latin typeface="+mn-lt"/>
              </a:rPr>
              <a:t>For the topics:</a:t>
            </a:r>
          </a:p>
          <a:p>
            <a:pPr marL="756000" lvl="4" indent="-342900" algn="just">
              <a:lnSpc>
                <a:spcPts val="1000"/>
              </a:lnSpc>
              <a:spcAft>
                <a:spcPts val="1000"/>
              </a:spcAft>
              <a:buFont typeface="Wingdings" panose="05000000000000000000" pitchFamily="2" charset="2"/>
              <a:buChar char="ü"/>
            </a:pPr>
            <a:r>
              <a:rPr lang="fr-BE" dirty="0">
                <a:latin typeface="+mn-lt"/>
              </a:rPr>
              <a:t>SOC - National SOC</a:t>
            </a:r>
          </a:p>
          <a:p>
            <a:pPr marL="756000" lvl="8" indent="-342900" algn="just">
              <a:lnSpc>
                <a:spcPts val="1000"/>
              </a:lnSpc>
              <a:spcAft>
                <a:spcPts val="1000"/>
              </a:spcAft>
              <a:buFont typeface="Wingdings" panose="05000000000000000000" pitchFamily="2" charset="2"/>
              <a:buChar char="ü"/>
            </a:pPr>
            <a:r>
              <a:rPr lang="en-GB" dirty="0">
                <a:latin typeface="+mn-lt"/>
              </a:rPr>
              <a:t>SOCPLAT - Enlarging existing or Launching New Cross-Border SOC Platforms</a:t>
            </a:r>
            <a:endParaRPr lang="en-US" dirty="0">
              <a:latin typeface="+mn-lt"/>
            </a:endParaRPr>
          </a:p>
          <a:p>
            <a:pPr marL="756000" lvl="8" indent="-342900" algn="just">
              <a:lnSpc>
                <a:spcPts val="1000"/>
              </a:lnSpc>
              <a:spcAft>
                <a:spcPts val="1000"/>
              </a:spcAft>
              <a:buFont typeface="Wingdings" panose="05000000000000000000" pitchFamily="2" charset="2"/>
              <a:buChar char="ü"/>
            </a:pPr>
            <a:r>
              <a:rPr lang="en-GB" dirty="0">
                <a:latin typeface="+mn-lt"/>
              </a:rPr>
              <a:t>KEYTECH - Development and Deployment of Advanced Key Technologies</a:t>
            </a:r>
            <a:endParaRPr lang="en-US" dirty="0">
              <a:latin typeface="+mn-lt"/>
            </a:endParaRPr>
          </a:p>
          <a:p>
            <a:pPr marL="756000" lvl="8" indent="-342900" algn="just">
              <a:lnSpc>
                <a:spcPts val="1000"/>
              </a:lnSpc>
              <a:spcAft>
                <a:spcPts val="1000"/>
              </a:spcAft>
              <a:buFont typeface="Wingdings" panose="05000000000000000000" pitchFamily="2" charset="2"/>
              <a:buChar char="ü"/>
            </a:pPr>
            <a:r>
              <a:rPr lang="en-GB" dirty="0">
                <a:latin typeface="+mn-lt"/>
              </a:rPr>
              <a:t>LARGEOPER - Preparedness Support and Mutual Assistance, Targeting Larger Industrial Operations and Installations</a:t>
            </a:r>
          </a:p>
          <a:p>
            <a:pPr algn="just">
              <a:spcAft>
                <a:spcPts val="1000"/>
              </a:spcAft>
            </a:pPr>
            <a:r>
              <a:rPr lang="en-GB" b="1" dirty="0">
                <a:latin typeface="+mn-lt"/>
              </a:rPr>
              <a:t>following reimbursement option for equipment costs applies: depreciation and full cost for listed equipment </a:t>
            </a:r>
            <a:r>
              <a:rPr lang="en-GB" b="1" i="1" dirty="0">
                <a:latin typeface="+mn-lt"/>
              </a:rPr>
              <a:t>(see section 10).</a:t>
            </a:r>
          </a:p>
          <a:p>
            <a:pPr marL="342900" indent="-342900" algn="just">
              <a:spcAft>
                <a:spcPts val="1000"/>
              </a:spcAft>
              <a:buFont typeface="Verdana" panose="020B0604030504040204" pitchFamily="34" charset="0"/>
              <a:buChar char="•"/>
            </a:pPr>
            <a:r>
              <a:rPr lang="en-GB" dirty="0">
                <a:latin typeface="+mn-lt"/>
              </a:rPr>
              <a:t>For the topics: </a:t>
            </a:r>
          </a:p>
          <a:p>
            <a:pPr marL="756000" lvl="8" indent="-342900" algn="just">
              <a:lnSpc>
                <a:spcPts val="1000"/>
              </a:lnSpc>
              <a:spcAft>
                <a:spcPts val="1000"/>
              </a:spcAft>
              <a:buFont typeface="Wingdings" panose="05000000000000000000" pitchFamily="2" charset="2"/>
              <a:buChar char="ü"/>
            </a:pPr>
            <a:r>
              <a:rPr lang="en-GB" dirty="0">
                <a:latin typeface="+mn-lt"/>
              </a:rPr>
              <a:t>SOCSYS - Strengthening the SOC Ecosystem</a:t>
            </a:r>
          </a:p>
          <a:p>
            <a:pPr marL="756000" indent="-342900" algn="just">
              <a:lnSpc>
                <a:spcPts val="1000"/>
              </a:lnSpc>
              <a:spcAft>
                <a:spcPts val="1000"/>
              </a:spcAft>
              <a:buFont typeface="Wingdings" panose="05000000000000000000" pitchFamily="2" charset="2"/>
              <a:buChar char="ü"/>
            </a:pPr>
            <a:r>
              <a:rPr lang="en-GB" dirty="0">
                <a:latin typeface="+mn-lt"/>
              </a:rPr>
              <a:t>CYBERSEC-02 - Support for Implementation of EU Legislation on Cybersecurity and National Cybersecurity Strategies (2024)</a:t>
            </a:r>
          </a:p>
          <a:p>
            <a:pPr algn="just">
              <a:spcAft>
                <a:spcPts val="1000"/>
              </a:spcAft>
            </a:pPr>
            <a:r>
              <a:rPr lang="en-GB" b="1" dirty="0">
                <a:latin typeface="+mn-lt"/>
              </a:rPr>
              <a:t>following reimbursement option for equipment costs applies: depreciation only </a:t>
            </a:r>
            <a:r>
              <a:rPr lang="en-GB" b="1" i="1" dirty="0">
                <a:latin typeface="+mn-lt"/>
              </a:rPr>
              <a:t>(see section 10)</a:t>
            </a:r>
            <a:endParaRPr lang="en-US" b="1" dirty="0">
              <a:latin typeface="+mn-lt"/>
            </a:endParaRPr>
          </a:p>
          <a:p>
            <a:pPr marL="342900" indent="-342900" algn="just">
              <a:spcAft>
                <a:spcPts val="1000"/>
              </a:spcAft>
              <a:buFont typeface="Verdana" panose="020B0604030504040204" pitchFamily="34" charset="0"/>
              <a:buChar char="•"/>
            </a:pPr>
            <a:endParaRPr lang="en-US" b="1" dirty="0">
              <a:latin typeface="+mn-lt"/>
            </a:endParaRPr>
          </a:p>
          <a:p>
            <a:pPr marL="342900" lvl="0" indent="-342900" algn="just">
              <a:spcAft>
                <a:spcPts val="1000"/>
              </a:spcAft>
              <a:buFont typeface="Verdana" panose="020B0604030504040204" pitchFamily="34" charset="0"/>
              <a:buChar char="•"/>
            </a:pPr>
            <a:endParaRPr lang="en-US"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444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US" b="0" dirty="0">
                <a:solidFill>
                  <a:schemeClr val="bg1"/>
                </a:solidFill>
                <a:latin typeface="Calibri" panose="020F0502020204030204"/>
              </a:rPr>
              <a:t>Awards criteria</a:t>
            </a:r>
            <a:endParaRPr lang="en-IE" b="0" dirty="0">
              <a:solidFill>
                <a:schemeClr val="bg1"/>
              </a:solidFill>
            </a:endParaRPr>
          </a:p>
        </p:txBody>
      </p:sp>
      <p:pic>
        <p:nvPicPr>
          <p:cNvPr id="2" name="Picture 1"/>
          <p:cNvPicPr>
            <a:picLocks noChangeAspect="1"/>
          </p:cNvPicPr>
          <p:nvPr/>
        </p:nvPicPr>
        <p:blipFill>
          <a:blip r:embed="rId3"/>
          <a:stretch>
            <a:fillRect/>
          </a:stretch>
        </p:blipFill>
        <p:spPr>
          <a:xfrm>
            <a:off x="870364" y="964696"/>
            <a:ext cx="7461030" cy="3333652"/>
          </a:xfrm>
          <a:prstGeom prst="rect">
            <a:avLst/>
          </a:prstGeom>
        </p:spPr>
      </p:pic>
      <p:sp>
        <p:nvSpPr>
          <p:cNvPr id="3" name="TextBox 2"/>
          <p:cNvSpPr txBox="1"/>
          <p:nvPr/>
        </p:nvSpPr>
        <p:spPr>
          <a:xfrm>
            <a:off x="1036412" y="4379975"/>
            <a:ext cx="7128934" cy="584775"/>
          </a:xfrm>
          <a:prstGeom prst="rect">
            <a:avLst/>
          </a:prstGeom>
          <a:noFill/>
        </p:spPr>
        <p:txBody>
          <a:bodyPr wrap="square" rtlCol="0">
            <a:spAutoFit/>
          </a:bodyPr>
          <a:lstStyle/>
          <a:p>
            <a:pPr marL="444500" indent="-285750">
              <a:buFont typeface="Arial" panose="020B0604020202020204" pitchFamily="34" charset="0"/>
              <a:buChar char="•"/>
            </a:pPr>
            <a:r>
              <a:rPr lang="it-IT" sz="1600" b="1" dirty="0">
                <a:solidFill>
                  <a:schemeClr val="tx1"/>
                </a:solidFill>
              </a:rPr>
              <a:t>*</a:t>
            </a:r>
            <a:r>
              <a:rPr lang="it-IT" sz="1600" b="1" u="sng" dirty="0" err="1">
                <a:solidFill>
                  <a:schemeClr val="tx1"/>
                </a:solidFill>
                <a:latin typeface="+mn-lt"/>
              </a:rPr>
              <a:t>Not</a:t>
            </a:r>
            <a:r>
              <a:rPr lang="it-IT" sz="1600" b="1" u="sng" dirty="0">
                <a:solidFill>
                  <a:schemeClr val="tx1"/>
                </a:solidFill>
                <a:latin typeface="+mn-lt"/>
              </a:rPr>
              <a:t> </a:t>
            </a:r>
            <a:r>
              <a:rPr lang="it-IT" sz="1600" b="1" u="sng" dirty="0" err="1">
                <a:solidFill>
                  <a:schemeClr val="tx1"/>
                </a:solidFill>
                <a:latin typeface="+mn-lt"/>
              </a:rPr>
              <a:t>applicable</a:t>
            </a:r>
            <a:r>
              <a:rPr lang="it-IT" sz="1600" b="1" u="sng" dirty="0">
                <a:solidFill>
                  <a:schemeClr val="tx1"/>
                </a:solidFill>
                <a:latin typeface="+mn-lt"/>
              </a:rPr>
              <a:t> for </a:t>
            </a:r>
            <a:r>
              <a:rPr lang="it-IT" sz="1600" b="1" u="sng" dirty="0" err="1">
                <a:solidFill>
                  <a:schemeClr val="tx1"/>
                </a:solidFill>
                <a:latin typeface="+mn-lt"/>
              </a:rPr>
              <a:t>topics</a:t>
            </a:r>
            <a:r>
              <a:rPr lang="it-IT" sz="1600" b="1" u="sng" dirty="0">
                <a:solidFill>
                  <a:schemeClr val="tx1"/>
                </a:solidFill>
                <a:latin typeface="+mn-lt"/>
              </a:rPr>
              <a:t>:</a:t>
            </a:r>
            <a:r>
              <a:rPr lang="it-IT" sz="1600" b="1" dirty="0">
                <a:solidFill>
                  <a:schemeClr val="tx1"/>
                </a:solidFill>
                <a:latin typeface="+mn-lt"/>
              </a:rPr>
              <a:t>  NATIONAL </a:t>
            </a:r>
            <a:r>
              <a:rPr lang="it-IT" sz="1600" b="1" dirty="0" err="1">
                <a:solidFill>
                  <a:schemeClr val="tx1"/>
                </a:solidFill>
                <a:latin typeface="+mn-lt"/>
              </a:rPr>
              <a:t>SOCs</a:t>
            </a:r>
            <a:r>
              <a:rPr lang="it-IT" sz="1600" b="1" dirty="0">
                <a:solidFill>
                  <a:schemeClr val="tx1"/>
                </a:solidFill>
                <a:latin typeface="+mn-lt"/>
              </a:rPr>
              <a:t>, SOCPLAT, SOCSYS. </a:t>
            </a:r>
          </a:p>
          <a:p>
            <a:pPr marL="444500" indent="-285750">
              <a:buFont typeface="Arial" panose="020B0604020202020204" pitchFamily="34" charset="0"/>
              <a:buChar char="•"/>
            </a:pPr>
            <a:r>
              <a:rPr lang="it-IT" sz="1600" b="1" dirty="0">
                <a:solidFill>
                  <a:schemeClr val="tx1"/>
                </a:solidFill>
                <a:latin typeface="+mn-lt"/>
              </a:rPr>
              <a:t>*</a:t>
            </a:r>
            <a:r>
              <a:rPr lang="it-IT" sz="1600" b="1" u="sng" dirty="0" err="1">
                <a:solidFill>
                  <a:schemeClr val="tx1"/>
                </a:solidFill>
                <a:latin typeface="+mn-lt"/>
              </a:rPr>
              <a:t>Applicable</a:t>
            </a:r>
            <a:r>
              <a:rPr lang="it-IT" sz="1600" b="1" u="sng" dirty="0">
                <a:solidFill>
                  <a:schemeClr val="tx1"/>
                </a:solidFill>
                <a:latin typeface="+mn-lt"/>
              </a:rPr>
              <a:t> </a:t>
            </a:r>
            <a:r>
              <a:rPr lang="it-IT" sz="1600" b="1" u="sng" dirty="0" err="1">
                <a:solidFill>
                  <a:schemeClr val="tx1"/>
                </a:solidFill>
                <a:latin typeface="+mn-lt"/>
              </a:rPr>
              <a:t>only</a:t>
            </a:r>
            <a:r>
              <a:rPr lang="it-IT" sz="1600" b="1" u="sng" dirty="0">
                <a:solidFill>
                  <a:schemeClr val="tx1"/>
                </a:solidFill>
                <a:latin typeface="+mn-lt"/>
              </a:rPr>
              <a:t> for the </a:t>
            </a:r>
            <a:r>
              <a:rPr lang="it-IT" sz="1600" b="1" u="sng" dirty="0" err="1">
                <a:solidFill>
                  <a:schemeClr val="tx1"/>
                </a:solidFill>
                <a:latin typeface="+mn-lt"/>
              </a:rPr>
              <a:t>topics</a:t>
            </a:r>
            <a:r>
              <a:rPr lang="it-IT" sz="1600" b="1" dirty="0">
                <a:solidFill>
                  <a:schemeClr val="tx1"/>
                </a:solidFill>
                <a:latin typeface="+mn-lt"/>
              </a:rPr>
              <a:t>:  </a:t>
            </a:r>
            <a:r>
              <a:rPr lang="en-GB" sz="1600" b="1" dirty="0">
                <a:solidFill>
                  <a:schemeClr val="tx1"/>
                </a:solidFill>
                <a:latin typeface="+mn-lt"/>
              </a:rPr>
              <a:t>KEYTECH, LARGEOPER, CYBERSEC-02</a:t>
            </a:r>
            <a:endParaRPr lang="en-US" sz="1600" b="1" dirty="0">
              <a:solidFill>
                <a:schemeClr val="tx1"/>
              </a:solidFill>
              <a:latin typeface="+mn-lt"/>
            </a:endParaRPr>
          </a:p>
        </p:txBody>
      </p:sp>
      <p:grpSp>
        <p:nvGrpSpPr>
          <p:cNvPr id="21" name="Group 20"/>
          <p:cNvGrpSpPr/>
          <p:nvPr/>
        </p:nvGrpSpPr>
        <p:grpSpPr>
          <a:xfrm rot="17477522">
            <a:off x="1923476" y="3762197"/>
            <a:ext cx="293937" cy="585736"/>
            <a:chOff x="890300" y="2984736"/>
            <a:chExt cx="607874" cy="1129682"/>
          </a:xfrm>
        </p:grpSpPr>
        <p:sp>
          <p:nvSpPr>
            <p:cNvPr id="22" name="Oval 21"/>
            <p:cNvSpPr/>
            <p:nvPr/>
          </p:nvSpPr>
          <p:spPr>
            <a:xfrm>
              <a:off x="1043052" y="3049652"/>
              <a:ext cx="455122" cy="4551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b="1" dirty="0">
                <a:solidFill>
                  <a:prstClr val="black"/>
                </a:solidFill>
              </a:endParaRPr>
            </a:p>
          </p:txBody>
        </p:sp>
        <p:grpSp>
          <p:nvGrpSpPr>
            <p:cNvPr id="23" name="Group 22"/>
            <p:cNvGrpSpPr/>
            <p:nvPr/>
          </p:nvGrpSpPr>
          <p:grpSpPr>
            <a:xfrm rot="1272082">
              <a:off x="890300" y="2984736"/>
              <a:ext cx="578396" cy="1129682"/>
              <a:chOff x="7019910" y="285749"/>
              <a:chExt cx="1015997" cy="1984376"/>
            </a:xfrm>
          </p:grpSpPr>
          <p:sp>
            <p:nvSpPr>
              <p:cNvPr id="24" name="Rectangle 23"/>
              <p:cNvSpPr/>
              <p:nvPr/>
            </p:nvSpPr>
            <p:spPr bwMode="auto">
              <a:xfrm>
                <a:off x="7467600" y="1247775"/>
                <a:ext cx="120650" cy="184150"/>
              </a:xfrm>
              <a:prstGeom prst="rect">
                <a:avLst/>
              </a:prstGeom>
              <a:solidFill>
                <a:srgbClr val="957E6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5" name="Rounded Rectangle 9"/>
              <p:cNvSpPr/>
              <p:nvPr/>
            </p:nvSpPr>
            <p:spPr bwMode="auto">
              <a:xfrm>
                <a:off x="7380287" y="1365249"/>
                <a:ext cx="295276" cy="904876"/>
              </a:xfrm>
              <a:custGeom>
                <a:avLst/>
                <a:gdLst/>
                <a:ahLst/>
                <a:cxnLst/>
                <a:rect l="l" t="t" r="r" b="b"/>
                <a:pathLst>
                  <a:path w="295276" h="904876">
                    <a:moveTo>
                      <a:pt x="147638" y="0"/>
                    </a:moveTo>
                    <a:cubicBezTo>
                      <a:pt x="229176" y="0"/>
                      <a:pt x="295276" y="66100"/>
                      <a:pt x="295276" y="147638"/>
                    </a:cubicBezTo>
                    <a:lnTo>
                      <a:pt x="295276" y="336550"/>
                    </a:lnTo>
                    <a:lnTo>
                      <a:pt x="180978" y="336550"/>
                    </a:lnTo>
                    <a:cubicBezTo>
                      <a:pt x="165196" y="336550"/>
                      <a:pt x="152403" y="349343"/>
                      <a:pt x="152403" y="365125"/>
                    </a:cubicBezTo>
                    <a:cubicBezTo>
                      <a:pt x="152403" y="380907"/>
                      <a:pt x="165196" y="393700"/>
                      <a:pt x="180978" y="393700"/>
                    </a:cubicBezTo>
                    <a:lnTo>
                      <a:pt x="295276" y="393700"/>
                    </a:lnTo>
                    <a:lnTo>
                      <a:pt x="295276" y="431801"/>
                    </a:lnTo>
                    <a:lnTo>
                      <a:pt x="180980" y="431801"/>
                    </a:lnTo>
                    <a:cubicBezTo>
                      <a:pt x="165198" y="431801"/>
                      <a:pt x="152405" y="444594"/>
                      <a:pt x="152405" y="460376"/>
                    </a:cubicBezTo>
                    <a:cubicBezTo>
                      <a:pt x="152405" y="476158"/>
                      <a:pt x="165198" y="488951"/>
                      <a:pt x="180980" y="488951"/>
                    </a:cubicBezTo>
                    <a:lnTo>
                      <a:pt x="295276" y="488951"/>
                    </a:lnTo>
                    <a:lnTo>
                      <a:pt x="295276" y="527051"/>
                    </a:lnTo>
                    <a:lnTo>
                      <a:pt x="180981" y="527051"/>
                    </a:lnTo>
                    <a:cubicBezTo>
                      <a:pt x="165199" y="527051"/>
                      <a:pt x="152406" y="539844"/>
                      <a:pt x="152406" y="555626"/>
                    </a:cubicBezTo>
                    <a:cubicBezTo>
                      <a:pt x="152406" y="571408"/>
                      <a:pt x="165199" y="584201"/>
                      <a:pt x="180981" y="584201"/>
                    </a:cubicBezTo>
                    <a:lnTo>
                      <a:pt x="295276" y="584201"/>
                    </a:lnTo>
                    <a:lnTo>
                      <a:pt x="295275" y="757238"/>
                    </a:lnTo>
                    <a:cubicBezTo>
                      <a:pt x="295275" y="838776"/>
                      <a:pt x="229175" y="904876"/>
                      <a:pt x="147637" y="904876"/>
                    </a:cubicBezTo>
                    <a:lnTo>
                      <a:pt x="147638" y="904875"/>
                    </a:lnTo>
                    <a:cubicBezTo>
                      <a:pt x="66100" y="904875"/>
                      <a:pt x="0" y="838775"/>
                      <a:pt x="0" y="757237"/>
                    </a:cubicBezTo>
                    <a:lnTo>
                      <a:pt x="0" y="147638"/>
                    </a:lnTo>
                    <a:cubicBezTo>
                      <a:pt x="0" y="66100"/>
                      <a:pt x="66100" y="0"/>
                      <a:pt x="147638" y="0"/>
                    </a:cubicBezTo>
                    <a:close/>
                  </a:path>
                </a:pathLst>
              </a:cu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nvGrpSpPr>
              <p:cNvPr id="26" name="Group 25"/>
              <p:cNvGrpSpPr/>
              <p:nvPr/>
            </p:nvGrpSpPr>
            <p:grpSpPr>
              <a:xfrm>
                <a:off x="7019910" y="285749"/>
                <a:ext cx="1015997" cy="1015999"/>
                <a:chOff x="7019910" y="285749"/>
                <a:chExt cx="1015997" cy="1015999"/>
              </a:xfrm>
            </p:grpSpPr>
            <p:sp>
              <p:nvSpPr>
                <p:cNvPr id="27" name="Donut 26"/>
                <p:cNvSpPr/>
                <p:nvPr/>
              </p:nvSpPr>
              <p:spPr bwMode="auto">
                <a:xfrm>
                  <a:off x="7019910" y="285749"/>
                  <a:ext cx="1015997" cy="1015999"/>
                </a:xfrm>
                <a:prstGeom prst="donut">
                  <a:avLst>
                    <a:gd name="adj" fmla="val 11402"/>
                  </a:avLst>
                </a:prstGeom>
                <a:solidFill>
                  <a:schemeClr val="accent3">
                    <a:lumMod val="75000"/>
                  </a:schemeClr>
                </a:solid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8" name="Oval 28"/>
                <p:cNvSpPr/>
                <p:nvPr/>
              </p:nvSpPr>
              <p:spPr bwMode="auto">
                <a:xfrm>
                  <a:off x="7158726" y="432246"/>
                  <a:ext cx="738399" cy="437258"/>
                </a:xfrm>
                <a:custGeom>
                  <a:avLst/>
                  <a:gdLst>
                    <a:gd name="connsiteX0" fmla="*/ 0 w 736600"/>
                    <a:gd name="connsiteY0" fmla="*/ 368300 h 736600"/>
                    <a:gd name="connsiteX1" fmla="*/ 368300 w 736600"/>
                    <a:gd name="connsiteY1" fmla="*/ 0 h 736600"/>
                    <a:gd name="connsiteX2" fmla="*/ 736600 w 736600"/>
                    <a:gd name="connsiteY2" fmla="*/ 368300 h 736600"/>
                    <a:gd name="connsiteX3" fmla="*/ 368300 w 736600"/>
                    <a:gd name="connsiteY3" fmla="*/ 736600 h 736600"/>
                    <a:gd name="connsiteX4" fmla="*/ 0 w 736600"/>
                    <a:gd name="connsiteY4" fmla="*/ 368300 h 736600"/>
                    <a:gd name="connsiteX0" fmla="*/ 0 w 736600"/>
                    <a:gd name="connsiteY0" fmla="*/ 368300 h 437258"/>
                    <a:gd name="connsiteX1" fmla="*/ 368300 w 736600"/>
                    <a:gd name="connsiteY1" fmla="*/ 0 h 437258"/>
                    <a:gd name="connsiteX2" fmla="*/ 736600 w 736600"/>
                    <a:gd name="connsiteY2" fmla="*/ 368300 h 437258"/>
                    <a:gd name="connsiteX3" fmla="*/ 368300 w 736600"/>
                    <a:gd name="connsiteY3" fmla="*/ 260350 h 437258"/>
                    <a:gd name="connsiteX4" fmla="*/ 0 w 736600"/>
                    <a:gd name="connsiteY4" fmla="*/ 368300 h 437258"/>
                    <a:gd name="connsiteX0" fmla="*/ 1799 w 738399"/>
                    <a:gd name="connsiteY0" fmla="*/ 368300 h 437258"/>
                    <a:gd name="connsiteX1" fmla="*/ 370099 w 738399"/>
                    <a:gd name="connsiteY1" fmla="*/ 0 h 437258"/>
                    <a:gd name="connsiteX2" fmla="*/ 738399 w 738399"/>
                    <a:gd name="connsiteY2" fmla="*/ 368300 h 437258"/>
                    <a:gd name="connsiteX3" fmla="*/ 370099 w 738399"/>
                    <a:gd name="connsiteY3" fmla="*/ 260350 h 437258"/>
                    <a:gd name="connsiteX4" fmla="*/ 1799 w 738399"/>
                    <a:gd name="connsiteY4" fmla="*/ 368300 h 43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99" h="437258">
                      <a:moveTo>
                        <a:pt x="1799" y="368300"/>
                      </a:moveTo>
                      <a:cubicBezTo>
                        <a:pt x="-20426" y="175683"/>
                        <a:pt x="166693" y="0"/>
                        <a:pt x="370099" y="0"/>
                      </a:cubicBezTo>
                      <a:cubicBezTo>
                        <a:pt x="573505" y="0"/>
                        <a:pt x="738399" y="164894"/>
                        <a:pt x="738399" y="368300"/>
                      </a:cubicBezTo>
                      <a:cubicBezTo>
                        <a:pt x="738399" y="571706"/>
                        <a:pt x="573505" y="260350"/>
                        <a:pt x="370099" y="260350"/>
                      </a:cubicBezTo>
                      <a:cubicBezTo>
                        <a:pt x="166693" y="260350"/>
                        <a:pt x="24024" y="560917"/>
                        <a:pt x="1799" y="368300"/>
                      </a:cubicBezTo>
                      <a:close/>
                    </a:path>
                  </a:pathLst>
                </a:custGeom>
                <a:solidFill>
                  <a:srgbClr val="957E6A">
                    <a:alpha val="19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29" name="Donut 28"/>
                <p:cNvSpPr/>
                <p:nvPr/>
              </p:nvSpPr>
              <p:spPr bwMode="auto">
                <a:xfrm>
                  <a:off x="7127875" y="393700"/>
                  <a:ext cx="800100" cy="800100"/>
                </a:xfrm>
                <a:prstGeom prst="donut">
                  <a:avLst>
                    <a:gd name="adj" fmla="val 5157"/>
                  </a:avLst>
                </a:prstGeom>
                <a:solidFill>
                  <a:schemeClr val="accent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grpSp>
      </p:grpSp>
      <p:grpSp>
        <p:nvGrpSpPr>
          <p:cNvPr id="30" name="Group 29"/>
          <p:cNvGrpSpPr/>
          <p:nvPr/>
        </p:nvGrpSpPr>
        <p:grpSpPr>
          <a:xfrm rot="1934600">
            <a:off x="1010914" y="4455073"/>
            <a:ext cx="378942" cy="636412"/>
            <a:chOff x="890300" y="2984736"/>
            <a:chExt cx="607874" cy="1129682"/>
          </a:xfrm>
        </p:grpSpPr>
        <p:sp>
          <p:nvSpPr>
            <p:cNvPr id="31" name="Oval 30"/>
            <p:cNvSpPr/>
            <p:nvPr/>
          </p:nvSpPr>
          <p:spPr>
            <a:xfrm>
              <a:off x="1043052" y="3049652"/>
              <a:ext cx="455122" cy="4551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b="1" dirty="0">
                <a:solidFill>
                  <a:prstClr val="black"/>
                </a:solidFill>
              </a:endParaRPr>
            </a:p>
          </p:txBody>
        </p:sp>
        <p:grpSp>
          <p:nvGrpSpPr>
            <p:cNvPr id="32" name="Group 31"/>
            <p:cNvGrpSpPr/>
            <p:nvPr/>
          </p:nvGrpSpPr>
          <p:grpSpPr>
            <a:xfrm rot="1272082">
              <a:off x="890300" y="2984736"/>
              <a:ext cx="578396" cy="1129682"/>
              <a:chOff x="7019910" y="285749"/>
              <a:chExt cx="1015997" cy="1984376"/>
            </a:xfrm>
          </p:grpSpPr>
          <p:sp>
            <p:nvSpPr>
              <p:cNvPr id="33" name="Rectangle 32"/>
              <p:cNvSpPr/>
              <p:nvPr/>
            </p:nvSpPr>
            <p:spPr bwMode="auto">
              <a:xfrm>
                <a:off x="7467600" y="1247775"/>
                <a:ext cx="120650" cy="184150"/>
              </a:xfrm>
              <a:prstGeom prst="rect">
                <a:avLst/>
              </a:prstGeom>
              <a:solidFill>
                <a:srgbClr val="957E6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34" name="Rounded Rectangle 9"/>
              <p:cNvSpPr/>
              <p:nvPr/>
            </p:nvSpPr>
            <p:spPr bwMode="auto">
              <a:xfrm>
                <a:off x="7380287" y="1365249"/>
                <a:ext cx="295276" cy="904876"/>
              </a:xfrm>
              <a:custGeom>
                <a:avLst/>
                <a:gdLst/>
                <a:ahLst/>
                <a:cxnLst/>
                <a:rect l="l" t="t" r="r" b="b"/>
                <a:pathLst>
                  <a:path w="295276" h="904876">
                    <a:moveTo>
                      <a:pt x="147638" y="0"/>
                    </a:moveTo>
                    <a:cubicBezTo>
                      <a:pt x="229176" y="0"/>
                      <a:pt x="295276" y="66100"/>
                      <a:pt x="295276" y="147638"/>
                    </a:cubicBezTo>
                    <a:lnTo>
                      <a:pt x="295276" y="336550"/>
                    </a:lnTo>
                    <a:lnTo>
                      <a:pt x="180978" y="336550"/>
                    </a:lnTo>
                    <a:cubicBezTo>
                      <a:pt x="165196" y="336550"/>
                      <a:pt x="152403" y="349343"/>
                      <a:pt x="152403" y="365125"/>
                    </a:cubicBezTo>
                    <a:cubicBezTo>
                      <a:pt x="152403" y="380907"/>
                      <a:pt x="165196" y="393700"/>
                      <a:pt x="180978" y="393700"/>
                    </a:cubicBezTo>
                    <a:lnTo>
                      <a:pt x="295276" y="393700"/>
                    </a:lnTo>
                    <a:lnTo>
                      <a:pt x="295276" y="431801"/>
                    </a:lnTo>
                    <a:lnTo>
                      <a:pt x="180980" y="431801"/>
                    </a:lnTo>
                    <a:cubicBezTo>
                      <a:pt x="165198" y="431801"/>
                      <a:pt x="152405" y="444594"/>
                      <a:pt x="152405" y="460376"/>
                    </a:cubicBezTo>
                    <a:cubicBezTo>
                      <a:pt x="152405" y="476158"/>
                      <a:pt x="165198" y="488951"/>
                      <a:pt x="180980" y="488951"/>
                    </a:cubicBezTo>
                    <a:lnTo>
                      <a:pt x="295276" y="488951"/>
                    </a:lnTo>
                    <a:lnTo>
                      <a:pt x="295276" y="527051"/>
                    </a:lnTo>
                    <a:lnTo>
                      <a:pt x="180981" y="527051"/>
                    </a:lnTo>
                    <a:cubicBezTo>
                      <a:pt x="165199" y="527051"/>
                      <a:pt x="152406" y="539844"/>
                      <a:pt x="152406" y="555626"/>
                    </a:cubicBezTo>
                    <a:cubicBezTo>
                      <a:pt x="152406" y="571408"/>
                      <a:pt x="165199" y="584201"/>
                      <a:pt x="180981" y="584201"/>
                    </a:cubicBezTo>
                    <a:lnTo>
                      <a:pt x="295276" y="584201"/>
                    </a:lnTo>
                    <a:lnTo>
                      <a:pt x="295275" y="757238"/>
                    </a:lnTo>
                    <a:cubicBezTo>
                      <a:pt x="295275" y="838776"/>
                      <a:pt x="229175" y="904876"/>
                      <a:pt x="147637" y="904876"/>
                    </a:cubicBezTo>
                    <a:lnTo>
                      <a:pt x="147638" y="904875"/>
                    </a:lnTo>
                    <a:cubicBezTo>
                      <a:pt x="66100" y="904875"/>
                      <a:pt x="0" y="838775"/>
                      <a:pt x="0" y="757237"/>
                    </a:cubicBezTo>
                    <a:lnTo>
                      <a:pt x="0" y="147638"/>
                    </a:lnTo>
                    <a:cubicBezTo>
                      <a:pt x="0" y="66100"/>
                      <a:pt x="66100" y="0"/>
                      <a:pt x="147638" y="0"/>
                    </a:cubicBezTo>
                    <a:close/>
                  </a:path>
                </a:pathLst>
              </a:cu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nvGrpSpPr>
              <p:cNvPr id="35" name="Group 34"/>
              <p:cNvGrpSpPr/>
              <p:nvPr/>
            </p:nvGrpSpPr>
            <p:grpSpPr>
              <a:xfrm>
                <a:off x="7019910" y="285749"/>
                <a:ext cx="1015997" cy="1015999"/>
                <a:chOff x="7019910" y="285749"/>
                <a:chExt cx="1015997" cy="1015999"/>
              </a:xfrm>
            </p:grpSpPr>
            <p:sp>
              <p:nvSpPr>
                <p:cNvPr id="36" name="Donut 35"/>
                <p:cNvSpPr/>
                <p:nvPr/>
              </p:nvSpPr>
              <p:spPr bwMode="auto">
                <a:xfrm>
                  <a:off x="7019910" y="285749"/>
                  <a:ext cx="1015997" cy="1015999"/>
                </a:xfrm>
                <a:prstGeom prst="donut">
                  <a:avLst>
                    <a:gd name="adj" fmla="val 11402"/>
                  </a:avLst>
                </a:prstGeom>
                <a:solidFill>
                  <a:schemeClr val="accent3">
                    <a:lumMod val="75000"/>
                  </a:schemeClr>
                </a:solid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37" name="Oval 28"/>
                <p:cNvSpPr/>
                <p:nvPr/>
              </p:nvSpPr>
              <p:spPr bwMode="auto">
                <a:xfrm>
                  <a:off x="7158726" y="432246"/>
                  <a:ext cx="738399" cy="437258"/>
                </a:xfrm>
                <a:custGeom>
                  <a:avLst/>
                  <a:gdLst>
                    <a:gd name="connsiteX0" fmla="*/ 0 w 736600"/>
                    <a:gd name="connsiteY0" fmla="*/ 368300 h 736600"/>
                    <a:gd name="connsiteX1" fmla="*/ 368300 w 736600"/>
                    <a:gd name="connsiteY1" fmla="*/ 0 h 736600"/>
                    <a:gd name="connsiteX2" fmla="*/ 736600 w 736600"/>
                    <a:gd name="connsiteY2" fmla="*/ 368300 h 736600"/>
                    <a:gd name="connsiteX3" fmla="*/ 368300 w 736600"/>
                    <a:gd name="connsiteY3" fmla="*/ 736600 h 736600"/>
                    <a:gd name="connsiteX4" fmla="*/ 0 w 736600"/>
                    <a:gd name="connsiteY4" fmla="*/ 368300 h 736600"/>
                    <a:gd name="connsiteX0" fmla="*/ 0 w 736600"/>
                    <a:gd name="connsiteY0" fmla="*/ 368300 h 437258"/>
                    <a:gd name="connsiteX1" fmla="*/ 368300 w 736600"/>
                    <a:gd name="connsiteY1" fmla="*/ 0 h 437258"/>
                    <a:gd name="connsiteX2" fmla="*/ 736600 w 736600"/>
                    <a:gd name="connsiteY2" fmla="*/ 368300 h 437258"/>
                    <a:gd name="connsiteX3" fmla="*/ 368300 w 736600"/>
                    <a:gd name="connsiteY3" fmla="*/ 260350 h 437258"/>
                    <a:gd name="connsiteX4" fmla="*/ 0 w 736600"/>
                    <a:gd name="connsiteY4" fmla="*/ 368300 h 437258"/>
                    <a:gd name="connsiteX0" fmla="*/ 1799 w 738399"/>
                    <a:gd name="connsiteY0" fmla="*/ 368300 h 437258"/>
                    <a:gd name="connsiteX1" fmla="*/ 370099 w 738399"/>
                    <a:gd name="connsiteY1" fmla="*/ 0 h 437258"/>
                    <a:gd name="connsiteX2" fmla="*/ 738399 w 738399"/>
                    <a:gd name="connsiteY2" fmla="*/ 368300 h 437258"/>
                    <a:gd name="connsiteX3" fmla="*/ 370099 w 738399"/>
                    <a:gd name="connsiteY3" fmla="*/ 260350 h 437258"/>
                    <a:gd name="connsiteX4" fmla="*/ 1799 w 738399"/>
                    <a:gd name="connsiteY4" fmla="*/ 368300 h 43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99" h="437258">
                      <a:moveTo>
                        <a:pt x="1799" y="368300"/>
                      </a:moveTo>
                      <a:cubicBezTo>
                        <a:pt x="-20426" y="175683"/>
                        <a:pt x="166693" y="0"/>
                        <a:pt x="370099" y="0"/>
                      </a:cubicBezTo>
                      <a:cubicBezTo>
                        <a:pt x="573505" y="0"/>
                        <a:pt x="738399" y="164894"/>
                        <a:pt x="738399" y="368300"/>
                      </a:cubicBezTo>
                      <a:cubicBezTo>
                        <a:pt x="738399" y="571706"/>
                        <a:pt x="573505" y="260350"/>
                        <a:pt x="370099" y="260350"/>
                      </a:cubicBezTo>
                      <a:cubicBezTo>
                        <a:pt x="166693" y="260350"/>
                        <a:pt x="24024" y="560917"/>
                        <a:pt x="1799" y="368300"/>
                      </a:cubicBezTo>
                      <a:close/>
                    </a:path>
                  </a:pathLst>
                </a:custGeom>
                <a:solidFill>
                  <a:srgbClr val="957E6A">
                    <a:alpha val="19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sp>
              <p:nvSpPr>
                <p:cNvPr id="38" name="Donut 37"/>
                <p:cNvSpPr/>
                <p:nvPr/>
              </p:nvSpPr>
              <p:spPr bwMode="auto">
                <a:xfrm>
                  <a:off x="7127875" y="393700"/>
                  <a:ext cx="800100" cy="800100"/>
                </a:xfrm>
                <a:prstGeom prst="donut">
                  <a:avLst>
                    <a:gd name="adj" fmla="val 5157"/>
                  </a:avLst>
                </a:prstGeom>
                <a:solidFill>
                  <a:schemeClr val="accent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a:solidFill>
                      <a:prstClr val="black"/>
                    </a:solidFill>
                  </a:endParaRPr>
                </a:p>
              </p:txBody>
            </p:sp>
          </p:grpSp>
        </p:grpSp>
      </p:grpSp>
    </p:spTree>
    <p:extLst>
      <p:ext uri="{BB962C8B-B14F-4D97-AF65-F5344CB8AC3E}">
        <p14:creationId xmlns:p14="http://schemas.microsoft.com/office/powerpoint/2010/main" val="2429951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E150CFA9-B69D-476A-A369-008CC64477EF}"/>
              </a:ext>
            </a:extLst>
          </p:cNvPr>
          <p:cNvSpPr txBox="1">
            <a:spLocks/>
          </p:cNvSpPr>
          <p:nvPr/>
        </p:nvSpPr>
        <p:spPr>
          <a:xfrm>
            <a:off x="717931" y="1666690"/>
            <a:ext cx="8154993" cy="292982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Tx/>
              <a:buNone/>
            </a:pPr>
            <a:r>
              <a:rPr lang="en-US" sz="1600" dirty="0"/>
              <a:t>A. Personnel costs - average personnel costs (unit cost according to usual cost accounting practices)</a:t>
            </a:r>
          </a:p>
          <a:p>
            <a:pPr lvl="1">
              <a:buClrTx/>
            </a:pPr>
            <a:r>
              <a:rPr lang="en-US" sz="1600" dirty="0"/>
              <a:t>A.1 Employees </a:t>
            </a:r>
          </a:p>
          <a:p>
            <a:pPr lvl="1">
              <a:buClrTx/>
            </a:pPr>
            <a:r>
              <a:rPr lang="en-US" sz="1600" dirty="0"/>
              <a:t>A.2 Natural persons under direct contract</a:t>
            </a:r>
          </a:p>
          <a:p>
            <a:pPr lvl="1">
              <a:buClrTx/>
            </a:pPr>
            <a:r>
              <a:rPr lang="en-US" sz="1600" dirty="0"/>
              <a:t>A.3 Seconded persons</a:t>
            </a:r>
          </a:p>
          <a:p>
            <a:pPr lvl="1">
              <a:buClrTx/>
            </a:pPr>
            <a:r>
              <a:rPr lang="en-US" sz="1600" dirty="0"/>
              <a:t>A.4 SME owner/natural person unit cost</a:t>
            </a:r>
          </a:p>
          <a:p>
            <a:pPr marL="342900" lvl="1" indent="0">
              <a:buClrTx/>
              <a:buNone/>
            </a:pPr>
            <a:endParaRPr lang="en-US" sz="1600" dirty="0"/>
          </a:p>
          <a:p>
            <a:pPr marL="0" indent="0">
              <a:buClrTx/>
              <a:buNone/>
            </a:pPr>
            <a:r>
              <a:rPr lang="en-US" sz="1600" dirty="0"/>
              <a:t>B. Subcontracting costs - restrictions due to security:</a:t>
            </a:r>
          </a:p>
          <a:p>
            <a:pPr lvl="1">
              <a:buClrTx/>
            </a:pPr>
            <a:r>
              <a:rPr lang="en-US" sz="1600" u="sng" dirty="0"/>
              <a:t>Subcontracting should constitute only a limited part and must be performed by third parties (not by one of the beneficiaries/affiliated entities)</a:t>
            </a:r>
          </a:p>
          <a:p>
            <a:pPr lvl="1">
              <a:buClrTx/>
            </a:pPr>
            <a:r>
              <a:rPr lang="en-US" sz="1600" dirty="0"/>
              <a:t>Subcontracted work must be performed in the eligible countries</a:t>
            </a:r>
          </a:p>
          <a:p>
            <a:pPr lvl="1">
              <a:buClrTx/>
            </a:pPr>
            <a:r>
              <a:rPr lang="en-US" sz="1600" dirty="0"/>
              <a:t>Only costs for activities carried out in eligible countries are eligible</a:t>
            </a:r>
            <a:endParaRPr lang="en-IE" sz="1600" dirty="0"/>
          </a:p>
          <a:p>
            <a:pPr marL="342900" lvl="1" indent="0">
              <a:buClrTx/>
              <a:buNone/>
            </a:pPr>
            <a:endParaRPr lang="en-US" sz="1600" dirty="0"/>
          </a:p>
          <a:p>
            <a:pPr marL="342900" lvl="1" indent="0">
              <a:buClrTx/>
              <a:buNone/>
            </a:pPr>
            <a:endParaRPr lang="en-US" sz="1600" dirty="0"/>
          </a:p>
        </p:txBody>
      </p:sp>
      <p:sp>
        <p:nvSpPr>
          <p:cNvPr id="7"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dirty="0">
                <a:solidFill>
                  <a:schemeClr val="bg1"/>
                </a:solidFill>
              </a:rPr>
              <a:t>Budget categories and costs eligibility (1/2) </a:t>
            </a:r>
            <a:endParaRPr lang="en-IE" b="0" dirty="0">
              <a:solidFill>
                <a:schemeClr val="bg1"/>
              </a:solidFill>
            </a:endParaRPr>
          </a:p>
        </p:txBody>
      </p:sp>
    </p:spTree>
    <p:extLst>
      <p:ext uri="{BB962C8B-B14F-4D97-AF65-F5344CB8AC3E}">
        <p14:creationId xmlns:p14="http://schemas.microsoft.com/office/powerpoint/2010/main" val="449299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GB" dirty="0">
                <a:solidFill>
                  <a:schemeClr val="bg1"/>
                </a:solidFill>
              </a:rPr>
              <a:t>Budget categories and costs eligibility (2/2) </a:t>
            </a:r>
            <a:endParaRPr lang="en-IE" b="0" dirty="0">
              <a:solidFill>
                <a:schemeClr val="bg1"/>
              </a:solidFill>
            </a:endParaRPr>
          </a:p>
        </p:txBody>
      </p:sp>
      <p:sp>
        <p:nvSpPr>
          <p:cNvPr id="5" name="Content Placeholder 5">
            <a:extLst>
              <a:ext uri="{FF2B5EF4-FFF2-40B4-BE49-F238E27FC236}">
                <a16:creationId xmlns:a16="http://schemas.microsoft.com/office/drawing/2014/main" id="{E150CFA9-B69D-476A-A369-008CC64477EF}"/>
              </a:ext>
            </a:extLst>
          </p:cNvPr>
          <p:cNvSpPr txBox="1">
            <a:spLocks/>
          </p:cNvSpPr>
          <p:nvPr/>
        </p:nvSpPr>
        <p:spPr>
          <a:xfrm>
            <a:off x="481007" y="1459569"/>
            <a:ext cx="6986593" cy="292982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ClrTx/>
              <a:buFont typeface="Arial" panose="020B0604020202020204" pitchFamily="34" charset="0"/>
              <a:buNone/>
            </a:pPr>
            <a:r>
              <a:rPr lang="en-US" sz="1600" dirty="0"/>
              <a:t>C. Purchase costs</a:t>
            </a:r>
          </a:p>
          <a:p>
            <a:pPr lvl="1">
              <a:buClrTx/>
            </a:pPr>
            <a:r>
              <a:rPr lang="en-US" sz="1600" dirty="0"/>
              <a:t>C.1 Travel and subsistence (only actual costs)</a:t>
            </a:r>
          </a:p>
          <a:p>
            <a:pPr lvl="1">
              <a:buClrTx/>
            </a:pPr>
            <a:r>
              <a:rPr lang="en-US" sz="1600" dirty="0"/>
              <a:t>C.2 Equipment (depreciation)</a:t>
            </a:r>
          </a:p>
          <a:p>
            <a:pPr lvl="1">
              <a:buClrTx/>
            </a:pPr>
            <a:r>
              <a:rPr lang="en-US" sz="1600" dirty="0"/>
              <a:t>C.3 Other goods, works and services</a:t>
            </a:r>
          </a:p>
          <a:p>
            <a:pPr lvl="1">
              <a:buClrTx/>
            </a:pPr>
            <a:endParaRPr lang="en-US" sz="1600" dirty="0"/>
          </a:p>
          <a:p>
            <a:pPr marL="0" lvl="0" indent="0">
              <a:buNone/>
            </a:pPr>
            <a:r>
              <a:rPr lang="en-US" sz="1600" dirty="0"/>
              <a:t>      D. </a:t>
            </a:r>
            <a:r>
              <a:rPr lang="en-GB" sz="1600" dirty="0"/>
              <a:t>Other cost categories</a:t>
            </a:r>
            <a:endParaRPr lang="en-US" sz="1600" dirty="0"/>
          </a:p>
          <a:p>
            <a:pPr lvl="1">
              <a:buClrTx/>
            </a:pPr>
            <a:r>
              <a:rPr lang="en-GB" sz="1600" dirty="0"/>
              <a:t>D.1 Financial Support to Third Parties: </a:t>
            </a:r>
          </a:p>
          <a:p>
            <a:pPr lvl="2">
              <a:buClrTx/>
            </a:pPr>
            <a:r>
              <a:rPr lang="en-GB" sz="1600" b="1" i="1" u="sng" dirty="0"/>
              <a:t>compulsory only </a:t>
            </a:r>
            <a:r>
              <a:rPr lang="en-GB" sz="1600" b="1" i="1" dirty="0"/>
              <a:t>for topic DIGITAL-ECCC-2024-DEPLOY-CYBER-07-LARGEOPER</a:t>
            </a:r>
            <a:r>
              <a:rPr lang="en-GB" sz="1600" i="1" dirty="0"/>
              <a:t>; (max. 60k, at least 50% project budget </a:t>
            </a:r>
            <a:r>
              <a:rPr lang="en-GB" sz="1600" i="1"/>
              <a:t>and co-financed 50%)</a:t>
            </a:r>
            <a:endParaRPr lang="en-GB" sz="1600" i="1" dirty="0"/>
          </a:p>
          <a:p>
            <a:pPr lvl="2">
              <a:buClrTx/>
            </a:pPr>
            <a:r>
              <a:rPr lang="en-GB" sz="1600" i="1" dirty="0"/>
              <a:t>not allowed for the other topics.</a:t>
            </a:r>
          </a:p>
          <a:p>
            <a:pPr lvl="1">
              <a:buClrTx/>
            </a:pPr>
            <a:r>
              <a:rPr lang="en-GB" sz="1600" dirty="0"/>
              <a:t>D.2 Internally invoiced goods and services</a:t>
            </a:r>
            <a:endParaRPr lang="en-US" sz="1600" dirty="0"/>
          </a:p>
          <a:p>
            <a:pPr lvl="1">
              <a:buClrTx/>
            </a:pPr>
            <a:endParaRPr lang="en-US" sz="1600" dirty="0"/>
          </a:p>
          <a:p>
            <a:pPr>
              <a:buClrTx/>
            </a:pPr>
            <a:endParaRPr lang="en-IE" sz="1600" dirty="0"/>
          </a:p>
        </p:txBody>
      </p:sp>
      <p:sp>
        <p:nvSpPr>
          <p:cNvPr id="7" name="Content Placeholder 6">
            <a:extLst>
              <a:ext uri="{FF2B5EF4-FFF2-40B4-BE49-F238E27FC236}">
                <a16:creationId xmlns:a16="http://schemas.microsoft.com/office/drawing/2014/main" id="{497EBD0F-1EC3-47BF-BD9D-9F07076900C6}"/>
              </a:ext>
            </a:extLst>
          </p:cNvPr>
          <p:cNvSpPr txBox="1">
            <a:spLocks/>
          </p:cNvSpPr>
          <p:nvPr/>
        </p:nvSpPr>
        <p:spPr>
          <a:xfrm>
            <a:off x="4801688" y="1911086"/>
            <a:ext cx="3996000" cy="292982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endParaRPr lang="en-IE" dirty="0"/>
          </a:p>
        </p:txBody>
      </p:sp>
      <p:grpSp>
        <p:nvGrpSpPr>
          <p:cNvPr id="38" name="Group 37"/>
          <p:cNvGrpSpPr/>
          <p:nvPr/>
        </p:nvGrpSpPr>
        <p:grpSpPr>
          <a:xfrm>
            <a:off x="7666839" y="3097736"/>
            <a:ext cx="931610" cy="876299"/>
            <a:chOff x="6958013" y="3732213"/>
            <a:chExt cx="1463040" cy="1463040"/>
          </a:xfrm>
        </p:grpSpPr>
        <p:sp>
          <p:nvSpPr>
            <p:cNvPr id="39" name="Oval 5"/>
            <p:cNvSpPr>
              <a:spLocks noChangeArrowheads="1"/>
            </p:cNvSpPr>
            <p:nvPr/>
          </p:nvSpPr>
          <p:spPr bwMode="auto">
            <a:xfrm>
              <a:off x="6958013" y="3732213"/>
              <a:ext cx="1463040" cy="1463040"/>
            </a:xfrm>
            <a:prstGeom prst="ellipse">
              <a:avLst/>
            </a:prstGeom>
            <a:solidFill>
              <a:srgbClr val="0091DA"/>
            </a:solidFill>
            <a:ln>
              <a:noFill/>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nvGrpSpPr>
            <p:cNvPr id="40" name="Group 39"/>
            <p:cNvGrpSpPr/>
            <p:nvPr/>
          </p:nvGrpSpPr>
          <p:grpSpPr>
            <a:xfrm>
              <a:off x="7145018" y="4145654"/>
              <a:ext cx="1119138" cy="702589"/>
              <a:chOff x="7410451" y="4017963"/>
              <a:chExt cx="669925" cy="388938"/>
            </a:xfrm>
          </p:grpSpPr>
          <p:sp>
            <p:nvSpPr>
              <p:cNvPr id="41" name="Freeform 16"/>
              <p:cNvSpPr>
                <a:spLocks/>
              </p:cNvSpPr>
              <p:nvPr/>
            </p:nvSpPr>
            <p:spPr bwMode="auto">
              <a:xfrm>
                <a:off x="7421563" y="4243388"/>
                <a:ext cx="169863" cy="103188"/>
              </a:xfrm>
              <a:custGeom>
                <a:avLst/>
                <a:gdLst>
                  <a:gd name="T0" fmla="*/ 74 w 80"/>
                  <a:gd name="T1" fmla="*/ 0 h 48"/>
                  <a:gd name="T2" fmla="*/ 15 w 80"/>
                  <a:gd name="T3" fmla="*/ 0 h 48"/>
                  <a:gd name="T4" fmla="*/ 11 w 80"/>
                  <a:gd name="T5" fmla="*/ 1 h 48"/>
                  <a:gd name="T6" fmla="*/ 8 w 80"/>
                  <a:gd name="T7" fmla="*/ 3 h 48"/>
                  <a:gd name="T8" fmla="*/ 11 w 80"/>
                  <a:gd name="T9" fmla="*/ 45 h 48"/>
                  <a:gd name="T10" fmla="*/ 44 w 80"/>
                  <a:gd name="T11" fmla="*/ 18 h 48"/>
                  <a:gd name="T12" fmla="*/ 80 w 80"/>
                  <a:gd name="T13" fmla="*/ 3 h 48"/>
                  <a:gd name="T14" fmla="*/ 79 w 80"/>
                  <a:gd name="T15" fmla="*/ 2 h 48"/>
                  <a:gd name="T16" fmla="*/ 74 w 8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48">
                    <a:moveTo>
                      <a:pt x="74" y="0"/>
                    </a:moveTo>
                    <a:cubicBezTo>
                      <a:pt x="15" y="0"/>
                      <a:pt x="15" y="0"/>
                      <a:pt x="15" y="0"/>
                    </a:cubicBezTo>
                    <a:cubicBezTo>
                      <a:pt x="13" y="0"/>
                      <a:pt x="12" y="1"/>
                      <a:pt x="11" y="1"/>
                    </a:cubicBezTo>
                    <a:cubicBezTo>
                      <a:pt x="10" y="1"/>
                      <a:pt x="9" y="2"/>
                      <a:pt x="8" y="3"/>
                    </a:cubicBezTo>
                    <a:cubicBezTo>
                      <a:pt x="0" y="23"/>
                      <a:pt x="7" y="42"/>
                      <a:pt x="11" y="45"/>
                    </a:cubicBezTo>
                    <a:cubicBezTo>
                      <a:pt x="18" y="48"/>
                      <a:pt x="35" y="18"/>
                      <a:pt x="44" y="18"/>
                    </a:cubicBezTo>
                    <a:cubicBezTo>
                      <a:pt x="58" y="18"/>
                      <a:pt x="71" y="12"/>
                      <a:pt x="80" y="3"/>
                    </a:cubicBezTo>
                    <a:cubicBezTo>
                      <a:pt x="80" y="2"/>
                      <a:pt x="79" y="2"/>
                      <a:pt x="79" y="2"/>
                    </a:cubicBezTo>
                    <a:cubicBezTo>
                      <a:pt x="78" y="1"/>
                      <a:pt x="76" y="0"/>
                      <a:pt x="74" y="0"/>
                    </a:cubicBez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2" name="Freeform 17"/>
              <p:cNvSpPr>
                <a:spLocks/>
              </p:cNvSpPr>
              <p:nvPr/>
            </p:nvSpPr>
            <p:spPr bwMode="auto">
              <a:xfrm>
                <a:off x="7459663" y="4108451"/>
                <a:ext cx="47625" cy="125413"/>
              </a:xfrm>
              <a:custGeom>
                <a:avLst/>
                <a:gdLst>
                  <a:gd name="T0" fmla="*/ 14 w 23"/>
                  <a:gd name="T1" fmla="*/ 2 h 59"/>
                  <a:gd name="T2" fmla="*/ 2 w 23"/>
                  <a:gd name="T3" fmla="*/ 32 h 59"/>
                  <a:gd name="T4" fmla="*/ 0 w 23"/>
                  <a:gd name="T5" fmla="*/ 58 h 59"/>
                  <a:gd name="T6" fmla="*/ 18 w 23"/>
                  <a:gd name="T7" fmla="*/ 58 h 59"/>
                  <a:gd name="T8" fmla="*/ 13 w 23"/>
                  <a:gd name="T9" fmla="*/ 32 h 59"/>
                  <a:gd name="T10" fmla="*/ 18 w 23"/>
                  <a:gd name="T11" fmla="*/ 12 h 59"/>
                  <a:gd name="T12" fmla="*/ 23 w 23"/>
                  <a:gd name="T13" fmla="*/ 2 h 59"/>
                  <a:gd name="T14" fmla="*/ 14 w 23"/>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9">
                    <a:moveTo>
                      <a:pt x="14" y="2"/>
                    </a:moveTo>
                    <a:cubicBezTo>
                      <a:pt x="8" y="4"/>
                      <a:pt x="2" y="18"/>
                      <a:pt x="2" y="32"/>
                    </a:cubicBezTo>
                    <a:cubicBezTo>
                      <a:pt x="1" y="47"/>
                      <a:pt x="0" y="58"/>
                      <a:pt x="0" y="58"/>
                    </a:cubicBezTo>
                    <a:cubicBezTo>
                      <a:pt x="0" y="59"/>
                      <a:pt x="19" y="59"/>
                      <a:pt x="18" y="58"/>
                    </a:cubicBezTo>
                    <a:cubicBezTo>
                      <a:pt x="17" y="52"/>
                      <a:pt x="13" y="33"/>
                      <a:pt x="13" y="32"/>
                    </a:cubicBezTo>
                    <a:cubicBezTo>
                      <a:pt x="13" y="32"/>
                      <a:pt x="15" y="19"/>
                      <a:pt x="18" y="12"/>
                    </a:cubicBezTo>
                    <a:cubicBezTo>
                      <a:pt x="20" y="5"/>
                      <a:pt x="23" y="2"/>
                      <a:pt x="23" y="2"/>
                    </a:cubicBezTo>
                    <a:cubicBezTo>
                      <a:pt x="23" y="0"/>
                      <a:pt x="16" y="2"/>
                      <a:pt x="14" y="2"/>
                    </a:cubicBezTo>
                    <a:close/>
                  </a:path>
                </a:pathLst>
              </a:custGeom>
              <a:solidFill>
                <a:srgbClr val="8C5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3" name="Freeform 18"/>
              <p:cNvSpPr>
                <a:spLocks/>
              </p:cNvSpPr>
              <p:nvPr/>
            </p:nvSpPr>
            <p:spPr bwMode="auto">
              <a:xfrm>
                <a:off x="7523163" y="4108451"/>
                <a:ext cx="49213" cy="125413"/>
              </a:xfrm>
              <a:custGeom>
                <a:avLst/>
                <a:gdLst>
                  <a:gd name="T0" fmla="*/ 9 w 23"/>
                  <a:gd name="T1" fmla="*/ 2 h 59"/>
                  <a:gd name="T2" fmla="*/ 0 w 23"/>
                  <a:gd name="T3" fmla="*/ 2 h 59"/>
                  <a:gd name="T4" fmla="*/ 6 w 23"/>
                  <a:gd name="T5" fmla="*/ 12 h 59"/>
                  <a:gd name="T6" fmla="*/ 10 w 23"/>
                  <a:gd name="T7" fmla="*/ 32 h 59"/>
                  <a:gd name="T8" fmla="*/ 5 w 23"/>
                  <a:gd name="T9" fmla="*/ 58 h 59"/>
                  <a:gd name="T10" fmla="*/ 23 w 23"/>
                  <a:gd name="T11" fmla="*/ 58 h 59"/>
                  <a:gd name="T12" fmla="*/ 21 w 23"/>
                  <a:gd name="T13" fmla="*/ 32 h 59"/>
                  <a:gd name="T14" fmla="*/ 9 w 23"/>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9">
                    <a:moveTo>
                      <a:pt x="9" y="2"/>
                    </a:moveTo>
                    <a:cubicBezTo>
                      <a:pt x="7" y="2"/>
                      <a:pt x="0" y="0"/>
                      <a:pt x="0" y="2"/>
                    </a:cubicBezTo>
                    <a:cubicBezTo>
                      <a:pt x="0" y="2"/>
                      <a:pt x="4" y="5"/>
                      <a:pt x="6" y="12"/>
                    </a:cubicBezTo>
                    <a:cubicBezTo>
                      <a:pt x="8" y="19"/>
                      <a:pt x="10" y="32"/>
                      <a:pt x="10" y="32"/>
                    </a:cubicBezTo>
                    <a:cubicBezTo>
                      <a:pt x="10" y="33"/>
                      <a:pt x="6" y="52"/>
                      <a:pt x="5" y="58"/>
                    </a:cubicBezTo>
                    <a:cubicBezTo>
                      <a:pt x="5" y="59"/>
                      <a:pt x="23" y="59"/>
                      <a:pt x="23" y="58"/>
                    </a:cubicBezTo>
                    <a:cubicBezTo>
                      <a:pt x="23" y="58"/>
                      <a:pt x="22" y="47"/>
                      <a:pt x="21" y="32"/>
                    </a:cubicBezTo>
                    <a:cubicBezTo>
                      <a:pt x="21" y="18"/>
                      <a:pt x="15" y="4"/>
                      <a:pt x="9" y="2"/>
                    </a:cubicBezTo>
                    <a:close/>
                  </a:path>
                </a:pathLst>
              </a:custGeom>
              <a:solidFill>
                <a:srgbClr val="8C5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4" name="Freeform 19"/>
              <p:cNvSpPr>
                <a:spLocks/>
              </p:cNvSpPr>
              <p:nvPr/>
            </p:nvSpPr>
            <p:spPr bwMode="auto">
              <a:xfrm>
                <a:off x="7491413" y="4216401"/>
                <a:ext cx="49213" cy="38100"/>
              </a:xfrm>
              <a:custGeom>
                <a:avLst/>
                <a:gdLst>
                  <a:gd name="T0" fmla="*/ 15 w 23"/>
                  <a:gd name="T1" fmla="*/ 0 h 18"/>
                  <a:gd name="T2" fmla="*/ 8 w 23"/>
                  <a:gd name="T3" fmla="*/ 0 h 18"/>
                  <a:gd name="T4" fmla="*/ 0 w 23"/>
                  <a:gd name="T5" fmla="*/ 5 h 18"/>
                  <a:gd name="T6" fmla="*/ 0 w 23"/>
                  <a:gd name="T7" fmla="*/ 15 h 18"/>
                  <a:gd name="T8" fmla="*/ 5 w 23"/>
                  <a:gd name="T9" fmla="*/ 17 h 18"/>
                  <a:gd name="T10" fmla="*/ 19 w 23"/>
                  <a:gd name="T11" fmla="*/ 17 h 18"/>
                  <a:gd name="T12" fmla="*/ 23 w 23"/>
                  <a:gd name="T13" fmla="*/ 14 h 18"/>
                  <a:gd name="T14" fmla="*/ 23 w 23"/>
                  <a:gd name="T15" fmla="*/ 5 h 18"/>
                  <a:gd name="T16" fmla="*/ 15 w 2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8">
                    <a:moveTo>
                      <a:pt x="15" y="0"/>
                    </a:moveTo>
                    <a:cubicBezTo>
                      <a:pt x="8" y="0"/>
                      <a:pt x="8" y="0"/>
                      <a:pt x="8" y="0"/>
                    </a:cubicBezTo>
                    <a:cubicBezTo>
                      <a:pt x="4" y="0"/>
                      <a:pt x="0" y="2"/>
                      <a:pt x="0" y="5"/>
                    </a:cubicBezTo>
                    <a:cubicBezTo>
                      <a:pt x="0" y="15"/>
                      <a:pt x="0" y="15"/>
                      <a:pt x="0" y="15"/>
                    </a:cubicBezTo>
                    <a:cubicBezTo>
                      <a:pt x="1" y="15"/>
                      <a:pt x="2" y="17"/>
                      <a:pt x="5" y="17"/>
                    </a:cubicBezTo>
                    <a:cubicBezTo>
                      <a:pt x="7" y="18"/>
                      <a:pt x="16" y="18"/>
                      <a:pt x="19" y="17"/>
                    </a:cubicBezTo>
                    <a:cubicBezTo>
                      <a:pt x="21" y="17"/>
                      <a:pt x="22" y="15"/>
                      <a:pt x="23" y="14"/>
                    </a:cubicBezTo>
                    <a:cubicBezTo>
                      <a:pt x="23" y="5"/>
                      <a:pt x="23" y="5"/>
                      <a:pt x="23" y="5"/>
                    </a:cubicBezTo>
                    <a:cubicBezTo>
                      <a:pt x="23" y="2"/>
                      <a:pt x="20" y="0"/>
                      <a:pt x="15" y="0"/>
                    </a:cubicBezTo>
                    <a:close/>
                  </a:path>
                </a:pathLst>
              </a:custGeom>
              <a:solidFill>
                <a:srgbClr val="F8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5" name="Freeform 20"/>
              <p:cNvSpPr>
                <a:spLocks/>
              </p:cNvSpPr>
              <p:nvPr/>
            </p:nvSpPr>
            <p:spPr bwMode="auto">
              <a:xfrm>
                <a:off x="7542213" y="4160838"/>
                <a:ext cx="20638" cy="34925"/>
              </a:xfrm>
              <a:custGeom>
                <a:avLst/>
                <a:gdLst>
                  <a:gd name="T0" fmla="*/ 5 w 10"/>
                  <a:gd name="T1" fmla="*/ 0 h 16"/>
                  <a:gd name="T2" fmla="*/ 0 w 10"/>
                  <a:gd name="T3" fmla="*/ 5 h 16"/>
                  <a:gd name="T4" fmla="*/ 0 w 10"/>
                  <a:gd name="T5" fmla="*/ 12 h 16"/>
                  <a:gd name="T6" fmla="*/ 5 w 10"/>
                  <a:gd name="T7" fmla="*/ 16 h 16"/>
                  <a:gd name="T8" fmla="*/ 9 w 10"/>
                  <a:gd name="T9" fmla="*/ 13 h 16"/>
                  <a:gd name="T10" fmla="*/ 10 w 10"/>
                  <a:gd name="T11" fmla="*/ 5 h 16"/>
                  <a:gd name="T12" fmla="*/ 5 w 1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5" y="0"/>
                    </a:moveTo>
                    <a:cubicBezTo>
                      <a:pt x="4" y="0"/>
                      <a:pt x="0" y="3"/>
                      <a:pt x="0" y="5"/>
                    </a:cubicBezTo>
                    <a:cubicBezTo>
                      <a:pt x="0" y="12"/>
                      <a:pt x="0" y="12"/>
                      <a:pt x="0" y="12"/>
                    </a:cubicBezTo>
                    <a:cubicBezTo>
                      <a:pt x="0" y="14"/>
                      <a:pt x="4" y="16"/>
                      <a:pt x="5" y="16"/>
                    </a:cubicBezTo>
                    <a:cubicBezTo>
                      <a:pt x="7" y="16"/>
                      <a:pt x="9" y="14"/>
                      <a:pt x="9" y="13"/>
                    </a:cubicBezTo>
                    <a:cubicBezTo>
                      <a:pt x="10" y="5"/>
                      <a:pt x="10" y="5"/>
                      <a:pt x="10" y="5"/>
                    </a:cubicBezTo>
                    <a:cubicBezTo>
                      <a:pt x="10" y="2"/>
                      <a:pt x="7" y="0"/>
                      <a:pt x="5" y="0"/>
                    </a:cubicBezTo>
                    <a:close/>
                  </a:path>
                </a:pathLst>
              </a:custGeom>
              <a:solidFill>
                <a:srgbClr val="F8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6" name="Freeform 21"/>
              <p:cNvSpPr>
                <a:spLocks/>
              </p:cNvSpPr>
              <p:nvPr/>
            </p:nvSpPr>
            <p:spPr bwMode="auto">
              <a:xfrm>
                <a:off x="7546976" y="4170363"/>
                <a:ext cx="9525" cy="15875"/>
              </a:xfrm>
              <a:custGeom>
                <a:avLst/>
                <a:gdLst>
                  <a:gd name="T0" fmla="*/ 3 w 5"/>
                  <a:gd name="T1" fmla="*/ 0 h 8"/>
                  <a:gd name="T2" fmla="*/ 0 w 5"/>
                  <a:gd name="T3" fmla="*/ 2 h 8"/>
                  <a:gd name="T4" fmla="*/ 2 w 5"/>
                  <a:gd name="T5" fmla="*/ 4 h 8"/>
                  <a:gd name="T6" fmla="*/ 0 w 5"/>
                  <a:gd name="T7" fmla="*/ 6 h 8"/>
                  <a:gd name="T8" fmla="*/ 3 w 5"/>
                  <a:gd name="T9" fmla="*/ 8 h 8"/>
                  <a:gd name="T10" fmla="*/ 5 w 5"/>
                  <a:gd name="T11" fmla="*/ 7 h 8"/>
                  <a:gd name="T12" fmla="*/ 5 w 5"/>
                  <a:gd name="T13" fmla="*/ 3 h 8"/>
                  <a:gd name="T14" fmla="*/ 3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3" y="0"/>
                    </a:moveTo>
                    <a:cubicBezTo>
                      <a:pt x="2" y="0"/>
                      <a:pt x="0" y="1"/>
                      <a:pt x="0" y="2"/>
                    </a:cubicBezTo>
                    <a:cubicBezTo>
                      <a:pt x="1" y="2"/>
                      <a:pt x="2" y="3"/>
                      <a:pt x="2" y="4"/>
                    </a:cubicBezTo>
                    <a:cubicBezTo>
                      <a:pt x="2" y="5"/>
                      <a:pt x="1" y="6"/>
                      <a:pt x="0" y="6"/>
                    </a:cubicBezTo>
                    <a:cubicBezTo>
                      <a:pt x="0" y="7"/>
                      <a:pt x="2" y="8"/>
                      <a:pt x="3" y="8"/>
                    </a:cubicBezTo>
                    <a:cubicBezTo>
                      <a:pt x="4" y="8"/>
                      <a:pt x="5" y="8"/>
                      <a:pt x="5" y="7"/>
                    </a:cubicBezTo>
                    <a:cubicBezTo>
                      <a:pt x="5" y="3"/>
                      <a:pt x="5" y="3"/>
                      <a:pt x="5" y="3"/>
                    </a:cubicBezTo>
                    <a:cubicBezTo>
                      <a:pt x="5" y="1"/>
                      <a:pt x="4" y="0"/>
                      <a:pt x="3" y="0"/>
                    </a:cubicBezTo>
                    <a:close/>
                  </a:path>
                </a:pathLst>
              </a:custGeom>
              <a:solidFill>
                <a:srgbClr val="E1C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7" name="Freeform 22"/>
              <p:cNvSpPr>
                <a:spLocks/>
              </p:cNvSpPr>
              <p:nvPr/>
            </p:nvSpPr>
            <p:spPr bwMode="auto">
              <a:xfrm>
                <a:off x="7467601" y="4122738"/>
                <a:ext cx="88900" cy="107950"/>
              </a:xfrm>
              <a:custGeom>
                <a:avLst/>
                <a:gdLst>
                  <a:gd name="T0" fmla="*/ 0 w 42"/>
                  <a:gd name="T1" fmla="*/ 40 h 51"/>
                  <a:gd name="T2" fmla="*/ 24 w 42"/>
                  <a:gd name="T3" fmla="*/ 51 h 51"/>
                  <a:gd name="T4" fmla="*/ 42 w 42"/>
                  <a:gd name="T5" fmla="*/ 40 h 51"/>
                  <a:gd name="T6" fmla="*/ 42 w 42"/>
                  <a:gd name="T7" fmla="*/ 0 h 51"/>
                  <a:gd name="T8" fmla="*/ 0 w 42"/>
                  <a:gd name="T9" fmla="*/ 0 h 51"/>
                  <a:gd name="T10" fmla="*/ 0 w 42"/>
                  <a:gd name="T11" fmla="*/ 40 h 51"/>
                </a:gdLst>
                <a:ahLst/>
                <a:cxnLst>
                  <a:cxn ang="0">
                    <a:pos x="T0" y="T1"/>
                  </a:cxn>
                  <a:cxn ang="0">
                    <a:pos x="T2" y="T3"/>
                  </a:cxn>
                  <a:cxn ang="0">
                    <a:pos x="T4" y="T5"/>
                  </a:cxn>
                  <a:cxn ang="0">
                    <a:pos x="T6" y="T7"/>
                  </a:cxn>
                  <a:cxn ang="0">
                    <a:pos x="T8" y="T9"/>
                  </a:cxn>
                  <a:cxn ang="0">
                    <a:pos x="T10" y="T11"/>
                  </a:cxn>
                </a:cxnLst>
                <a:rect l="0" t="0" r="r" b="b"/>
                <a:pathLst>
                  <a:path w="42" h="51">
                    <a:moveTo>
                      <a:pt x="0" y="40"/>
                    </a:moveTo>
                    <a:cubicBezTo>
                      <a:pt x="0" y="44"/>
                      <a:pt x="15" y="51"/>
                      <a:pt x="24" y="51"/>
                    </a:cubicBezTo>
                    <a:cubicBezTo>
                      <a:pt x="34" y="51"/>
                      <a:pt x="42" y="44"/>
                      <a:pt x="42" y="40"/>
                    </a:cubicBezTo>
                    <a:cubicBezTo>
                      <a:pt x="42" y="0"/>
                      <a:pt x="42" y="0"/>
                      <a:pt x="42" y="0"/>
                    </a:cubicBezTo>
                    <a:cubicBezTo>
                      <a:pt x="0" y="0"/>
                      <a:pt x="0" y="0"/>
                      <a:pt x="0" y="0"/>
                    </a:cubicBezTo>
                    <a:lnTo>
                      <a:pt x="0" y="40"/>
                    </a:lnTo>
                    <a:close/>
                  </a:path>
                </a:pathLst>
              </a:custGeom>
              <a:solidFill>
                <a:srgbClr val="F8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8" name="Freeform 23"/>
              <p:cNvSpPr>
                <a:spLocks/>
              </p:cNvSpPr>
              <p:nvPr/>
            </p:nvSpPr>
            <p:spPr bwMode="auto">
              <a:xfrm>
                <a:off x="7448551" y="4108451"/>
                <a:ext cx="46038" cy="127000"/>
              </a:xfrm>
              <a:custGeom>
                <a:avLst/>
                <a:gdLst>
                  <a:gd name="T0" fmla="*/ 12 w 22"/>
                  <a:gd name="T1" fmla="*/ 3 h 60"/>
                  <a:gd name="T2" fmla="*/ 0 w 22"/>
                  <a:gd name="T3" fmla="*/ 32 h 60"/>
                  <a:gd name="T4" fmla="*/ 0 w 22"/>
                  <a:gd name="T5" fmla="*/ 57 h 60"/>
                  <a:gd name="T6" fmla="*/ 13 w 22"/>
                  <a:gd name="T7" fmla="*/ 58 h 60"/>
                  <a:gd name="T8" fmla="*/ 16 w 22"/>
                  <a:gd name="T9" fmla="*/ 12 h 60"/>
                  <a:gd name="T10" fmla="*/ 22 w 22"/>
                  <a:gd name="T11" fmla="*/ 2 h 60"/>
                  <a:gd name="T12" fmla="*/ 12 w 2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12" y="3"/>
                    </a:moveTo>
                    <a:cubicBezTo>
                      <a:pt x="5" y="6"/>
                      <a:pt x="1" y="18"/>
                      <a:pt x="0" y="32"/>
                    </a:cubicBezTo>
                    <a:cubicBezTo>
                      <a:pt x="0" y="47"/>
                      <a:pt x="0" y="57"/>
                      <a:pt x="0" y="57"/>
                    </a:cubicBezTo>
                    <a:cubicBezTo>
                      <a:pt x="0" y="58"/>
                      <a:pt x="13" y="60"/>
                      <a:pt x="13" y="58"/>
                    </a:cubicBezTo>
                    <a:cubicBezTo>
                      <a:pt x="10" y="38"/>
                      <a:pt x="14" y="19"/>
                      <a:pt x="16" y="12"/>
                    </a:cubicBezTo>
                    <a:cubicBezTo>
                      <a:pt x="18" y="5"/>
                      <a:pt x="22" y="2"/>
                      <a:pt x="22" y="2"/>
                    </a:cubicBezTo>
                    <a:cubicBezTo>
                      <a:pt x="22" y="0"/>
                      <a:pt x="14" y="1"/>
                      <a:pt x="12" y="3"/>
                    </a:cubicBezTo>
                    <a:close/>
                  </a:path>
                </a:pathLst>
              </a:custGeom>
              <a:solidFill>
                <a:srgbClr val="AD7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9" name="Freeform 24"/>
              <p:cNvSpPr>
                <a:spLocks/>
              </p:cNvSpPr>
              <p:nvPr/>
            </p:nvSpPr>
            <p:spPr bwMode="auto">
              <a:xfrm>
                <a:off x="7467601" y="4095751"/>
                <a:ext cx="106363" cy="53975"/>
              </a:xfrm>
              <a:custGeom>
                <a:avLst/>
                <a:gdLst>
                  <a:gd name="T0" fmla="*/ 14 w 50"/>
                  <a:gd name="T1" fmla="*/ 3 h 26"/>
                  <a:gd name="T2" fmla="*/ 5 w 50"/>
                  <a:gd name="T3" fmla="*/ 9 h 26"/>
                  <a:gd name="T4" fmla="*/ 0 w 50"/>
                  <a:gd name="T5" fmla="*/ 13 h 26"/>
                  <a:gd name="T6" fmla="*/ 5 w 50"/>
                  <a:gd name="T7" fmla="*/ 11 h 26"/>
                  <a:gd name="T8" fmla="*/ 12 w 50"/>
                  <a:gd name="T9" fmla="*/ 22 h 26"/>
                  <a:gd name="T10" fmla="*/ 26 w 50"/>
                  <a:gd name="T11" fmla="*/ 23 h 26"/>
                  <a:gd name="T12" fmla="*/ 25 w 50"/>
                  <a:gd name="T13" fmla="*/ 21 h 26"/>
                  <a:gd name="T14" fmla="*/ 36 w 50"/>
                  <a:gd name="T15" fmla="*/ 25 h 26"/>
                  <a:gd name="T16" fmla="*/ 45 w 50"/>
                  <a:gd name="T17" fmla="*/ 20 h 26"/>
                  <a:gd name="T18" fmla="*/ 43 w 50"/>
                  <a:gd name="T19" fmla="*/ 8 h 26"/>
                  <a:gd name="T20" fmla="*/ 14 w 50"/>
                  <a:gd name="T2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6">
                    <a:moveTo>
                      <a:pt x="14" y="3"/>
                    </a:moveTo>
                    <a:cubicBezTo>
                      <a:pt x="7" y="5"/>
                      <a:pt x="5" y="9"/>
                      <a:pt x="5" y="9"/>
                    </a:cubicBezTo>
                    <a:cubicBezTo>
                      <a:pt x="0" y="13"/>
                      <a:pt x="0" y="13"/>
                      <a:pt x="0" y="13"/>
                    </a:cubicBezTo>
                    <a:cubicBezTo>
                      <a:pt x="5" y="11"/>
                      <a:pt x="5" y="11"/>
                      <a:pt x="5" y="11"/>
                    </a:cubicBezTo>
                    <a:cubicBezTo>
                      <a:pt x="5" y="11"/>
                      <a:pt x="1" y="18"/>
                      <a:pt x="12" y="22"/>
                    </a:cubicBezTo>
                    <a:cubicBezTo>
                      <a:pt x="22" y="26"/>
                      <a:pt x="26" y="23"/>
                      <a:pt x="26" y="23"/>
                    </a:cubicBezTo>
                    <a:cubicBezTo>
                      <a:pt x="25" y="21"/>
                      <a:pt x="25" y="21"/>
                      <a:pt x="25" y="21"/>
                    </a:cubicBezTo>
                    <a:cubicBezTo>
                      <a:pt x="25" y="21"/>
                      <a:pt x="29" y="24"/>
                      <a:pt x="36" y="25"/>
                    </a:cubicBezTo>
                    <a:cubicBezTo>
                      <a:pt x="43" y="26"/>
                      <a:pt x="45" y="20"/>
                      <a:pt x="45" y="20"/>
                    </a:cubicBezTo>
                    <a:cubicBezTo>
                      <a:pt x="45" y="20"/>
                      <a:pt x="50" y="16"/>
                      <a:pt x="43" y="8"/>
                    </a:cubicBezTo>
                    <a:cubicBezTo>
                      <a:pt x="39" y="3"/>
                      <a:pt x="21" y="0"/>
                      <a:pt x="14" y="3"/>
                    </a:cubicBezTo>
                    <a:close/>
                  </a:path>
                </a:pathLst>
              </a:custGeom>
              <a:solidFill>
                <a:srgbClr val="AD7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0" name="Freeform 25"/>
              <p:cNvSpPr>
                <a:spLocks/>
              </p:cNvSpPr>
              <p:nvPr/>
            </p:nvSpPr>
            <p:spPr bwMode="auto">
              <a:xfrm>
                <a:off x="7535863" y="4108451"/>
                <a:ext cx="46038" cy="127000"/>
              </a:xfrm>
              <a:custGeom>
                <a:avLst/>
                <a:gdLst>
                  <a:gd name="T0" fmla="*/ 10 w 22"/>
                  <a:gd name="T1" fmla="*/ 2 h 60"/>
                  <a:gd name="T2" fmla="*/ 0 w 22"/>
                  <a:gd name="T3" fmla="*/ 2 h 60"/>
                  <a:gd name="T4" fmla="*/ 6 w 22"/>
                  <a:gd name="T5" fmla="*/ 12 h 60"/>
                  <a:gd name="T6" fmla="*/ 9 w 22"/>
                  <a:gd name="T7" fmla="*/ 32 h 60"/>
                  <a:gd name="T8" fmla="*/ 9 w 22"/>
                  <a:gd name="T9" fmla="*/ 58 h 60"/>
                  <a:gd name="T10" fmla="*/ 22 w 22"/>
                  <a:gd name="T11" fmla="*/ 57 h 60"/>
                  <a:gd name="T12" fmla="*/ 22 w 22"/>
                  <a:gd name="T13" fmla="*/ 32 h 60"/>
                  <a:gd name="T14" fmla="*/ 10 w 22"/>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0">
                    <a:moveTo>
                      <a:pt x="10" y="2"/>
                    </a:moveTo>
                    <a:cubicBezTo>
                      <a:pt x="7" y="2"/>
                      <a:pt x="0" y="0"/>
                      <a:pt x="0" y="2"/>
                    </a:cubicBezTo>
                    <a:cubicBezTo>
                      <a:pt x="0" y="2"/>
                      <a:pt x="4" y="5"/>
                      <a:pt x="6" y="12"/>
                    </a:cubicBezTo>
                    <a:cubicBezTo>
                      <a:pt x="8" y="19"/>
                      <a:pt x="9" y="25"/>
                      <a:pt x="9" y="32"/>
                    </a:cubicBezTo>
                    <a:cubicBezTo>
                      <a:pt x="10" y="38"/>
                      <a:pt x="11" y="52"/>
                      <a:pt x="9" y="58"/>
                    </a:cubicBezTo>
                    <a:cubicBezTo>
                      <a:pt x="9" y="60"/>
                      <a:pt x="22" y="58"/>
                      <a:pt x="22" y="57"/>
                    </a:cubicBezTo>
                    <a:cubicBezTo>
                      <a:pt x="22" y="57"/>
                      <a:pt x="22" y="47"/>
                      <a:pt x="22" y="32"/>
                    </a:cubicBezTo>
                    <a:cubicBezTo>
                      <a:pt x="21" y="18"/>
                      <a:pt x="15" y="4"/>
                      <a:pt x="10" y="2"/>
                    </a:cubicBezTo>
                    <a:close/>
                  </a:path>
                </a:pathLst>
              </a:custGeom>
              <a:solidFill>
                <a:srgbClr val="AD7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1" name="Freeform 26"/>
              <p:cNvSpPr>
                <a:spLocks/>
              </p:cNvSpPr>
              <p:nvPr/>
            </p:nvSpPr>
            <p:spPr bwMode="auto">
              <a:xfrm>
                <a:off x="7599363" y="4108451"/>
                <a:ext cx="23813" cy="38100"/>
              </a:xfrm>
              <a:custGeom>
                <a:avLst/>
                <a:gdLst>
                  <a:gd name="T0" fmla="*/ 5 w 11"/>
                  <a:gd name="T1" fmla="*/ 0 h 18"/>
                  <a:gd name="T2" fmla="*/ 0 w 11"/>
                  <a:gd name="T3" fmla="*/ 5 h 18"/>
                  <a:gd name="T4" fmla="*/ 1 w 11"/>
                  <a:gd name="T5" fmla="*/ 14 h 18"/>
                  <a:gd name="T6" fmla="*/ 5 w 11"/>
                  <a:gd name="T7" fmla="*/ 18 h 18"/>
                  <a:gd name="T8" fmla="*/ 11 w 11"/>
                  <a:gd name="T9" fmla="*/ 13 h 18"/>
                  <a:gd name="T10" fmla="*/ 11 w 11"/>
                  <a:gd name="T11" fmla="*/ 5 h 18"/>
                  <a:gd name="T12" fmla="*/ 5 w 11"/>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5" y="0"/>
                    </a:moveTo>
                    <a:cubicBezTo>
                      <a:pt x="3" y="0"/>
                      <a:pt x="0" y="2"/>
                      <a:pt x="0" y="5"/>
                    </a:cubicBezTo>
                    <a:cubicBezTo>
                      <a:pt x="1" y="14"/>
                      <a:pt x="1" y="14"/>
                      <a:pt x="1" y="14"/>
                    </a:cubicBezTo>
                    <a:cubicBezTo>
                      <a:pt x="1" y="16"/>
                      <a:pt x="3" y="18"/>
                      <a:pt x="5" y="18"/>
                    </a:cubicBezTo>
                    <a:cubicBezTo>
                      <a:pt x="7" y="18"/>
                      <a:pt x="11" y="15"/>
                      <a:pt x="11" y="13"/>
                    </a:cubicBezTo>
                    <a:cubicBezTo>
                      <a:pt x="11" y="5"/>
                      <a:pt x="11" y="5"/>
                      <a:pt x="11" y="5"/>
                    </a:cubicBezTo>
                    <a:cubicBezTo>
                      <a:pt x="11" y="3"/>
                      <a:pt x="7" y="0"/>
                      <a:pt x="5" y="0"/>
                    </a:cubicBezTo>
                    <a:close/>
                  </a:path>
                </a:pathLst>
              </a:custGeom>
              <a:solidFill>
                <a:srgbClr val="775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2" name="Freeform 27"/>
              <p:cNvSpPr>
                <a:spLocks/>
              </p:cNvSpPr>
              <p:nvPr/>
            </p:nvSpPr>
            <p:spPr bwMode="auto">
              <a:xfrm>
                <a:off x="7694613" y="4108451"/>
                <a:ext cx="25400" cy="38100"/>
              </a:xfrm>
              <a:custGeom>
                <a:avLst/>
                <a:gdLst>
                  <a:gd name="T0" fmla="*/ 11 w 12"/>
                  <a:gd name="T1" fmla="*/ 5 h 18"/>
                  <a:gd name="T2" fmla="*/ 6 w 12"/>
                  <a:gd name="T3" fmla="*/ 0 h 18"/>
                  <a:gd name="T4" fmla="*/ 0 w 12"/>
                  <a:gd name="T5" fmla="*/ 5 h 18"/>
                  <a:gd name="T6" fmla="*/ 0 w 12"/>
                  <a:gd name="T7" fmla="*/ 13 h 18"/>
                  <a:gd name="T8" fmla="*/ 6 w 12"/>
                  <a:gd name="T9" fmla="*/ 18 h 18"/>
                </a:gdLst>
                <a:ahLst/>
                <a:cxnLst>
                  <a:cxn ang="0">
                    <a:pos x="T0" y="T1"/>
                  </a:cxn>
                  <a:cxn ang="0">
                    <a:pos x="T2" y="T3"/>
                  </a:cxn>
                  <a:cxn ang="0">
                    <a:pos x="T4" y="T5"/>
                  </a:cxn>
                  <a:cxn ang="0">
                    <a:pos x="T6" y="T7"/>
                  </a:cxn>
                  <a:cxn ang="0">
                    <a:pos x="T8" y="T9"/>
                  </a:cxn>
                </a:cxnLst>
                <a:rect l="0" t="0" r="r" b="b"/>
                <a:pathLst>
                  <a:path w="12" h="18">
                    <a:moveTo>
                      <a:pt x="11" y="5"/>
                    </a:moveTo>
                    <a:cubicBezTo>
                      <a:pt x="12" y="2"/>
                      <a:pt x="8" y="0"/>
                      <a:pt x="6" y="0"/>
                    </a:cubicBezTo>
                    <a:cubicBezTo>
                      <a:pt x="4" y="0"/>
                      <a:pt x="0" y="3"/>
                      <a:pt x="0" y="5"/>
                    </a:cubicBezTo>
                    <a:cubicBezTo>
                      <a:pt x="0" y="13"/>
                      <a:pt x="0" y="13"/>
                      <a:pt x="0" y="13"/>
                    </a:cubicBezTo>
                    <a:cubicBezTo>
                      <a:pt x="0" y="15"/>
                      <a:pt x="4" y="18"/>
                      <a:pt x="6" y="18"/>
                    </a:cubicBezTo>
                  </a:path>
                </a:pathLst>
              </a:custGeom>
              <a:solidFill>
                <a:srgbClr val="775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3" name="Freeform 28"/>
              <p:cNvSpPr>
                <a:spLocks/>
              </p:cNvSpPr>
              <p:nvPr/>
            </p:nvSpPr>
            <p:spPr bwMode="auto">
              <a:xfrm>
                <a:off x="7599363" y="4048126"/>
                <a:ext cx="58738" cy="87313"/>
              </a:xfrm>
              <a:custGeom>
                <a:avLst/>
                <a:gdLst>
                  <a:gd name="T0" fmla="*/ 20 w 28"/>
                  <a:gd name="T1" fmla="*/ 0 h 41"/>
                  <a:gd name="T2" fmla="*/ 8 w 28"/>
                  <a:gd name="T3" fmla="*/ 0 h 41"/>
                  <a:gd name="T4" fmla="*/ 0 w 28"/>
                  <a:gd name="T5" fmla="*/ 9 h 41"/>
                  <a:gd name="T6" fmla="*/ 2 w 28"/>
                  <a:gd name="T7" fmla="*/ 34 h 41"/>
                  <a:gd name="T8" fmla="*/ 10 w 28"/>
                  <a:gd name="T9" fmla="*/ 41 h 41"/>
                  <a:gd name="T10" fmla="*/ 20 w 28"/>
                  <a:gd name="T11" fmla="*/ 41 h 41"/>
                  <a:gd name="T12" fmla="*/ 28 w 28"/>
                  <a:gd name="T13" fmla="*/ 34 h 41"/>
                  <a:gd name="T14" fmla="*/ 28 w 28"/>
                  <a:gd name="T15" fmla="*/ 7 h 41"/>
                  <a:gd name="T16" fmla="*/ 20 w 2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1">
                    <a:moveTo>
                      <a:pt x="20" y="0"/>
                    </a:moveTo>
                    <a:cubicBezTo>
                      <a:pt x="8" y="0"/>
                      <a:pt x="8" y="0"/>
                      <a:pt x="8" y="0"/>
                    </a:cubicBezTo>
                    <a:cubicBezTo>
                      <a:pt x="4" y="0"/>
                      <a:pt x="0" y="5"/>
                      <a:pt x="0" y="9"/>
                    </a:cubicBezTo>
                    <a:cubicBezTo>
                      <a:pt x="2" y="34"/>
                      <a:pt x="2" y="34"/>
                      <a:pt x="2" y="34"/>
                    </a:cubicBezTo>
                    <a:cubicBezTo>
                      <a:pt x="2" y="38"/>
                      <a:pt x="6" y="41"/>
                      <a:pt x="10" y="41"/>
                    </a:cubicBezTo>
                    <a:cubicBezTo>
                      <a:pt x="20" y="41"/>
                      <a:pt x="20" y="41"/>
                      <a:pt x="20" y="41"/>
                    </a:cubicBezTo>
                    <a:cubicBezTo>
                      <a:pt x="24" y="41"/>
                      <a:pt x="28" y="38"/>
                      <a:pt x="28" y="34"/>
                    </a:cubicBezTo>
                    <a:cubicBezTo>
                      <a:pt x="28" y="7"/>
                      <a:pt x="28" y="7"/>
                      <a:pt x="28" y="7"/>
                    </a:cubicBezTo>
                    <a:cubicBezTo>
                      <a:pt x="28" y="3"/>
                      <a:pt x="24" y="0"/>
                      <a:pt x="20" y="0"/>
                    </a:cubicBezTo>
                    <a:close/>
                  </a:path>
                </a:pathLst>
              </a:custGeom>
              <a:solidFill>
                <a:srgbClr val="312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4" name="Freeform 29"/>
              <p:cNvSpPr>
                <a:spLocks/>
              </p:cNvSpPr>
              <p:nvPr/>
            </p:nvSpPr>
            <p:spPr bwMode="auto">
              <a:xfrm>
                <a:off x="7661276" y="4048126"/>
                <a:ext cx="57150" cy="87313"/>
              </a:xfrm>
              <a:custGeom>
                <a:avLst/>
                <a:gdLst>
                  <a:gd name="T0" fmla="*/ 19 w 27"/>
                  <a:gd name="T1" fmla="*/ 0 h 41"/>
                  <a:gd name="T2" fmla="*/ 7 w 27"/>
                  <a:gd name="T3" fmla="*/ 0 h 41"/>
                  <a:gd name="T4" fmla="*/ 0 w 27"/>
                  <a:gd name="T5" fmla="*/ 7 h 41"/>
                  <a:gd name="T6" fmla="*/ 0 w 27"/>
                  <a:gd name="T7" fmla="*/ 34 h 41"/>
                  <a:gd name="T8" fmla="*/ 7 w 27"/>
                  <a:gd name="T9" fmla="*/ 41 h 41"/>
                  <a:gd name="T10" fmla="*/ 18 w 27"/>
                  <a:gd name="T11" fmla="*/ 41 h 41"/>
                  <a:gd name="T12" fmla="*/ 25 w 27"/>
                  <a:gd name="T13" fmla="*/ 34 h 41"/>
                  <a:gd name="T14" fmla="*/ 27 w 27"/>
                  <a:gd name="T15" fmla="*/ 9 h 41"/>
                  <a:gd name="T16" fmla="*/ 19 w 2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1">
                    <a:moveTo>
                      <a:pt x="19" y="0"/>
                    </a:moveTo>
                    <a:cubicBezTo>
                      <a:pt x="7" y="0"/>
                      <a:pt x="7" y="0"/>
                      <a:pt x="7" y="0"/>
                    </a:cubicBezTo>
                    <a:cubicBezTo>
                      <a:pt x="3" y="0"/>
                      <a:pt x="0" y="3"/>
                      <a:pt x="0" y="7"/>
                    </a:cubicBezTo>
                    <a:cubicBezTo>
                      <a:pt x="0" y="34"/>
                      <a:pt x="0" y="34"/>
                      <a:pt x="0" y="34"/>
                    </a:cubicBezTo>
                    <a:cubicBezTo>
                      <a:pt x="0" y="38"/>
                      <a:pt x="3" y="41"/>
                      <a:pt x="7" y="41"/>
                    </a:cubicBezTo>
                    <a:cubicBezTo>
                      <a:pt x="18" y="41"/>
                      <a:pt x="18" y="41"/>
                      <a:pt x="18" y="41"/>
                    </a:cubicBezTo>
                    <a:cubicBezTo>
                      <a:pt x="22" y="41"/>
                      <a:pt x="25" y="38"/>
                      <a:pt x="25" y="34"/>
                    </a:cubicBezTo>
                    <a:cubicBezTo>
                      <a:pt x="27" y="9"/>
                      <a:pt x="27" y="9"/>
                      <a:pt x="27" y="9"/>
                    </a:cubicBezTo>
                    <a:cubicBezTo>
                      <a:pt x="27" y="5"/>
                      <a:pt x="23" y="0"/>
                      <a:pt x="19" y="0"/>
                    </a:cubicBezTo>
                    <a:close/>
                  </a:path>
                </a:pathLst>
              </a:custGeom>
              <a:solidFill>
                <a:srgbClr val="312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5" name="Freeform 30"/>
              <p:cNvSpPr>
                <a:spLocks/>
              </p:cNvSpPr>
              <p:nvPr/>
            </p:nvSpPr>
            <p:spPr bwMode="auto">
              <a:xfrm>
                <a:off x="7586663" y="4211638"/>
                <a:ext cx="169863" cy="79375"/>
              </a:xfrm>
              <a:custGeom>
                <a:avLst/>
                <a:gdLst>
                  <a:gd name="T0" fmla="*/ 1 w 80"/>
                  <a:gd name="T1" fmla="*/ 0 h 37"/>
                  <a:gd name="T2" fmla="*/ 1 w 80"/>
                  <a:gd name="T3" fmla="*/ 5 h 37"/>
                  <a:gd name="T4" fmla="*/ 0 w 80"/>
                  <a:gd name="T5" fmla="*/ 6 h 37"/>
                  <a:gd name="T6" fmla="*/ 36 w 80"/>
                  <a:gd name="T7" fmla="*/ 16 h 37"/>
                  <a:gd name="T8" fmla="*/ 67 w 80"/>
                  <a:gd name="T9" fmla="*/ 34 h 37"/>
                  <a:gd name="T10" fmla="*/ 80 w 80"/>
                  <a:gd name="T11" fmla="*/ 2 h 37"/>
                  <a:gd name="T12" fmla="*/ 75 w 80"/>
                  <a:gd name="T13" fmla="*/ 0 h 37"/>
                  <a:gd name="T14" fmla="*/ 1 w 8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7">
                    <a:moveTo>
                      <a:pt x="1" y="0"/>
                    </a:moveTo>
                    <a:cubicBezTo>
                      <a:pt x="0" y="0"/>
                      <a:pt x="3" y="5"/>
                      <a:pt x="1" y="5"/>
                    </a:cubicBezTo>
                    <a:cubicBezTo>
                      <a:pt x="1" y="5"/>
                      <a:pt x="0" y="6"/>
                      <a:pt x="0" y="6"/>
                    </a:cubicBezTo>
                    <a:cubicBezTo>
                      <a:pt x="10" y="17"/>
                      <a:pt x="20" y="16"/>
                      <a:pt x="36" y="16"/>
                    </a:cubicBezTo>
                    <a:cubicBezTo>
                      <a:pt x="44" y="16"/>
                      <a:pt x="60" y="37"/>
                      <a:pt x="67" y="34"/>
                    </a:cubicBezTo>
                    <a:cubicBezTo>
                      <a:pt x="73" y="31"/>
                      <a:pt x="75" y="7"/>
                      <a:pt x="80" y="2"/>
                    </a:cubicBezTo>
                    <a:cubicBezTo>
                      <a:pt x="78" y="1"/>
                      <a:pt x="77" y="0"/>
                      <a:pt x="75" y="0"/>
                    </a:cubicBezTo>
                    <a:lnTo>
                      <a:pt x="1" y="0"/>
                    </a:lnTo>
                    <a:close/>
                  </a:path>
                </a:pathLst>
              </a:custGeom>
              <a:solidFill>
                <a:srgbClr val="F9B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6" name="Freeform 31"/>
              <p:cNvSpPr>
                <a:spLocks/>
              </p:cNvSpPr>
              <p:nvPr/>
            </p:nvSpPr>
            <p:spPr bwMode="auto">
              <a:xfrm>
                <a:off x="7629526" y="4171951"/>
                <a:ext cx="65088" cy="46038"/>
              </a:xfrm>
              <a:custGeom>
                <a:avLst/>
                <a:gdLst>
                  <a:gd name="T0" fmla="*/ 20 w 31"/>
                  <a:gd name="T1" fmla="*/ 0 h 22"/>
                  <a:gd name="T2" fmla="*/ 11 w 31"/>
                  <a:gd name="T3" fmla="*/ 0 h 22"/>
                  <a:gd name="T4" fmla="*/ 0 w 31"/>
                  <a:gd name="T5" fmla="*/ 6 h 22"/>
                  <a:gd name="T6" fmla="*/ 0 w 31"/>
                  <a:gd name="T7" fmla="*/ 17 h 22"/>
                  <a:gd name="T8" fmla="*/ 11 w 31"/>
                  <a:gd name="T9" fmla="*/ 22 h 22"/>
                  <a:gd name="T10" fmla="*/ 20 w 31"/>
                  <a:gd name="T11" fmla="*/ 22 h 22"/>
                  <a:gd name="T12" fmla="*/ 31 w 31"/>
                  <a:gd name="T13" fmla="*/ 17 h 22"/>
                  <a:gd name="T14" fmla="*/ 31 w 31"/>
                  <a:gd name="T15" fmla="*/ 6 h 22"/>
                  <a:gd name="T16" fmla="*/ 20 w 3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2">
                    <a:moveTo>
                      <a:pt x="20" y="0"/>
                    </a:moveTo>
                    <a:cubicBezTo>
                      <a:pt x="11" y="0"/>
                      <a:pt x="11" y="0"/>
                      <a:pt x="11" y="0"/>
                    </a:cubicBezTo>
                    <a:cubicBezTo>
                      <a:pt x="5" y="0"/>
                      <a:pt x="0" y="2"/>
                      <a:pt x="0" y="6"/>
                    </a:cubicBezTo>
                    <a:cubicBezTo>
                      <a:pt x="0" y="17"/>
                      <a:pt x="0" y="17"/>
                      <a:pt x="0" y="17"/>
                    </a:cubicBezTo>
                    <a:cubicBezTo>
                      <a:pt x="0" y="21"/>
                      <a:pt x="5" y="22"/>
                      <a:pt x="11" y="22"/>
                    </a:cubicBezTo>
                    <a:cubicBezTo>
                      <a:pt x="20" y="22"/>
                      <a:pt x="20" y="22"/>
                      <a:pt x="20" y="22"/>
                    </a:cubicBezTo>
                    <a:cubicBezTo>
                      <a:pt x="26" y="22"/>
                      <a:pt x="31" y="21"/>
                      <a:pt x="31" y="17"/>
                    </a:cubicBezTo>
                    <a:cubicBezTo>
                      <a:pt x="31" y="6"/>
                      <a:pt x="31" y="6"/>
                      <a:pt x="31" y="6"/>
                    </a:cubicBezTo>
                    <a:cubicBezTo>
                      <a:pt x="31" y="2"/>
                      <a:pt x="26" y="0"/>
                      <a:pt x="20" y="0"/>
                    </a:cubicBezTo>
                    <a:close/>
                  </a:path>
                </a:pathLst>
              </a:custGeom>
              <a:solidFill>
                <a:srgbClr val="775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7" name="Freeform 32"/>
              <p:cNvSpPr>
                <a:spLocks/>
              </p:cNvSpPr>
              <p:nvPr/>
            </p:nvSpPr>
            <p:spPr bwMode="auto">
              <a:xfrm>
                <a:off x="7607301" y="4067176"/>
                <a:ext cx="104775" cy="128588"/>
              </a:xfrm>
              <a:custGeom>
                <a:avLst/>
                <a:gdLst>
                  <a:gd name="T0" fmla="*/ 3 w 49"/>
                  <a:gd name="T1" fmla="*/ 47 h 60"/>
                  <a:gd name="T2" fmla="*/ 25 w 49"/>
                  <a:gd name="T3" fmla="*/ 60 h 60"/>
                  <a:gd name="T4" fmla="*/ 46 w 49"/>
                  <a:gd name="T5" fmla="*/ 47 h 60"/>
                  <a:gd name="T6" fmla="*/ 49 w 49"/>
                  <a:gd name="T7" fmla="*/ 0 h 60"/>
                  <a:gd name="T8" fmla="*/ 0 w 49"/>
                  <a:gd name="T9" fmla="*/ 0 h 60"/>
                  <a:gd name="T10" fmla="*/ 3 w 49"/>
                  <a:gd name="T11" fmla="*/ 47 h 60"/>
                </a:gdLst>
                <a:ahLst/>
                <a:cxnLst>
                  <a:cxn ang="0">
                    <a:pos x="T0" y="T1"/>
                  </a:cxn>
                  <a:cxn ang="0">
                    <a:pos x="T2" y="T3"/>
                  </a:cxn>
                  <a:cxn ang="0">
                    <a:pos x="T4" y="T5"/>
                  </a:cxn>
                  <a:cxn ang="0">
                    <a:pos x="T6" y="T7"/>
                  </a:cxn>
                  <a:cxn ang="0">
                    <a:pos x="T8" y="T9"/>
                  </a:cxn>
                  <a:cxn ang="0">
                    <a:pos x="T10" y="T11"/>
                  </a:cxn>
                </a:cxnLst>
                <a:rect l="0" t="0" r="r" b="b"/>
                <a:pathLst>
                  <a:path w="49" h="60">
                    <a:moveTo>
                      <a:pt x="3" y="47"/>
                    </a:moveTo>
                    <a:cubicBezTo>
                      <a:pt x="3" y="52"/>
                      <a:pt x="15" y="60"/>
                      <a:pt x="25" y="60"/>
                    </a:cubicBezTo>
                    <a:cubicBezTo>
                      <a:pt x="37" y="60"/>
                      <a:pt x="46" y="52"/>
                      <a:pt x="46" y="47"/>
                    </a:cubicBezTo>
                    <a:cubicBezTo>
                      <a:pt x="49" y="0"/>
                      <a:pt x="49" y="0"/>
                      <a:pt x="49" y="0"/>
                    </a:cubicBezTo>
                    <a:cubicBezTo>
                      <a:pt x="0" y="0"/>
                      <a:pt x="0" y="0"/>
                      <a:pt x="0" y="0"/>
                    </a:cubicBezTo>
                    <a:lnTo>
                      <a:pt x="3" y="47"/>
                    </a:lnTo>
                    <a:close/>
                  </a:path>
                </a:pathLst>
              </a:custGeom>
              <a:solidFill>
                <a:srgbClr val="775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8" name="Freeform 33"/>
              <p:cNvSpPr>
                <a:spLocks/>
              </p:cNvSpPr>
              <p:nvPr/>
            </p:nvSpPr>
            <p:spPr bwMode="auto">
              <a:xfrm>
                <a:off x="7623176" y="4205288"/>
                <a:ext cx="39688" cy="30163"/>
              </a:xfrm>
              <a:custGeom>
                <a:avLst/>
                <a:gdLst>
                  <a:gd name="T0" fmla="*/ 3 w 19"/>
                  <a:gd name="T1" fmla="*/ 0 h 14"/>
                  <a:gd name="T2" fmla="*/ 0 w 19"/>
                  <a:gd name="T3" fmla="*/ 5 h 14"/>
                  <a:gd name="T4" fmla="*/ 15 w 19"/>
                  <a:gd name="T5" fmla="*/ 14 h 14"/>
                  <a:gd name="T6" fmla="*/ 19 w 19"/>
                  <a:gd name="T7" fmla="*/ 6 h 14"/>
                  <a:gd name="T8" fmla="*/ 9 w 19"/>
                  <a:gd name="T9" fmla="*/ 4 h 14"/>
                  <a:gd name="T10" fmla="*/ 3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3" y="0"/>
                    </a:moveTo>
                    <a:cubicBezTo>
                      <a:pt x="0" y="5"/>
                      <a:pt x="0" y="5"/>
                      <a:pt x="0" y="5"/>
                    </a:cubicBezTo>
                    <a:cubicBezTo>
                      <a:pt x="15" y="14"/>
                      <a:pt x="15" y="14"/>
                      <a:pt x="15" y="14"/>
                    </a:cubicBezTo>
                    <a:cubicBezTo>
                      <a:pt x="19" y="6"/>
                      <a:pt x="19" y="6"/>
                      <a:pt x="19" y="6"/>
                    </a:cubicBezTo>
                    <a:cubicBezTo>
                      <a:pt x="19" y="6"/>
                      <a:pt x="13" y="5"/>
                      <a:pt x="9" y="4"/>
                    </a:cubicBezTo>
                    <a:cubicBezTo>
                      <a:pt x="5" y="3"/>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9" name="Freeform 34"/>
              <p:cNvSpPr>
                <a:spLocks/>
              </p:cNvSpPr>
              <p:nvPr/>
            </p:nvSpPr>
            <p:spPr bwMode="auto">
              <a:xfrm>
                <a:off x="7661276" y="4205288"/>
                <a:ext cx="39688" cy="30163"/>
              </a:xfrm>
              <a:custGeom>
                <a:avLst/>
                <a:gdLst>
                  <a:gd name="T0" fmla="*/ 10 w 19"/>
                  <a:gd name="T1" fmla="*/ 4 h 14"/>
                  <a:gd name="T2" fmla="*/ 0 w 19"/>
                  <a:gd name="T3" fmla="*/ 6 h 14"/>
                  <a:gd name="T4" fmla="*/ 4 w 19"/>
                  <a:gd name="T5" fmla="*/ 14 h 14"/>
                  <a:gd name="T6" fmla="*/ 19 w 19"/>
                  <a:gd name="T7" fmla="*/ 3 h 14"/>
                  <a:gd name="T8" fmla="*/ 16 w 19"/>
                  <a:gd name="T9" fmla="*/ 0 h 14"/>
                  <a:gd name="T10" fmla="*/ 10 w 19"/>
                  <a:gd name="T11" fmla="*/ 4 h 14"/>
                </a:gdLst>
                <a:ahLst/>
                <a:cxnLst>
                  <a:cxn ang="0">
                    <a:pos x="T0" y="T1"/>
                  </a:cxn>
                  <a:cxn ang="0">
                    <a:pos x="T2" y="T3"/>
                  </a:cxn>
                  <a:cxn ang="0">
                    <a:pos x="T4" y="T5"/>
                  </a:cxn>
                  <a:cxn ang="0">
                    <a:pos x="T6" y="T7"/>
                  </a:cxn>
                  <a:cxn ang="0">
                    <a:pos x="T8" y="T9"/>
                  </a:cxn>
                  <a:cxn ang="0">
                    <a:pos x="T10" y="T11"/>
                  </a:cxn>
                </a:cxnLst>
                <a:rect l="0" t="0" r="r" b="b"/>
                <a:pathLst>
                  <a:path w="19" h="14">
                    <a:moveTo>
                      <a:pt x="10" y="4"/>
                    </a:moveTo>
                    <a:cubicBezTo>
                      <a:pt x="6" y="5"/>
                      <a:pt x="0" y="6"/>
                      <a:pt x="0" y="6"/>
                    </a:cubicBezTo>
                    <a:cubicBezTo>
                      <a:pt x="4" y="14"/>
                      <a:pt x="4" y="14"/>
                      <a:pt x="4" y="14"/>
                    </a:cubicBezTo>
                    <a:cubicBezTo>
                      <a:pt x="19" y="3"/>
                      <a:pt x="19" y="3"/>
                      <a:pt x="19" y="3"/>
                    </a:cubicBezTo>
                    <a:cubicBezTo>
                      <a:pt x="16" y="0"/>
                      <a:pt x="16" y="0"/>
                      <a:pt x="16" y="0"/>
                    </a:cubicBezTo>
                    <a:cubicBezTo>
                      <a:pt x="16" y="0"/>
                      <a:pt x="14" y="3"/>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0" name="Freeform 35"/>
              <p:cNvSpPr>
                <a:spLocks/>
              </p:cNvSpPr>
              <p:nvPr/>
            </p:nvSpPr>
            <p:spPr bwMode="auto">
              <a:xfrm>
                <a:off x="7597776" y="4033838"/>
                <a:ext cx="60325" cy="71438"/>
              </a:xfrm>
              <a:custGeom>
                <a:avLst/>
                <a:gdLst>
                  <a:gd name="T0" fmla="*/ 7 w 29"/>
                  <a:gd name="T1" fmla="*/ 7 h 34"/>
                  <a:gd name="T2" fmla="*/ 2 w 29"/>
                  <a:gd name="T3" fmla="*/ 16 h 34"/>
                  <a:gd name="T4" fmla="*/ 4 w 29"/>
                  <a:gd name="T5" fmla="*/ 34 h 34"/>
                  <a:gd name="T6" fmla="*/ 10 w 29"/>
                  <a:gd name="T7" fmla="*/ 20 h 34"/>
                  <a:gd name="T8" fmla="*/ 29 w 29"/>
                  <a:gd name="T9" fmla="*/ 19 h 34"/>
                  <a:gd name="T10" fmla="*/ 29 w 29"/>
                  <a:gd name="T11" fmla="*/ 0 h 34"/>
                  <a:gd name="T12" fmla="*/ 28 w 29"/>
                  <a:gd name="T13" fmla="*/ 1 h 34"/>
                  <a:gd name="T14" fmla="*/ 7 w 29"/>
                  <a:gd name="T15" fmla="*/ 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4">
                    <a:moveTo>
                      <a:pt x="7" y="7"/>
                    </a:moveTo>
                    <a:cubicBezTo>
                      <a:pt x="0" y="9"/>
                      <a:pt x="2" y="15"/>
                      <a:pt x="2" y="16"/>
                    </a:cubicBezTo>
                    <a:cubicBezTo>
                      <a:pt x="2" y="16"/>
                      <a:pt x="4" y="34"/>
                      <a:pt x="4" y="34"/>
                    </a:cubicBezTo>
                    <a:cubicBezTo>
                      <a:pt x="4" y="34"/>
                      <a:pt x="4" y="23"/>
                      <a:pt x="10" y="20"/>
                    </a:cubicBezTo>
                    <a:cubicBezTo>
                      <a:pt x="16" y="17"/>
                      <a:pt x="27" y="19"/>
                      <a:pt x="29" y="19"/>
                    </a:cubicBezTo>
                    <a:cubicBezTo>
                      <a:pt x="29" y="0"/>
                      <a:pt x="29" y="0"/>
                      <a:pt x="29" y="0"/>
                    </a:cubicBezTo>
                    <a:cubicBezTo>
                      <a:pt x="29" y="0"/>
                      <a:pt x="28" y="1"/>
                      <a:pt x="28" y="1"/>
                    </a:cubicBezTo>
                    <a:cubicBezTo>
                      <a:pt x="25" y="4"/>
                      <a:pt x="13" y="4"/>
                      <a:pt x="7" y="7"/>
                    </a:cubicBezTo>
                    <a:close/>
                  </a:path>
                </a:pathLst>
              </a:custGeom>
              <a:solidFill>
                <a:srgbClr val="2A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1" name="Freeform 36"/>
              <p:cNvSpPr>
                <a:spLocks/>
              </p:cNvSpPr>
              <p:nvPr/>
            </p:nvSpPr>
            <p:spPr bwMode="auto">
              <a:xfrm>
                <a:off x="7654926" y="4033838"/>
                <a:ext cx="65088" cy="71438"/>
              </a:xfrm>
              <a:custGeom>
                <a:avLst/>
                <a:gdLst>
                  <a:gd name="T0" fmla="*/ 24 w 31"/>
                  <a:gd name="T1" fmla="*/ 7 h 34"/>
                  <a:gd name="T2" fmla="*/ 3 w 31"/>
                  <a:gd name="T3" fmla="*/ 1 h 34"/>
                  <a:gd name="T4" fmla="*/ 2 w 31"/>
                  <a:gd name="T5" fmla="*/ 0 h 34"/>
                  <a:gd name="T6" fmla="*/ 0 w 31"/>
                  <a:gd name="T7" fmla="*/ 9 h 34"/>
                  <a:gd name="T8" fmla="*/ 2 w 31"/>
                  <a:gd name="T9" fmla="*/ 19 h 34"/>
                  <a:gd name="T10" fmla="*/ 20 w 31"/>
                  <a:gd name="T11" fmla="*/ 20 h 34"/>
                  <a:gd name="T12" fmla="*/ 26 w 31"/>
                  <a:gd name="T13" fmla="*/ 34 h 34"/>
                  <a:gd name="T14" fmla="*/ 29 w 31"/>
                  <a:gd name="T15" fmla="*/ 16 h 34"/>
                  <a:gd name="T16" fmla="*/ 24 w 31"/>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24" y="7"/>
                    </a:moveTo>
                    <a:cubicBezTo>
                      <a:pt x="17" y="4"/>
                      <a:pt x="5" y="4"/>
                      <a:pt x="3" y="1"/>
                    </a:cubicBezTo>
                    <a:cubicBezTo>
                      <a:pt x="2" y="1"/>
                      <a:pt x="2" y="0"/>
                      <a:pt x="2" y="0"/>
                    </a:cubicBezTo>
                    <a:cubicBezTo>
                      <a:pt x="0" y="9"/>
                      <a:pt x="0" y="9"/>
                      <a:pt x="0" y="9"/>
                    </a:cubicBezTo>
                    <a:cubicBezTo>
                      <a:pt x="2" y="19"/>
                      <a:pt x="2" y="19"/>
                      <a:pt x="2" y="19"/>
                    </a:cubicBezTo>
                    <a:cubicBezTo>
                      <a:pt x="4" y="19"/>
                      <a:pt x="14" y="17"/>
                      <a:pt x="20" y="20"/>
                    </a:cubicBezTo>
                    <a:cubicBezTo>
                      <a:pt x="26" y="23"/>
                      <a:pt x="26" y="34"/>
                      <a:pt x="26" y="34"/>
                    </a:cubicBezTo>
                    <a:cubicBezTo>
                      <a:pt x="26" y="34"/>
                      <a:pt x="29" y="16"/>
                      <a:pt x="29" y="16"/>
                    </a:cubicBezTo>
                    <a:cubicBezTo>
                      <a:pt x="29" y="15"/>
                      <a:pt x="31" y="9"/>
                      <a:pt x="24" y="7"/>
                    </a:cubicBezTo>
                    <a:close/>
                  </a:path>
                </a:pathLst>
              </a:custGeom>
              <a:solidFill>
                <a:srgbClr val="2A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2" name="Freeform 37"/>
              <p:cNvSpPr>
                <a:spLocks/>
              </p:cNvSpPr>
              <p:nvPr/>
            </p:nvSpPr>
            <p:spPr bwMode="auto">
              <a:xfrm>
                <a:off x="7737476" y="4051301"/>
                <a:ext cx="87313" cy="198438"/>
              </a:xfrm>
              <a:custGeom>
                <a:avLst/>
                <a:gdLst>
                  <a:gd name="T0" fmla="*/ 20 w 41"/>
                  <a:gd name="T1" fmla="*/ 0 h 94"/>
                  <a:gd name="T2" fmla="*/ 14 w 41"/>
                  <a:gd name="T3" fmla="*/ 7 h 94"/>
                  <a:gd name="T4" fmla="*/ 10 w 41"/>
                  <a:gd name="T5" fmla="*/ 50 h 94"/>
                  <a:gd name="T6" fmla="*/ 0 w 41"/>
                  <a:gd name="T7" fmla="*/ 77 h 94"/>
                  <a:gd name="T8" fmla="*/ 18 w 41"/>
                  <a:gd name="T9" fmla="*/ 90 h 94"/>
                  <a:gd name="T10" fmla="*/ 41 w 41"/>
                  <a:gd name="T11" fmla="*/ 94 h 94"/>
                  <a:gd name="T12" fmla="*/ 37 w 41"/>
                  <a:gd name="T13" fmla="*/ 25 h 94"/>
                  <a:gd name="T14" fmla="*/ 20 w 41"/>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20" y="0"/>
                    </a:moveTo>
                    <a:cubicBezTo>
                      <a:pt x="14" y="7"/>
                      <a:pt x="14" y="7"/>
                      <a:pt x="14" y="7"/>
                    </a:cubicBezTo>
                    <a:cubicBezTo>
                      <a:pt x="14" y="7"/>
                      <a:pt x="12" y="31"/>
                      <a:pt x="10" y="50"/>
                    </a:cubicBezTo>
                    <a:cubicBezTo>
                      <a:pt x="10" y="61"/>
                      <a:pt x="4" y="70"/>
                      <a:pt x="0" y="77"/>
                    </a:cubicBezTo>
                    <a:cubicBezTo>
                      <a:pt x="5" y="82"/>
                      <a:pt x="11" y="87"/>
                      <a:pt x="18" y="90"/>
                    </a:cubicBezTo>
                    <a:cubicBezTo>
                      <a:pt x="41" y="94"/>
                      <a:pt x="41" y="94"/>
                      <a:pt x="41" y="94"/>
                    </a:cubicBezTo>
                    <a:cubicBezTo>
                      <a:pt x="37" y="25"/>
                      <a:pt x="37" y="25"/>
                      <a:pt x="37" y="25"/>
                    </a:cubicBezTo>
                    <a:lnTo>
                      <a:pt x="20" y="0"/>
                    </a:lnTo>
                    <a:close/>
                  </a:path>
                </a:pathLst>
              </a:custGeom>
              <a:solidFill>
                <a:srgbClr val="B0B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3" name="Freeform 38"/>
              <p:cNvSpPr>
                <a:spLocks/>
              </p:cNvSpPr>
              <p:nvPr/>
            </p:nvSpPr>
            <p:spPr bwMode="auto">
              <a:xfrm>
                <a:off x="7835901" y="4051301"/>
                <a:ext cx="87313" cy="198438"/>
              </a:xfrm>
              <a:custGeom>
                <a:avLst/>
                <a:gdLst>
                  <a:gd name="T0" fmla="*/ 27 w 41"/>
                  <a:gd name="T1" fmla="*/ 7 h 94"/>
                  <a:gd name="T2" fmla="*/ 21 w 41"/>
                  <a:gd name="T3" fmla="*/ 0 h 94"/>
                  <a:gd name="T4" fmla="*/ 3 w 41"/>
                  <a:gd name="T5" fmla="*/ 25 h 94"/>
                  <a:gd name="T6" fmla="*/ 0 w 41"/>
                  <a:gd name="T7" fmla="*/ 94 h 94"/>
                  <a:gd name="T8" fmla="*/ 24 w 41"/>
                  <a:gd name="T9" fmla="*/ 90 h 94"/>
                  <a:gd name="T10" fmla="*/ 41 w 41"/>
                  <a:gd name="T11" fmla="*/ 77 h 94"/>
                  <a:gd name="T12" fmla="*/ 30 w 41"/>
                  <a:gd name="T13" fmla="*/ 50 h 94"/>
                  <a:gd name="T14" fmla="*/ 27 w 41"/>
                  <a:gd name="T15" fmla="*/ 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27" y="7"/>
                    </a:moveTo>
                    <a:cubicBezTo>
                      <a:pt x="21" y="0"/>
                      <a:pt x="21" y="0"/>
                      <a:pt x="21" y="0"/>
                    </a:cubicBezTo>
                    <a:cubicBezTo>
                      <a:pt x="3" y="25"/>
                      <a:pt x="3" y="25"/>
                      <a:pt x="3" y="25"/>
                    </a:cubicBezTo>
                    <a:cubicBezTo>
                      <a:pt x="0" y="94"/>
                      <a:pt x="0" y="94"/>
                      <a:pt x="0" y="94"/>
                    </a:cubicBezTo>
                    <a:cubicBezTo>
                      <a:pt x="24" y="90"/>
                      <a:pt x="24" y="90"/>
                      <a:pt x="24" y="90"/>
                    </a:cubicBezTo>
                    <a:cubicBezTo>
                      <a:pt x="31" y="87"/>
                      <a:pt x="36" y="82"/>
                      <a:pt x="41" y="77"/>
                    </a:cubicBezTo>
                    <a:cubicBezTo>
                      <a:pt x="37" y="71"/>
                      <a:pt x="31" y="61"/>
                      <a:pt x="30" y="50"/>
                    </a:cubicBezTo>
                    <a:cubicBezTo>
                      <a:pt x="29" y="31"/>
                      <a:pt x="27" y="7"/>
                      <a:pt x="27" y="7"/>
                    </a:cubicBezTo>
                    <a:close/>
                  </a:path>
                </a:pathLst>
              </a:custGeom>
              <a:solidFill>
                <a:srgbClr val="B0B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4" name="Freeform 39"/>
              <p:cNvSpPr>
                <a:spLocks/>
              </p:cNvSpPr>
              <p:nvPr/>
            </p:nvSpPr>
            <p:spPr bwMode="auto">
              <a:xfrm>
                <a:off x="7720013" y="4210051"/>
                <a:ext cx="206375" cy="119063"/>
              </a:xfrm>
              <a:custGeom>
                <a:avLst/>
                <a:gdLst>
                  <a:gd name="T0" fmla="*/ 12 w 97"/>
                  <a:gd name="T1" fmla="*/ 0 h 56"/>
                  <a:gd name="T2" fmla="*/ 7 w 97"/>
                  <a:gd name="T3" fmla="*/ 1 h 56"/>
                  <a:gd name="T4" fmla="*/ 7 w 97"/>
                  <a:gd name="T5" fmla="*/ 1 h 56"/>
                  <a:gd name="T6" fmla="*/ 11 w 97"/>
                  <a:gd name="T7" fmla="*/ 52 h 56"/>
                  <a:gd name="T8" fmla="*/ 52 w 97"/>
                  <a:gd name="T9" fmla="*/ 21 h 56"/>
                  <a:gd name="T10" fmla="*/ 97 w 97"/>
                  <a:gd name="T11" fmla="*/ 1 h 56"/>
                  <a:gd name="T12" fmla="*/ 93 w 97"/>
                  <a:gd name="T13" fmla="*/ 0 h 56"/>
                  <a:gd name="T14" fmla="*/ 12 w 97"/>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56">
                    <a:moveTo>
                      <a:pt x="12" y="0"/>
                    </a:moveTo>
                    <a:cubicBezTo>
                      <a:pt x="10" y="0"/>
                      <a:pt x="9" y="0"/>
                      <a:pt x="7" y="1"/>
                    </a:cubicBezTo>
                    <a:cubicBezTo>
                      <a:pt x="7" y="1"/>
                      <a:pt x="7" y="1"/>
                      <a:pt x="7" y="1"/>
                    </a:cubicBezTo>
                    <a:cubicBezTo>
                      <a:pt x="0" y="12"/>
                      <a:pt x="6" y="48"/>
                      <a:pt x="11" y="52"/>
                    </a:cubicBezTo>
                    <a:cubicBezTo>
                      <a:pt x="20" y="56"/>
                      <a:pt x="41" y="21"/>
                      <a:pt x="52" y="21"/>
                    </a:cubicBezTo>
                    <a:cubicBezTo>
                      <a:pt x="70" y="21"/>
                      <a:pt x="86" y="13"/>
                      <a:pt x="97" y="1"/>
                    </a:cubicBezTo>
                    <a:cubicBezTo>
                      <a:pt x="96" y="0"/>
                      <a:pt x="94" y="0"/>
                      <a:pt x="93" y="0"/>
                    </a:cubicBezTo>
                    <a:lnTo>
                      <a:pt x="12" y="0"/>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5" name="Freeform 40"/>
              <p:cNvSpPr>
                <a:spLocks/>
              </p:cNvSpPr>
              <p:nvPr/>
            </p:nvSpPr>
            <p:spPr bwMode="auto">
              <a:xfrm>
                <a:off x="7799388" y="4170363"/>
                <a:ext cx="65088" cy="52388"/>
              </a:xfrm>
              <a:custGeom>
                <a:avLst/>
                <a:gdLst>
                  <a:gd name="T0" fmla="*/ 20 w 31"/>
                  <a:gd name="T1" fmla="*/ 0 h 25"/>
                  <a:gd name="T2" fmla="*/ 11 w 31"/>
                  <a:gd name="T3" fmla="*/ 0 h 25"/>
                  <a:gd name="T4" fmla="*/ 0 w 31"/>
                  <a:gd name="T5" fmla="*/ 7 h 25"/>
                  <a:gd name="T6" fmla="*/ 0 w 31"/>
                  <a:gd name="T7" fmla="*/ 21 h 25"/>
                  <a:gd name="T8" fmla="*/ 6 w 31"/>
                  <a:gd name="T9" fmla="*/ 24 h 25"/>
                  <a:gd name="T10" fmla="*/ 25 w 31"/>
                  <a:gd name="T11" fmla="*/ 24 h 25"/>
                  <a:gd name="T12" fmla="*/ 31 w 31"/>
                  <a:gd name="T13" fmla="*/ 20 h 25"/>
                  <a:gd name="T14" fmla="*/ 31 w 31"/>
                  <a:gd name="T15" fmla="*/ 7 h 25"/>
                  <a:gd name="T16" fmla="*/ 20 w 3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20" y="0"/>
                    </a:moveTo>
                    <a:cubicBezTo>
                      <a:pt x="11" y="0"/>
                      <a:pt x="11" y="0"/>
                      <a:pt x="11" y="0"/>
                    </a:cubicBezTo>
                    <a:cubicBezTo>
                      <a:pt x="5" y="0"/>
                      <a:pt x="0" y="4"/>
                      <a:pt x="0" y="7"/>
                    </a:cubicBezTo>
                    <a:cubicBezTo>
                      <a:pt x="0" y="21"/>
                      <a:pt x="0" y="21"/>
                      <a:pt x="0" y="21"/>
                    </a:cubicBezTo>
                    <a:cubicBezTo>
                      <a:pt x="1" y="22"/>
                      <a:pt x="3" y="23"/>
                      <a:pt x="6" y="24"/>
                    </a:cubicBezTo>
                    <a:cubicBezTo>
                      <a:pt x="10" y="25"/>
                      <a:pt x="22" y="25"/>
                      <a:pt x="25" y="24"/>
                    </a:cubicBezTo>
                    <a:cubicBezTo>
                      <a:pt x="28" y="23"/>
                      <a:pt x="30" y="21"/>
                      <a:pt x="31" y="20"/>
                    </a:cubicBezTo>
                    <a:cubicBezTo>
                      <a:pt x="31" y="7"/>
                      <a:pt x="31" y="7"/>
                      <a:pt x="31" y="7"/>
                    </a:cubicBezTo>
                    <a:cubicBezTo>
                      <a:pt x="31" y="4"/>
                      <a:pt x="27" y="0"/>
                      <a:pt x="20" y="0"/>
                    </a:cubicBezTo>
                    <a:close/>
                  </a:path>
                </a:pathLst>
              </a:custGeom>
              <a:solidFill>
                <a:srgbClr val="F8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6" name="Freeform 41"/>
              <p:cNvSpPr>
                <a:spLocks/>
              </p:cNvSpPr>
              <p:nvPr/>
            </p:nvSpPr>
            <p:spPr bwMode="auto">
              <a:xfrm>
                <a:off x="7767638" y="4111626"/>
                <a:ext cx="26988" cy="36513"/>
              </a:xfrm>
              <a:custGeom>
                <a:avLst/>
                <a:gdLst>
                  <a:gd name="T0" fmla="*/ 6 w 13"/>
                  <a:gd name="T1" fmla="*/ 0 h 17"/>
                  <a:gd name="T2" fmla="*/ 1 w 13"/>
                  <a:gd name="T3" fmla="*/ 5 h 17"/>
                  <a:gd name="T4" fmla="*/ 2 w 13"/>
                  <a:gd name="T5" fmla="*/ 14 h 17"/>
                  <a:gd name="T6" fmla="*/ 6 w 13"/>
                  <a:gd name="T7" fmla="*/ 17 h 17"/>
                  <a:gd name="T8" fmla="*/ 13 w 13"/>
                  <a:gd name="T9" fmla="*/ 13 h 17"/>
                  <a:gd name="T10" fmla="*/ 13 w 13"/>
                  <a:gd name="T11" fmla="*/ 5 h 17"/>
                  <a:gd name="T12" fmla="*/ 6 w 13"/>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6" y="0"/>
                    </a:moveTo>
                    <a:cubicBezTo>
                      <a:pt x="4" y="0"/>
                      <a:pt x="0" y="2"/>
                      <a:pt x="1" y="5"/>
                    </a:cubicBezTo>
                    <a:cubicBezTo>
                      <a:pt x="2" y="14"/>
                      <a:pt x="2" y="14"/>
                      <a:pt x="2" y="14"/>
                    </a:cubicBezTo>
                    <a:cubicBezTo>
                      <a:pt x="2" y="16"/>
                      <a:pt x="4" y="17"/>
                      <a:pt x="6" y="17"/>
                    </a:cubicBezTo>
                    <a:cubicBezTo>
                      <a:pt x="8" y="17"/>
                      <a:pt x="13" y="15"/>
                      <a:pt x="13" y="13"/>
                    </a:cubicBezTo>
                    <a:cubicBezTo>
                      <a:pt x="13" y="5"/>
                      <a:pt x="13" y="5"/>
                      <a:pt x="13" y="5"/>
                    </a:cubicBezTo>
                    <a:cubicBezTo>
                      <a:pt x="13" y="3"/>
                      <a:pt x="8" y="0"/>
                      <a:pt x="6" y="0"/>
                    </a:cubicBezTo>
                    <a:close/>
                  </a:path>
                </a:pathLst>
              </a:custGeom>
              <a:solidFill>
                <a:srgbClr val="F0B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7" name="Freeform 42"/>
              <p:cNvSpPr>
                <a:spLocks/>
              </p:cNvSpPr>
              <p:nvPr/>
            </p:nvSpPr>
            <p:spPr bwMode="auto">
              <a:xfrm>
                <a:off x="7775576" y="4121151"/>
                <a:ext cx="12700" cy="19050"/>
              </a:xfrm>
              <a:custGeom>
                <a:avLst/>
                <a:gdLst>
                  <a:gd name="T0" fmla="*/ 4 w 6"/>
                  <a:gd name="T1" fmla="*/ 5 h 9"/>
                  <a:gd name="T2" fmla="*/ 6 w 6"/>
                  <a:gd name="T3" fmla="*/ 2 h 9"/>
                  <a:gd name="T4" fmla="*/ 3 w 6"/>
                  <a:gd name="T5" fmla="*/ 0 h 9"/>
                  <a:gd name="T6" fmla="*/ 0 w 6"/>
                  <a:gd name="T7" fmla="*/ 3 h 9"/>
                  <a:gd name="T8" fmla="*/ 1 w 6"/>
                  <a:gd name="T9" fmla="*/ 7 h 9"/>
                  <a:gd name="T10" fmla="*/ 3 w 6"/>
                  <a:gd name="T11" fmla="*/ 9 h 9"/>
                  <a:gd name="T12" fmla="*/ 6 w 6"/>
                  <a:gd name="T13" fmla="*/ 7 h 9"/>
                  <a:gd name="T14" fmla="*/ 4 w 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4" y="5"/>
                    </a:moveTo>
                    <a:cubicBezTo>
                      <a:pt x="4" y="3"/>
                      <a:pt x="5" y="2"/>
                      <a:pt x="6" y="2"/>
                    </a:cubicBezTo>
                    <a:cubicBezTo>
                      <a:pt x="6" y="1"/>
                      <a:pt x="4" y="0"/>
                      <a:pt x="3" y="0"/>
                    </a:cubicBezTo>
                    <a:cubicBezTo>
                      <a:pt x="1" y="0"/>
                      <a:pt x="0" y="1"/>
                      <a:pt x="0" y="3"/>
                    </a:cubicBezTo>
                    <a:cubicBezTo>
                      <a:pt x="1" y="7"/>
                      <a:pt x="1" y="7"/>
                      <a:pt x="1" y="7"/>
                    </a:cubicBezTo>
                    <a:cubicBezTo>
                      <a:pt x="1" y="8"/>
                      <a:pt x="1" y="9"/>
                      <a:pt x="3" y="9"/>
                    </a:cubicBezTo>
                    <a:cubicBezTo>
                      <a:pt x="4" y="9"/>
                      <a:pt x="6" y="8"/>
                      <a:pt x="6" y="7"/>
                    </a:cubicBezTo>
                    <a:cubicBezTo>
                      <a:pt x="5" y="7"/>
                      <a:pt x="4" y="6"/>
                      <a:pt x="4" y="5"/>
                    </a:cubicBezTo>
                    <a:close/>
                  </a:path>
                </a:pathLst>
              </a:custGeom>
              <a:solidFill>
                <a:srgbClr val="F0B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8" name="Freeform 43"/>
              <p:cNvSpPr>
                <a:spLocks/>
              </p:cNvSpPr>
              <p:nvPr/>
            </p:nvSpPr>
            <p:spPr bwMode="auto">
              <a:xfrm>
                <a:off x="7870826" y="4111626"/>
                <a:ext cx="28575" cy="36513"/>
              </a:xfrm>
              <a:custGeom>
                <a:avLst/>
                <a:gdLst>
                  <a:gd name="T0" fmla="*/ 7 w 13"/>
                  <a:gd name="T1" fmla="*/ 0 h 17"/>
                  <a:gd name="T2" fmla="*/ 0 w 13"/>
                  <a:gd name="T3" fmla="*/ 5 h 17"/>
                  <a:gd name="T4" fmla="*/ 0 w 13"/>
                  <a:gd name="T5" fmla="*/ 13 h 17"/>
                  <a:gd name="T6" fmla="*/ 7 w 13"/>
                  <a:gd name="T7" fmla="*/ 17 h 17"/>
                  <a:gd name="T8" fmla="*/ 11 w 13"/>
                  <a:gd name="T9" fmla="*/ 14 h 17"/>
                  <a:gd name="T10" fmla="*/ 12 w 13"/>
                  <a:gd name="T11" fmla="*/ 5 h 17"/>
                  <a:gd name="T12" fmla="*/ 7 w 13"/>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7" y="0"/>
                    </a:moveTo>
                    <a:cubicBezTo>
                      <a:pt x="5" y="0"/>
                      <a:pt x="0" y="3"/>
                      <a:pt x="0" y="5"/>
                    </a:cubicBezTo>
                    <a:cubicBezTo>
                      <a:pt x="0" y="13"/>
                      <a:pt x="0" y="13"/>
                      <a:pt x="0" y="13"/>
                    </a:cubicBezTo>
                    <a:cubicBezTo>
                      <a:pt x="0" y="15"/>
                      <a:pt x="5" y="17"/>
                      <a:pt x="7" y="17"/>
                    </a:cubicBezTo>
                    <a:cubicBezTo>
                      <a:pt x="9" y="17"/>
                      <a:pt x="11" y="16"/>
                      <a:pt x="11" y="14"/>
                    </a:cubicBezTo>
                    <a:cubicBezTo>
                      <a:pt x="12" y="5"/>
                      <a:pt x="12" y="5"/>
                      <a:pt x="12" y="5"/>
                    </a:cubicBezTo>
                    <a:cubicBezTo>
                      <a:pt x="13" y="2"/>
                      <a:pt x="9" y="0"/>
                      <a:pt x="7" y="0"/>
                    </a:cubicBezTo>
                    <a:close/>
                  </a:path>
                </a:pathLst>
              </a:custGeom>
              <a:solidFill>
                <a:srgbClr val="F8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69" name="Freeform 44"/>
              <p:cNvSpPr>
                <a:spLocks/>
              </p:cNvSpPr>
              <p:nvPr/>
            </p:nvSpPr>
            <p:spPr bwMode="auto">
              <a:xfrm>
                <a:off x="7877176" y="4121151"/>
                <a:ext cx="12700" cy="19050"/>
              </a:xfrm>
              <a:custGeom>
                <a:avLst/>
                <a:gdLst>
                  <a:gd name="T0" fmla="*/ 3 w 6"/>
                  <a:gd name="T1" fmla="*/ 0 h 9"/>
                  <a:gd name="T2" fmla="*/ 0 w 6"/>
                  <a:gd name="T3" fmla="*/ 2 h 9"/>
                  <a:gd name="T4" fmla="*/ 2 w 6"/>
                  <a:gd name="T5" fmla="*/ 5 h 9"/>
                  <a:gd name="T6" fmla="*/ 0 w 6"/>
                  <a:gd name="T7" fmla="*/ 7 h 9"/>
                  <a:gd name="T8" fmla="*/ 3 w 6"/>
                  <a:gd name="T9" fmla="*/ 9 h 9"/>
                  <a:gd name="T10" fmla="*/ 5 w 6"/>
                  <a:gd name="T11" fmla="*/ 7 h 9"/>
                  <a:gd name="T12" fmla="*/ 6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2" y="0"/>
                      <a:pt x="0" y="1"/>
                      <a:pt x="0" y="2"/>
                    </a:cubicBezTo>
                    <a:cubicBezTo>
                      <a:pt x="1" y="2"/>
                      <a:pt x="2" y="3"/>
                      <a:pt x="2" y="5"/>
                    </a:cubicBezTo>
                    <a:cubicBezTo>
                      <a:pt x="2" y="6"/>
                      <a:pt x="1" y="7"/>
                      <a:pt x="0" y="7"/>
                    </a:cubicBezTo>
                    <a:cubicBezTo>
                      <a:pt x="0" y="8"/>
                      <a:pt x="2" y="9"/>
                      <a:pt x="3" y="9"/>
                    </a:cubicBezTo>
                    <a:cubicBezTo>
                      <a:pt x="4" y="9"/>
                      <a:pt x="5" y="8"/>
                      <a:pt x="5" y="7"/>
                    </a:cubicBezTo>
                    <a:cubicBezTo>
                      <a:pt x="6" y="3"/>
                      <a:pt x="6" y="3"/>
                      <a:pt x="6" y="3"/>
                    </a:cubicBezTo>
                    <a:cubicBezTo>
                      <a:pt x="6" y="1"/>
                      <a:pt x="4" y="0"/>
                      <a:pt x="3" y="0"/>
                    </a:cubicBezTo>
                    <a:close/>
                  </a:path>
                </a:pathLst>
              </a:custGeom>
              <a:solidFill>
                <a:srgbClr val="F0B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70" name="Freeform 45"/>
              <p:cNvSpPr>
                <a:spLocks/>
              </p:cNvSpPr>
              <p:nvPr/>
            </p:nvSpPr>
            <p:spPr bwMode="auto">
              <a:xfrm>
                <a:off x="7770813" y="4064001"/>
                <a:ext cx="122238" cy="134938"/>
              </a:xfrm>
              <a:custGeom>
                <a:avLst/>
                <a:gdLst>
                  <a:gd name="T0" fmla="*/ 3 w 57"/>
                  <a:gd name="T1" fmla="*/ 48 h 64"/>
                  <a:gd name="T2" fmla="*/ 29 w 57"/>
                  <a:gd name="T3" fmla="*/ 64 h 64"/>
                  <a:gd name="T4" fmla="*/ 54 w 57"/>
                  <a:gd name="T5" fmla="*/ 48 h 64"/>
                  <a:gd name="T6" fmla="*/ 57 w 57"/>
                  <a:gd name="T7" fmla="*/ 8 h 64"/>
                  <a:gd name="T8" fmla="*/ 0 w 57"/>
                  <a:gd name="T9" fmla="*/ 0 h 64"/>
                  <a:gd name="T10" fmla="*/ 3 w 57"/>
                  <a:gd name="T11" fmla="*/ 48 h 64"/>
                </a:gdLst>
                <a:ahLst/>
                <a:cxnLst>
                  <a:cxn ang="0">
                    <a:pos x="T0" y="T1"/>
                  </a:cxn>
                  <a:cxn ang="0">
                    <a:pos x="T2" y="T3"/>
                  </a:cxn>
                  <a:cxn ang="0">
                    <a:pos x="T4" y="T5"/>
                  </a:cxn>
                  <a:cxn ang="0">
                    <a:pos x="T6" y="T7"/>
                  </a:cxn>
                  <a:cxn ang="0">
                    <a:pos x="T8" y="T9"/>
                  </a:cxn>
                  <a:cxn ang="0">
                    <a:pos x="T10" y="T11"/>
                  </a:cxn>
                </a:cxnLst>
                <a:rect l="0" t="0" r="r" b="b"/>
                <a:pathLst>
                  <a:path w="57" h="64">
                    <a:moveTo>
                      <a:pt x="3" y="48"/>
                    </a:moveTo>
                    <a:cubicBezTo>
                      <a:pt x="3" y="54"/>
                      <a:pt x="17" y="64"/>
                      <a:pt x="29" y="64"/>
                    </a:cubicBezTo>
                    <a:cubicBezTo>
                      <a:pt x="43" y="64"/>
                      <a:pt x="54" y="54"/>
                      <a:pt x="54" y="48"/>
                    </a:cubicBezTo>
                    <a:cubicBezTo>
                      <a:pt x="57" y="8"/>
                      <a:pt x="57" y="8"/>
                      <a:pt x="57" y="8"/>
                    </a:cubicBezTo>
                    <a:cubicBezTo>
                      <a:pt x="0" y="0"/>
                      <a:pt x="0" y="0"/>
                      <a:pt x="0" y="0"/>
                    </a:cubicBezTo>
                    <a:lnTo>
                      <a:pt x="3" y="48"/>
                    </a:lnTo>
                    <a:close/>
                  </a:path>
                </a:pathLst>
              </a:custGeom>
              <a:solidFill>
                <a:srgbClr val="F8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71" name="Freeform 46"/>
              <p:cNvSpPr>
                <a:spLocks/>
              </p:cNvSpPr>
              <p:nvPr/>
            </p:nvSpPr>
            <p:spPr bwMode="auto">
              <a:xfrm>
                <a:off x="7807326" y="4017963"/>
                <a:ext cx="87313" cy="84138"/>
              </a:xfrm>
              <a:custGeom>
                <a:avLst/>
                <a:gdLst>
                  <a:gd name="T0" fmla="*/ 15 w 41"/>
                  <a:gd name="T1" fmla="*/ 2 h 39"/>
                  <a:gd name="T2" fmla="*/ 0 w 41"/>
                  <a:gd name="T3" fmla="*/ 18 h 39"/>
                  <a:gd name="T4" fmla="*/ 24 w 41"/>
                  <a:gd name="T5" fmla="*/ 38 h 39"/>
                  <a:gd name="T6" fmla="*/ 40 w 41"/>
                  <a:gd name="T7" fmla="*/ 39 h 39"/>
                  <a:gd name="T8" fmla="*/ 41 w 41"/>
                  <a:gd name="T9" fmla="*/ 31 h 39"/>
                  <a:gd name="T10" fmla="*/ 15 w 41"/>
                  <a:gd name="T11" fmla="*/ 2 h 39"/>
                </a:gdLst>
                <a:ahLst/>
                <a:cxnLst>
                  <a:cxn ang="0">
                    <a:pos x="T0" y="T1"/>
                  </a:cxn>
                  <a:cxn ang="0">
                    <a:pos x="T2" y="T3"/>
                  </a:cxn>
                  <a:cxn ang="0">
                    <a:pos x="T4" y="T5"/>
                  </a:cxn>
                  <a:cxn ang="0">
                    <a:pos x="T6" y="T7"/>
                  </a:cxn>
                  <a:cxn ang="0">
                    <a:pos x="T8" y="T9"/>
                  </a:cxn>
                  <a:cxn ang="0">
                    <a:pos x="T10" y="T11"/>
                  </a:cxn>
                </a:cxnLst>
                <a:rect l="0" t="0" r="r" b="b"/>
                <a:pathLst>
                  <a:path w="41" h="39">
                    <a:moveTo>
                      <a:pt x="15" y="2"/>
                    </a:moveTo>
                    <a:cubicBezTo>
                      <a:pt x="2" y="0"/>
                      <a:pt x="0" y="7"/>
                      <a:pt x="0" y="18"/>
                    </a:cubicBezTo>
                    <a:cubicBezTo>
                      <a:pt x="0" y="29"/>
                      <a:pt x="11" y="37"/>
                      <a:pt x="24" y="38"/>
                    </a:cubicBezTo>
                    <a:cubicBezTo>
                      <a:pt x="34" y="39"/>
                      <a:pt x="40" y="39"/>
                      <a:pt x="40" y="39"/>
                    </a:cubicBezTo>
                    <a:cubicBezTo>
                      <a:pt x="40" y="39"/>
                      <a:pt x="41" y="35"/>
                      <a:pt x="41" y="31"/>
                    </a:cubicBezTo>
                    <a:cubicBezTo>
                      <a:pt x="41" y="20"/>
                      <a:pt x="39" y="4"/>
                      <a:pt x="15" y="2"/>
                    </a:cubicBezTo>
                    <a:close/>
                  </a:path>
                </a:pathLst>
              </a:custGeom>
              <a:solidFill>
                <a:srgbClr val="B0B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72" name="Freeform 47"/>
              <p:cNvSpPr>
                <a:spLocks/>
              </p:cNvSpPr>
              <p:nvPr/>
            </p:nvSpPr>
            <p:spPr bwMode="auto">
              <a:xfrm>
                <a:off x="7764463" y="4029076"/>
                <a:ext cx="68263" cy="66675"/>
              </a:xfrm>
              <a:custGeom>
                <a:avLst/>
                <a:gdLst>
                  <a:gd name="T0" fmla="*/ 21 w 32"/>
                  <a:gd name="T1" fmla="*/ 1 h 31"/>
                  <a:gd name="T2" fmla="*/ 0 w 32"/>
                  <a:gd name="T3" fmla="*/ 24 h 31"/>
                  <a:gd name="T4" fmla="*/ 1 w 32"/>
                  <a:gd name="T5" fmla="*/ 30 h 31"/>
                  <a:gd name="T6" fmla="*/ 13 w 32"/>
                  <a:gd name="T7" fmla="*/ 30 h 31"/>
                  <a:gd name="T8" fmla="*/ 32 w 32"/>
                  <a:gd name="T9" fmla="*/ 14 h 31"/>
                  <a:gd name="T10" fmla="*/ 21 w 32"/>
                  <a:gd name="T11" fmla="*/ 1 h 31"/>
                </a:gdLst>
                <a:ahLst/>
                <a:cxnLst>
                  <a:cxn ang="0">
                    <a:pos x="T0" y="T1"/>
                  </a:cxn>
                  <a:cxn ang="0">
                    <a:pos x="T2" y="T3"/>
                  </a:cxn>
                  <a:cxn ang="0">
                    <a:pos x="T4" y="T5"/>
                  </a:cxn>
                  <a:cxn ang="0">
                    <a:pos x="T6" y="T7"/>
                  </a:cxn>
                  <a:cxn ang="0">
                    <a:pos x="T8" y="T9"/>
                  </a:cxn>
                  <a:cxn ang="0">
                    <a:pos x="T10" y="T11"/>
                  </a:cxn>
                </a:cxnLst>
                <a:rect l="0" t="0" r="r" b="b"/>
                <a:pathLst>
                  <a:path w="32" h="31">
                    <a:moveTo>
                      <a:pt x="21" y="1"/>
                    </a:moveTo>
                    <a:cubicBezTo>
                      <a:pt x="1" y="3"/>
                      <a:pt x="0" y="15"/>
                      <a:pt x="0" y="24"/>
                    </a:cubicBezTo>
                    <a:cubicBezTo>
                      <a:pt x="0" y="27"/>
                      <a:pt x="1" y="30"/>
                      <a:pt x="1" y="30"/>
                    </a:cubicBezTo>
                    <a:cubicBezTo>
                      <a:pt x="1" y="30"/>
                      <a:pt x="5" y="31"/>
                      <a:pt x="13" y="30"/>
                    </a:cubicBezTo>
                    <a:cubicBezTo>
                      <a:pt x="23" y="28"/>
                      <a:pt x="32" y="23"/>
                      <a:pt x="32" y="14"/>
                    </a:cubicBezTo>
                    <a:cubicBezTo>
                      <a:pt x="32" y="5"/>
                      <a:pt x="31" y="0"/>
                      <a:pt x="21" y="1"/>
                    </a:cubicBezTo>
                    <a:close/>
                  </a:path>
                </a:pathLst>
              </a:custGeom>
              <a:solidFill>
                <a:srgbClr val="B0B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73" name="Freeform 48"/>
              <p:cNvSpPr>
                <a:spLocks/>
              </p:cNvSpPr>
              <p:nvPr/>
            </p:nvSpPr>
            <p:spPr bwMode="auto">
              <a:xfrm>
                <a:off x="7410451" y="4060826"/>
                <a:ext cx="669925" cy="346075"/>
              </a:xfrm>
              <a:custGeom>
                <a:avLst/>
                <a:gdLst>
                  <a:gd name="T0" fmla="*/ 412 w 422"/>
                  <a:gd name="T1" fmla="*/ 0 h 218"/>
                  <a:gd name="T2" fmla="*/ 416 w 422"/>
                  <a:gd name="T3" fmla="*/ 2 h 218"/>
                  <a:gd name="T4" fmla="*/ 419 w 422"/>
                  <a:gd name="T5" fmla="*/ 3 h 218"/>
                  <a:gd name="T6" fmla="*/ 420 w 422"/>
                  <a:gd name="T7" fmla="*/ 6 h 218"/>
                  <a:gd name="T8" fmla="*/ 422 w 422"/>
                  <a:gd name="T9" fmla="*/ 8 h 218"/>
                  <a:gd name="T10" fmla="*/ 422 w 422"/>
                  <a:gd name="T11" fmla="*/ 11 h 218"/>
                  <a:gd name="T12" fmla="*/ 406 w 422"/>
                  <a:gd name="T13" fmla="*/ 95 h 218"/>
                  <a:gd name="T14" fmla="*/ 404 w 422"/>
                  <a:gd name="T15" fmla="*/ 98 h 218"/>
                  <a:gd name="T16" fmla="*/ 402 w 422"/>
                  <a:gd name="T17" fmla="*/ 101 h 218"/>
                  <a:gd name="T18" fmla="*/ 399 w 422"/>
                  <a:gd name="T19" fmla="*/ 102 h 218"/>
                  <a:gd name="T20" fmla="*/ 396 w 422"/>
                  <a:gd name="T21" fmla="*/ 102 h 218"/>
                  <a:gd name="T22" fmla="*/ 393 w 422"/>
                  <a:gd name="T23" fmla="*/ 102 h 218"/>
                  <a:gd name="T24" fmla="*/ 391 w 422"/>
                  <a:gd name="T25" fmla="*/ 101 h 218"/>
                  <a:gd name="T26" fmla="*/ 377 w 422"/>
                  <a:gd name="T27" fmla="*/ 89 h 218"/>
                  <a:gd name="T28" fmla="*/ 231 w 422"/>
                  <a:gd name="T29" fmla="*/ 216 h 218"/>
                  <a:gd name="T30" fmla="*/ 229 w 422"/>
                  <a:gd name="T31" fmla="*/ 217 h 218"/>
                  <a:gd name="T32" fmla="*/ 226 w 422"/>
                  <a:gd name="T33" fmla="*/ 218 h 218"/>
                  <a:gd name="T34" fmla="*/ 222 w 422"/>
                  <a:gd name="T35" fmla="*/ 218 h 218"/>
                  <a:gd name="T36" fmla="*/ 219 w 422"/>
                  <a:gd name="T37" fmla="*/ 217 h 218"/>
                  <a:gd name="T38" fmla="*/ 114 w 422"/>
                  <a:gd name="T39" fmla="*/ 152 h 218"/>
                  <a:gd name="T40" fmla="*/ 39 w 422"/>
                  <a:gd name="T41" fmla="*/ 217 h 218"/>
                  <a:gd name="T42" fmla="*/ 36 w 422"/>
                  <a:gd name="T43" fmla="*/ 218 h 218"/>
                  <a:gd name="T44" fmla="*/ 32 w 422"/>
                  <a:gd name="T45" fmla="*/ 218 h 218"/>
                  <a:gd name="T46" fmla="*/ 31 w 422"/>
                  <a:gd name="T47" fmla="*/ 218 h 218"/>
                  <a:gd name="T48" fmla="*/ 28 w 422"/>
                  <a:gd name="T49" fmla="*/ 218 h 218"/>
                  <a:gd name="T50" fmla="*/ 25 w 422"/>
                  <a:gd name="T51" fmla="*/ 216 h 218"/>
                  <a:gd name="T52" fmla="*/ 3 w 422"/>
                  <a:gd name="T53" fmla="*/ 190 h 218"/>
                  <a:gd name="T54" fmla="*/ 1 w 422"/>
                  <a:gd name="T55" fmla="*/ 188 h 218"/>
                  <a:gd name="T56" fmla="*/ 0 w 422"/>
                  <a:gd name="T57" fmla="*/ 184 h 218"/>
                  <a:gd name="T58" fmla="*/ 1 w 422"/>
                  <a:gd name="T59" fmla="*/ 181 h 218"/>
                  <a:gd name="T60" fmla="*/ 3 w 422"/>
                  <a:gd name="T61" fmla="*/ 178 h 218"/>
                  <a:gd name="T62" fmla="*/ 107 w 422"/>
                  <a:gd name="T63" fmla="*/ 91 h 218"/>
                  <a:gd name="T64" fmla="*/ 110 w 422"/>
                  <a:gd name="T65" fmla="*/ 90 h 218"/>
                  <a:gd name="T66" fmla="*/ 112 w 422"/>
                  <a:gd name="T67" fmla="*/ 90 h 218"/>
                  <a:gd name="T68" fmla="*/ 115 w 422"/>
                  <a:gd name="T69" fmla="*/ 90 h 218"/>
                  <a:gd name="T70" fmla="*/ 118 w 422"/>
                  <a:gd name="T71" fmla="*/ 91 h 218"/>
                  <a:gd name="T72" fmla="*/ 223 w 422"/>
                  <a:gd name="T73" fmla="*/ 156 h 218"/>
                  <a:gd name="T74" fmla="*/ 340 w 422"/>
                  <a:gd name="T75" fmla="*/ 55 h 218"/>
                  <a:gd name="T76" fmla="*/ 327 w 422"/>
                  <a:gd name="T77" fmla="*/ 44 h 218"/>
                  <a:gd name="T78" fmla="*/ 324 w 422"/>
                  <a:gd name="T79" fmla="*/ 42 h 218"/>
                  <a:gd name="T80" fmla="*/ 323 w 422"/>
                  <a:gd name="T81" fmla="*/ 39 h 218"/>
                  <a:gd name="T82" fmla="*/ 324 w 422"/>
                  <a:gd name="T83" fmla="*/ 35 h 218"/>
                  <a:gd name="T84" fmla="*/ 324 w 422"/>
                  <a:gd name="T85" fmla="*/ 32 h 218"/>
                  <a:gd name="T86" fmla="*/ 327 w 422"/>
                  <a:gd name="T87" fmla="*/ 31 h 218"/>
                  <a:gd name="T88" fmla="*/ 329 w 422"/>
                  <a:gd name="T89" fmla="*/ 30 h 218"/>
                  <a:gd name="T90" fmla="*/ 410 w 422"/>
                  <a:gd name="T91" fmla="*/ 2 h 218"/>
                  <a:gd name="T92" fmla="*/ 412 w 422"/>
                  <a:gd name="T93" fmla="*/ 0 h 218"/>
                  <a:gd name="T94" fmla="*/ 412 w 422"/>
                  <a:gd name="T95" fmla="*/ 0 h 218"/>
                  <a:gd name="T96" fmla="*/ 412 w 422"/>
                  <a:gd name="T9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2" h="218">
                    <a:moveTo>
                      <a:pt x="412" y="0"/>
                    </a:moveTo>
                    <a:lnTo>
                      <a:pt x="416" y="2"/>
                    </a:lnTo>
                    <a:lnTo>
                      <a:pt x="419" y="3"/>
                    </a:lnTo>
                    <a:lnTo>
                      <a:pt x="420" y="6"/>
                    </a:lnTo>
                    <a:lnTo>
                      <a:pt x="422" y="8"/>
                    </a:lnTo>
                    <a:lnTo>
                      <a:pt x="422" y="11"/>
                    </a:lnTo>
                    <a:lnTo>
                      <a:pt x="406" y="95"/>
                    </a:lnTo>
                    <a:lnTo>
                      <a:pt x="404" y="98"/>
                    </a:lnTo>
                    <a:lnTo>
                      <a:pt x="402" y="101"/>
                    </a:lnTo>
                    <a:lnTo>
                      <a:pt x="399" y="102"/>
                    </a:lnTo>
                    <a:lnTo>
                      <a:pt x="396" y="102"/>
                    </a:lnTo>
                    <a:lnTo>
                      <a:pt x="393" y="102"/>
                    </a:lnTo>
                    <a:lnTo>
                      <a:pt x="391" y="101"/>
                    </a:lnTo>
                    <a:lnTo>
                      <a:pt x="377" y="89"/>
                    </a:lnTo>
                    <a:lnTo>
                      <a:pt x="231" y="216"/>
                    </a:lnTo>
                    <a:lnTo>
                      <a:pt x="229" y="217"/>
                    </a:lnTo>
                    <a:lnTo>
                      <a:pt x="226" y="218"/>
                    </a:lnTo>
                    <a:lnTo>
                      <a:pt x="222" y="218"/>
                    </a:lnTo>
                    <a:lnTo>
                      <a:pt x="219" y="217"/>
                    </a:lnTo>
                    <a:lnTo>
                      <a:pt x="114" y="152"/>
                    </a:lnTo>
                    <a:lnTo>
                      <a:pt x="39" y="217"/>
                    </a:lnTo>
                    <a:lnTo>
                      <a:pt x="36" y="218"/>
                    </a:lnTo>
                    <a:lnTo>
                      <a:pt x="32" y="218"/>
                    </a:lnTo>
                    <a:lnTo>
                      <a:pt x="31" y="218"/>
                    </a:lnTo>
                    <a:lnTo>
                      <a:pt x="28" y="218"/>
                    </a:lnTo>
                    <a:lnTo>
                      <a:pt x="25" y="216"/>
                    </a:lnTo>
                    <a:lnTo>
                      <a:pt x="3" y="190"/>
                    </a:lnTo>
                    <a:lnTo>
                      <a:pt x="1" y="188"/>
                    </a:lnTo>
                    <a:lnTo>
                      <a:pt x="0" y="184"/>
                    </a:lnTo>
                    <a:lnTo>
                      <a:pt x="1" y="181"/>
                    </a:lnTo>
                    <a:lnTo>
                      <a:pt x="3" y="178"/>
                    </a:lnTo>
                    <a:lnTo>
                      <a:pt x="107" y="91"/>
                    </a:lnTo>
                    <a:lnTo>
                      <a:pt x="110" y="90"/>
                    </a:lnTo>
                    <a:lnTo>
                      <a:pt x="112" y="90"/>
                    </a:lnTo>
                    <a:lnTo>
                      <a:pt x="115" y="90"/>
                    </a:lnTo>
                    <a:lnTo>
                      <a:pt x="118" y="91"/>
                    </a:lnTo>
                    <a:lnTo>
                      <a:pt x="223" y="156"/>
                    </a:lnTo>
                    <a:lnTo>
                      <a:pt x="340" y="55"/>
                    </a:lnTo>
                    <a:lnTo>
                      <a:pt x="327" y="44"/>
                    </a:lnTo>
                    <a:lnTo>
                      <a:pt x="324" y="42"/>
                    </a:lnTo>
                    <a:lnTo>
                      <a:pt x="323" y="39"/>
                    </a:lnTo>
                    <a:lnTo>
                      <a:pt x="324" y="35"/>
                    </a:lnTo>
                    <a:lnTo>
                      <a:pt x="324" y="32"/>
                    </a:lnTo>
                    <a:lnTo>
                      <a:pt x="327" y="31"/>
                    </a:lnTo>
                    <a:lnTo>
                      <a:pt x="329" y="30"/>
                    </a:lnTo>
                    <a:lnTo>
                      <a:pt x="410" y="2"/>
                    </a:lnTo>
                    <a:lnTo>
                      <a:pt x="412" y="0"/>
                    </a:lnTo>
                    <a:lnTo>
                      <a:pt x="412" y="0"/>
                    </a:lnTo>
                    <a:lnTo>
                      <a:pt x="412" y="0"/>
                    </a:lnTo>
                    <a:close/>
                  </a:path>
                </a:pathLst>
              </a:custGeom>
              <a:solidFill>
                <a:srgbClr val="004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spTree>
    <p:extLst>
      <p:ext uri="{BB962C8B-B14F-4D97-AF65-F5344CB8AC3E}">
        <p14:creationId xmlns:p14="http://schemas.microsoft.com/office/powerpoint/2010/main" val="188892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US" b="0" dirty="0">
                <a:solidFill>
                  <a:schemeClr val="bg1"/>
                </a:solidFill>
                <a:latin typeface="Calibri" panose="020F0502020204030204"/>
              </a:rPr>
              <a:t>References </a:t>
            </a:r>
            <a:endParaRPr lang="en-IE" b="0" dirty="0">
              <a:solidFill>
                <a:schemeClr val="bg1"/>
              </a:solidFill>
            </a:endParaRPr>
          </a:p>
        </p:txBody>
      </p:sp>
      <p:graphicFrame>
        <p:nvGraphicFramePr>
          <p:cNvPr id="3" name="Diagram 2"/>
          <p:cNvGraphicFramePr/>
          <p:nvPr>
            <p:extLst>
              <p:ext uri="{D42A27DB-BD31-4B8C-83A1-F6EECF244321}">
                <p14:modId xmlns:p14="http://schemas.microsoft.com/office/powerpoint/2010/main" val="1689163412"/>
              </p:ext>
            </p:extLst>
          </p:nvPr>
        </p:nvGraphicFramePr>
        <p:xfrm>
          <a:off x="572735" y="1165601"/>
          <a:ext cx="8027980" cy="3627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483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84" y="1098528"/>
            <a:ext cx="8996516" cy="890033"/>
          </a:xfrm>
        </p:spPr>
        <p:txBody>
          <a:bodyPr anchor="ctr"/>
          <a:lstStyle/>
          <a:p>
            <a:pPr algn="ctr"/>
            <a:r>
              <a:rPr lang="en-US" sz="2100" dirty="0"/>
              <a:t>Destination </a:t>
            </a:r>
            <a:br>
              <a:rPr lang="en-US" sz="2100" dirty="0"/>
            </a:br>
            <a:r>
              <a:rPr lang="en-US" sz="2100" dirty="0"/>
              <a:t>“Increased cybersecurity and a more secure online environment”</a:t>
            </a:r>
            <a:br>
              <a:rPr lang="en-US" sz="2100" dirty="0"/>
            </a:br>
            <a:r>
              <a:rPr lang="en-US" sz="2100" dirty="0"/>
              <a:t> </a:t>
            </a:r>
            <a:endParaRPr lang="fr-BE" sz="2100" b="1" dirty="0"/>
          </a:p>
        </p:txBody>
      </p:sp>
      <p:sp>
        <p:nvSpPr>
          <p:cNvPr id="3" name="Subtitle 2"/>
          <p:cNvSpPr>
            <a:spLocks noGrp="1"/>
          </p:cNvSpPr>
          <p:nvPr>
            <p:ph type="subTitle" idx="1"/>
          </p:nvPr>
        </p:nvSpPr>
        <p:spPr>
          <a:xfrm>
            <a:off x="824642" y="2281528"/>
            <a:ext cx="7642200" cy="419681"/>
          </a:xfrm>
        </p:spPr>
        <p:txBody>
          <a:bodyPr anchor="ctr"/>
          <a:lstStyle/>
          <a:p>
            <a:pPr algn="ctr"/>
            <a:r>
              <a:rPr lang="en-US" dirty="0"/>
              <a:t>Call “Increased cybersecurity” (CS) </a:t>
            </a:r>
          </a:p>
          <a:p>
            <a:pPr algn="ctr"/>
            <a:r>
              <a:rPr lang="en-US" dirty="0"/>
              <a:t>HORIZON-CL3-2024-CS-01</a:t>
            </a:r>
            <a:endParaRPr lang="fr-BE" dirty="0"/>
          </a:p>
        </p:txBody>
      </p:sp>
      <p:sp>
        <p:nvSpPr>
          <p:cNvPr id="4" name="Title 1"/>
          <p:cNvSpPr txBox="1">
            <a:spLocks/>
          </p:cNvSpPr>
          <p:nvPr/>
        </p:nvSpPr>
        <p:spPr>
          <a:xfrm>
            <a:off x="105625" y="123346"/>
            <a:ext cx="8996516" cy="890033"/>
          </a:xfrm>
          <a:prstGeom prst="rect">
            <a:avLst/>
          </a:prstGeom>
        </p:spPr>
        <p:txBody>
          <a:bodyPr vert="horz" lIns="68580" tIns="34290" rIns="68580" bIns="0" rtlCol="0" anchor="ctr"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defTabSz="685800">
              <a:buClrTx/>
            </a:pPr>
            <a:r>
              <a:rPr lang="en-US" sz="3000" b="1" dirty="0">
                <a:ln w="0"/>
                <a:solidFill>
                  <a:srgbClr val="004494"/>
                </a:solidFill>
                <a:effectLst>
                  <a:outerShdw blurRad="38100" dist="25400" dir="5400000" algn="ctr" rotWithShape="0">
                    <a:srgbClr val="6E747A">
                      <a:alpha val="43000"/>
                    </a:srgbClr>
                  </a:outerShdw>
                </a:effectLst>
                <a:latin typeface="Arial"/>
              </a:rPr>
              <a:t>Cluster 3: Civil Security for Society</a:t>
            </a:r>
          </a:p>
        </p:txBody>
      </p:sp>
    </p:spTree>
    <p:extLst>
      <p:ext uri="{BB962C8B-B14F-4D97-AF65-F5344CB8AC3E}">
        <p14:creationId xmlns:p14="http://schemas.microsoft.com/office/powerpoint/2010/main" val="2638069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3"/>
          </p:nvPr>
        </p:nvSpPr>
        <p:spPr/>
        <p:txBody>
          <a:bodyPr/>
          <a:lstStyle/>
          <a:p>
            <a:r>
              <a:rPr lang="en-IE" dirty="0"/>
              <a:t>The ECCC</a:t>
            </a:r>
            <a:endParaRPr lang="en-US" dirty="0"/>
          </a:p>
        </p:txBody>
      </p:sp>
      <p:sp>
        <p:nvSpPr>
          <p:cNvPr id="2" name="Rectangle 1"/>
          <p:cNvSpPr/>
          <p:nvPr/>
        </p:nvSpPr>
        <p:spPr>
          <a:xfrm>
            <a:off x="527002" y="855777"/>
            <a:ext cx="5078061" cy="3475118"/>
          </a:xfrm>
          <a:prstGeom prst="rect">
            <a:avLst/>
          </a:prstGeom>
        </p:spPr>
        <p:txBody>
          <a:bodyPr wrap="square">
            <a:spAutoFit/>
          </a:bodyPr>
          <a:lstStyle/>
          <a:p>
            <a:pPr marL="342900" indent="-342900" algn="just">
              <a:lnSpc>
                <a:spcPct val="115000"/>
              </a:lnSpc>
              <a:buClr>
                <a:schemeClr val="tx1"/>
              </a:buClr>
              <a:buFont typeface="Symbol" panose="05050102010706020507" pitchFamily="18" charset="2"/>
              <a:buChar char=""/>
            </a:pPr>
            <a:r>
              <a:rPr lang="en-US" sz="1200" dirty="0">
                <a:solidFill>
                  <a:schemeClr val="tx1"/>
                </a:solidFill>
                <a:latin typeface="Montserrat" panose="020B0604020202020204" charset="0"/>
                <a:ea typeface="Calibri" panose="020F0502020204030204" pitchFamily="34" charset="0"/>
                <a:cs typeface="Calibri" panose="020F0502020204030204" pitchFamily="34" charset="0"/>
              </a:rPr>
              <a:t>established with Regulation (EU) 2021/887 of the European Parliament and of the Council of 20 May 2021.</a:t>
            </a:r>
          </a:p>
          <a:p>
            <a:pPr marL="342900" lvl="0" indent="-342900" algn="just">
              <a:lnSpc>
                <a:spcPct val="115000"/>
              </a:lnSpc>
              <a:buClr>
                <a:schemeClr val="tx1"/>
              </a:buClr>
              <a:buFont typeface="Symbol" panose="05050102010706020507" pitchFamily="18" charset="2"/>
              <a:buChar char=""/>
            </a:pPr>
            <a:endParaRPr lang="en-US" sz="1200" dirty="0">
              <a:solidFill>
                <a:schemeClr val="tx1"/>
              </a:solidFill>
              <a:latin typeface="Montserrat" panose="020B0604020202020204" charset="0"/>
              <a:ea typeface="Calibri" panose="020F0502020204030204" pitchFamily="34" charset="0"/>
              <a:cs typeface="Calibri" panose="020F0502020204030204" pitchFamily="34" charset="0"/>
            </a:endParaRPr>
          </a:p>
          <a:p>
            <a:pPr marL="342900" lvl="0" indent="-342900" algn="just">
              <a:lnSpc>
                <a:spcPct val="115000"/>
              </a:lnSpc>
              <a:buClr>
                <a:schemeClr val="tx1"/>
              </a:buClr>
              <a:buFont typeface="Symbol" panose="05050102010706020507" pitchFamily="18" charset="2"/>
              <a:buChar char=""/>
            </a:pPr>
            <a:r>
              <a:rPr lang="en-US" sz="1200" dirty="0">
                <a:solidFill>
                  <a:schemeClr val="tx1"/>
                </a:solidFill>
                <a:latin typeface="Montserrat" panose="020B0604020202020204" charset="0"/>
                <a:ea typeface="Calibri" panose="020F0502020204030204" pitchFamily="34" charset="0"/>
                <a:cs typeface="Calibri" panose="020F0502020204030204" pitchFamily="34" charset="0"/>
              </a:rPr>
              <a:t>The ECCC is financially autonomous since 24 September 2024.</a:t>
            </a:r>
          </a:p>
          <a:p>
            <a:pPr lvl="0" algn="just">
              <a:lnSpc>
                <a:spcPct val="115000"/>
              </a:lnSpc>
              <a:buClr>
                <a:schemeClr val="tx1"/>
              </a:buClr>
            </a:pPr>
            <a:endParaRPr lang="en-US" sz="1200" dirty="0">
              <a:solidFill>
                <a:schemeClr val="tx1"/>
              </a:solidFill>
              <a:latin typeface="Montserrat" panose="020B0604020202020204" charset="0"/>
              <a:ea typeface="Calibri" panose="020F0502020204030204" pitchFamily="34" charset="0"/>
              <a:cs typeface="Calibri" panose="020F0502020204030204" pitchFamily="34" charset="0"/>
            </a:endParaRPr>
          </a:p>
          <a:p>
            <a:pPr marL="342900" indent="-342900" algn="just">
              <a:lnSpc>
                <a:spcPct val="115000"/>
              </a:lnSpc>
              <a:buClr>
                <a:schemeClr val="tx1"/>
              </a:buClr>
              <a:buFont typeface="Symbol" panose="05050102010706020507" pitchFamily="18" charset="2"/>
              <a:buChar char=""/>
            </a:pPr>
            <a:r>
              <a:rPr lang="en-US" sz="1200" dirty="0">
                <a:solidFill>
                  <a:schemeClr val="tx1"/>
                </a:solidFill>
                <a:latin typeface="Montserrat" panose="020B0604020202020204" charset="0"/>
                <a:ea typeface="Calibri" panose="020F0502020204030204" pitchFamily="34" charset="0"/>
                <a:cs typeface="Calibri" panose="020F0502020204030204" pitchFamily="34" charset="0"/>
              </a:rPr>
              <a:t>The ECCC premises are located at the </a:t>
            </a:r>
            <a:r>
              <a:rPr lang="en-US" sz="1200" b="1" dirty="0">
                <a:solidFill>
                  <a:schemeClr val="tx1"/>
                </a:solidFill>
                <a:latin typeface="Montserrat" panose="020B0604020202020204" charset="0"/>
                <a:ea typeface="Calibri" panose="020F0502020204030204" pitchFamily="34" charset="0"/>
                <a:cs typeface="Calibri" panose="020F0502020204030204" pitchFamily="34" charset="0"/>
              </a:rPr>
              <a:t>Polytechnic University in Bucharest - CAMPUS Centre</a:t>
            </a:r>
            <a:r>
              <a:rPr lang="en-US" sz="1200" dirty="0">
                <a:solidFill>
                  <a:schemeClr val="tx1"/>
                </a:solidFill>
                <a:latin typeface="Montserrat" panose="020B0604020202020204" charset="0"/>
                <a:ea typeface="Calibri" panose="020F0502020204030204" pitchFamily="34" charset="0"/>
                <a:cs typeface="Calibri" panose="020F0502020204030204" pitchFamily="34" charset="0"/>
              </a:rPr>
              <a:t>, and its operations have been carried out there </a:t>
            </a:r>
            <a:r>
              <a:rPr lang="en-US" sz="1200" b="1" dirty="0">
                <a:solidFill>
                  <a:schemeClr val="tx1"/>
                </a:solidFill>
                <a:latin typeface="Montserrat" panose="020B0604020202020204" charset="0"/>
                <a:ea typeface="Calibri" panose="020F0502020204030204" pitchFamily="34" charset="0"/>
                <a:cs typeface="Calibri" panose="020F0502020204030204" pitchFamily="34" charset="0"/>
              </a:rPr>
              <a:t>since 09.05.2023. </a:t>
            </a:r>
          </a:p>
          <a:p>
            <a:pPr marL="342900" lvl="0" indent="-342900" algn="just">
              <a:lnSpc>
                <a:spcPct val="115000"/>
              </a:lnSpc>
              <a:buClr>
                <a:schemeClr val="tx1"/>
              </a:buClr>
              <a:buFont typeface="Symbol" panose="05050102010706020507" pitchFamily="18" charset="2"/>
              <a:buChar char=""/>
            </a:pPr>
            <a:endParaRPr lang="en-US" sz="1200" dirty="0">
              <a:solidFill>
                <a:schemeClr val="tx1"/>
              </a:solidFill>
              <a:latin typeface="Montserrat" panose="020B0604020202020204" charset="0"/>
              <a:ea typeface="Calibri" panose="020F0502020204030204" pitchFamily="34" charset="0"/>
              <a:cs typeface="Calibri" panose="020F0502020204030204" pitchFamily="34" charset="0"/>
            </a:endParaRPr>
          </a:p>
          <a:p>
            <a:pPr marL="342900" lvl="0" indent="-342900" algn="just">
              <a:lnSpc>
                <a:spcPct val="115000"/>
              </a:lnSpc>
              <a:buClr>
                <a:schemeClr val="tx1"/>
              </a:buClr>
              <a:buFont typeface="Symbol" panose="05050102010706020507" pitchFamily="18" charset="2"/>
              <a:buChar char=""/>
            </a:pPr>
            <a:r>
              <a:rPr lang="en-US" sz="1200" dirty="0">
                <a:solidFill>
                  <a:schemeClr val="tx1"/>
                </a:solidFill>
                <a:latin typeface="Montserrat" panose="020B0604020202020204" charset="0"/>
                <a:ea typeface="Calibri" panose="020F0502020204030204" pitchFamily="34" charset="0"/>
                <a:cs typeface="Calibri" panose="020F0502020204030204" pitchFamily="34" charset="0"/>
              </a:rPr>
              <a:t>The permanent premises will be inaugurated on 30 October 2024.</a:t>
            </a:r>
            <a:endParaRPr lang="en-US" sz="1200" dirty="0">
              <a:solidFill>
                <a:schemeClr val="tx1"/>
              </a:solidFill>
              <a:latin typeface="Montserrat" panose="020B0604020202020204" charset="0"/>
              <a:ea typeface="Calibri" panose="020F0502020204030204" pitchFamily="34" charset="0"/>
              <a:cs typeface="Times New Roman" panose="02020603050405020304" pitchFamily="18" charset="0"/>
            </a:endParaRPr>
          </a:p>
          <a:p>
            <a:pPr marL="342900" lvl="0" indent="-342900" algn="just">
              <a:lnSpc>
                <a:spcPct val="115000"/>
              </a:lnSpc>
              <a:buClr>
                <a:schemeClr val="tx1"/>
              </a:buClr>
              <a:buFont typeface="Symbol" panose="05050102010706020507" pitchFamily="18" charset="2"/>
              <a:buChar char=""/>
            </a:pPr>
            <a:endParaRPr lang="en-US" sz="1200" dirty="0">
              <a:solidFill>
                <a:schemeClr val="tx1"/>
              </a:solidFill>
              <a:latin typeface="Montserrat" panose="020B0604020202020204" charset="0"/>
              <a:ea typeface="Calibri" panose="020F0502020204030204" pitchFamily="34" charset="0"/>
              <a:cs typeface="Calibri" panose="020F0502020204030204" pitchFamily="34" charset="0"/>
            </a:endParaRPr>
          </a:p>
          <a:p>
            <a:pPr marL="342900" lvl="0" indent="-342900" algn="just">
              <a:lnSpc>
                <a:spcPct val="115000"/>
              </a:lnSpc>
              <a:buClr>
                <a:schemeClr val="tx1"/>
              </a:buClr>
              <a:buFont typeface="Symbol" panose="05050102010706020507" pitchFamily="18" charset="2"/>
              <a:buChar char=""/>
            </a:pPr>
            <a:r>
              <a:rPr lang="en-US" sz="1200" dirty="0">
                <a:solidFill>
                  <a:schemeClr val="tx1"/>
                </a:solidFill>
                <a:latin typeface="Montserrat" panose="020B0604020202020204" charset="0"/>
                <a:ea typeface="Calibri" panose="020F0502020204030204" pitchFamily="34" charset="0"/>
                <a:cs typeface="Calibri" panose="020F0502020204030204" pitchFamily="34" charset="0"/>
              </a:rPr>
              <a:t>The ECCC will have soon 38 staff members as foreseen in the regulation.</a:t>
            </a:r>
            <a:endParaRPr lang="en-IE" sz="1200" dirty="0">
              <a:solidFill>
                <a:schemeClr val="tx1"/>
              </a:solidFill>
              <a:latin typeface="Montserrat" panose="020B0604020202020204" charset="0"/>
              <a:ea typeface="Calibri" panose="020F0502020204030204" pitchFamily="34" charset="0"/>
              <a:cs typeface="Calibri" panose="020F0502020204030204" pitchFamily="34" charset="0"/>
            </a:endParaRPr>
          </a:p>
          <a:p>
            <a:pPr marL="342900" lvl="0" indent="-342900" algn="just">
              <a:lnSpc>
                <a:spcPct val="115000"/>
              </a:lnSpc>
              <a:buClr>
                <a:schemeClr val="tx1"/>
              </a:buClr>
              <a:buFont typeface="Symbol" panose="05050102010706020507" pitchFamily="18" charset="2"/>
              <a:buChar char=""/>
            </a:pPr>
            <a:endParaRPr lang="en-US" sz="1200" dirty="0">
              <a:solidFill>
                <a:schemeClr val="tx1"/>
              </a:solidFill>
              <a:latin typeface="Montserrat" panose="020B060402020202020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004" y="781776"/>
            <a:ext cx="3167246" cy="4222993"/>
          </a:xfrm>
          <a:prstGeom prst="rect">
            <a:avLst/>
          </a:prstGeom>
          <a:ln>
            <a:noFill/>
          </a:ln>
          <a:effectLst>
            <a:softEdge rad="112500"/>
          </a:effectLst>
        </p:spPr>
      </p:pic>
    </p:spTree>
    <p:extLst>
      <p:ext uri="{BB962C8B-B14F-4D97-AF65-F5344CB8AC3E}">
        <p14:creationId xmlns:p14="http://schemas.microsoft.com/office/powerpoint/2010/main" val="24712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Overview</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62996924"/>
              </p:ext>
            </p:extLst>
          </p:nvPr>
        </p:nvGraphicFramePr>
        <p:xfrm>
          <a:off x="254726" y="714478"/>
          <a:ext cx="8684881" cy="3606798"/>
        </p:xfrm>
        <a:graphic>
          <a:graphicData uri="http://schemas.openxmlformats.org/drawingml/2006/table">
            <a:tbl>
              <a:tblPr firstRow="1" bandRow="1">
                <a:tableStyleId>{5C22544A-7EE6-4342-B048-85BDC9FD1C3A}</a:tableStyleId>
              </a:tblPr>
              <a:tblGrid>
                <a:gridCol w="3847011">
                  <a:extLst>
                    <a:ext uri="{9D8B030D-6E8A-4147-A177-3AD203B41FA5}">
                      <a16:colId xmlns:a16="http://schemas.microsoft.com/office/drawing/2014/main" val="3342656565"/>
                    </a:ext>
                  </a:extLst>
                </a:gridCol>
                <a:gridCol w="311126">
                  <a:extLst>
                    <a:ext uri="{9D8B030D-6E8A-4147-A177-3AD203B41FA5}">
                      <a16:colId xmlns:a16="http://schemas.microsoft.com/office/drawing/2014/main" val="1237956147"/>
                    </a:ext>
                  </a:extLst>
                </a:gridCol>
                <a:gridCol w="718536">
                  <a:extLst>
                    <a:ext uri="{9D8B030D-6E8A-4147-A177-3AD203B41FA5}">
                      <a16:colId xmlns:a16="http://schemas.microsoft.com/office/drawing/2014/main" val="327414273"/>
                    </a:ext>
                  </a:extLst>
                </a:gridCol>
                <a:gridCol w="814892">
                  <a:extLst>
                    <a:ext uri="{9D8B030D-6E8A-4147-A177-3AD203B41FA5}">
                      <a16:colId xmlns:a16="http://schemas.microsoft.com/office/drawing/2014/main" val="3055383076"/>
                    </a:ext>
                  </a:extLst>
                </a:gridCol>
                <a:gridCol w="822960">
                  <a:extLst>
                    <a:ext uri="{9D8B030D-6E8A-4147-A177-3AD203B41FA5}">
                      <a16:colId xmlns:a16="http://schemas.microsoft.com/office/drawing/2014/main" val="1759639403"/>
                    </a:ext>
                  </a:extLst>
                </a:gridCol>
                <a:gridCol w="1000461">
                  <a:extLst>
                    <a:ext uri="{9D8B030D-6E8A-4147-A177-3AD203B41FA5}">
                      <a16:colId xmlns:a16="http://schemas.microsoft.com/office/drawing/2014/main" val="2856972399"/>
                    </a:ext>
                  </a:extLst>
                </a:gridCol>
                <a:gridCol w="1169895">
                  <a:extLst>
                    <a:ext uri="{9D8B030D-6E8A-4147-A177-3AD203B41FA5}">
                      <a16:colId xmlns:a16="http://schemas.microsoft.com/office/drawing/2014/main" val="761551051"/>
                    </a:ext>
                  </a:extLst>
                </a:gridCol>
              </a:tblGrid>
              <a:tr h="934844">
                <a:tc>
                  <a:txBody>
                    <a:bodyPr/>
                    <a:lstStyle/>
                    <a:p>
                      <a:endParaRPr lang="en-IE" sz="1400" dirty="0"/>
                    </a:p>
                    <a:p>
                      <a:r>
                        <a:rPr lang="en-IE" sz="1400" dirty="0"/>
                        <a:t>Topic</a:t>
                      </a:r>
                    </a:p>
                    <a:p>
                      <a:endParaRPr lang="en-GB" sz="1400" dirty="0"/>
                    </a:p>
                  </a:txBody>
                  <a:tcPr marL="68580" marR="68580" marT="34290" marB="34290"/>
                </a:tc>
                <a:tc gridSpan="2">
                  <a:txBody>
                    <a:bodyPr/>
                    <a:lstStyle/>
                    <a:p>
                      <a:endParaRPr lang="en-IE" sz="1400" dirty="0"/>
                    </a:p>
                    <a:p>
                      <a:r>
                        <a:rPr lang="en-IE" sz="1400" dirty="0"/>
                        <a:t>Instrument</a:t>
                      </a:r>
                      <a:endParaRPr lang="en-GB" sz="1400" dirty="0"/>
                    </a:p>
                  </a:txBody>
                  <a:tcPr marL="68580" marR="68580" marT="34290" marB="34290"/>
                </a:tc>
                <a:tc hMerge="1">
                  <a:txBody>
                    <a:bodyPr/>
                    <a:lstStyle/>
                    <a:p>
                      <a:endParaRPr lang="en-IE" sz="1400" dirty="0"/>
                    </a:p>
                    <a:p>
                      <a:r>
                        <a:rPr lang="en-IE" sz="1400" dirty="0"/>
                        <a:t>Instrument</a:t>
                      </a:r>
                      <a:endParaRPr lang="en-GB" sz="1400" dirty="0"/>
                    </a:p>
                  </a:txBody>
                  <a:tcPr marL="68580" marR="68580" marT="34290" marB="34290"/>
                </a:tc>
                <a:tc>
                  <a:txBody>
                    <a:bodyPr/>
                    <a:lstStyle/>
                    <a:p>
                      <a:endParaRPr lang="en-IE" sz="1400" dirty="0"/>
                    </a:p>
                    <a:p>
                      <a:r>
                        <a:rPr lang="en-IE" sz="1400" dirty="0"/>
                        <a:t>EUR (million)</a:t>
                      </a:r>
                      <a:endParaRPr lang="en-GB" sz="1400" dirty="0"/>
                    </a:p>
                  </a:txBody>
                  <a:tcPr marL="68580" marR="68580" marT="34290" marB="34290"/>
                </a:tc>
                <a:tc>
                  <a:txBody>
                    <a:bodyPr/>
                    <a:lstStyle/>
                    <a:p>
                      <a:endParaRPr lang="en-IE" sz="1400" dirty="0"/>
                    </a:p>
                    <a:p>
                      <a:r>
                        <a:rPr lang="en-IE" sz="1400" dirty="0"/>
                        <a:t>Projects</a:t>
                      </a:r>
                      <a:endParaRPr lang="en-GB" sz="1400" dirty="0"/>
                    </a:p>
                  </a:txBody>
                  <a:tcPr marL="68580" marR="68580" marT="34290" marB="34290"/>
                </a:tc>
                <a:tc>
                  <a:txBody>
                    <a:bodyPr/>
                    <a:lstStyle/>
                    <a:p>
                      <a:r>
                        <a:rPr lang="en-GB" sz="1400" dirty="0"/>
                        <a:t>Opening date</a:t>
                      </a:r>
                    </a:p>
                  </a:txBody>
                  <a:tcPr marL="68580" marR="68580" marT="34290" marB="34290"/>
                </a:tc>
                <a:tc>
                  <a:txBody>
                    <a:bodyPr/>
                    <a:lstStyle/>
                    <a:p>
                      <a:r>
                        <a:rPr lang="en-GB" sz="1400" dirty="0"/>
                        <a:t>Deadline date</a:t>
                      </a:r>
                    </a:p>
                  </a:txBody>
                  <a:tcPr marL="68580" marR="68580" marT="34290" marB="34290"/>
                </a:tc>
                <a:extLst>
                  <a:ext uri="{0D108BD9-81ED-4DB2-BD59-A6C34878D82A}">
                    <a16:rowId xmlns:a16="http://schemas.microsoft.com/office/drawing/2014/main" val="787478271"/>
                  </a:ext>
                </a:extLst>
              </a:tr>
              <a:tr h="37393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dirty="0"/>
                        <a:t>Increased Cybersecurity (CS)</a:t>
                      </a:r>
                    </a:p>
                  </a:txBody>
                  <a:tcPr marL="68580" marR="68580" marT="34290" marB="34290"/>
                </a:tc>
                <a:tc hMerge="1">
                  <a:txBody>
                    <a:bodyPr/>
                    <a:lstStyle/>
                    <a:p>
                      <a:endParaRPr lang="en-GB"/>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dirty="0"/>
                    </a:p>
                  </a:txBody>
                  <a:tcPr/>
                </a:tc>
                <a:extLst>
                  <a:ext uri="{0D108BD9-81ED-4DB2-BD59-A6C34878D82A}">
                    <a16:rowId xmlns:a16="http://schemas.microsoft.com/office/drawing/2014/main" val="3839251824"/>
                  </a:ext>
                </a:extLst>
              </a:tr>
              <a:tr h="654391">
                <a:tc gridSpan="7">
                  <a:txBody>
                    <a:bodyPr/>
                    <a:lstStyle/>
                    <a:p>
                      <a:r>
                        <a:rPr lang="en-US" sz="1000" b="1" dirty="0"/>
                        <a:t>CS01 - Approaches and tools for security in software and hardware development and assessment</a:t>
                      </a:r>
                      <a:endParaRPr lang="en-GB" sz="1400" b="1" kern="1200" dirty="0">
                        <a:solidFill>
                          <a:schemeClr val="dk1"/>
                        </a:solidFill>
                        <a:latin typeface="+mn-lt"/>
                        <a:ea typeface="+mn-ea"/>
                        <a:cs typeface="+mn-cs"/>
                      </a:endParaRPr>
                    </a:p>
                  </a:txBody>
                  <a:tcPr marL="68580" marR="68580" marT="34290" marB="34290"/>
                </a:tc>
                <a:tc hMerge="1">
                  <a:txBody>
                    <a:bodyPr/>
                    <a:lstStyle/>
                    <a:p>
                      <a:endParaRPr lang="en-GB"/>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GB" sz="1800" b="1" kern="1200" dirty="0">
                        <a:solidFill>
                          <a:schemeClr val="dk1"/>
                        </a:solidFill>
                        <a:latin typeface="+mn-lt"/>
                        <a:ea typeface="+mn-ea"/>
                        <a:cs typeface="+mn-cs"/>
                      </a:endParaRPr>
                    </a:p>
                  </a:txBody>
                  <a:tcPr/>
                </a:tc>
                <a:extLst>
                  <a:ext uri="{0D108BD9-81ED-4DB2-BD59-A6C34878D82A}">
                    <a16:rowId xmlns:a16="http://schemas.microsoft.com/office/drawing/2014/main" val="2811698982"/>
                  </a:ext>
                </a:extLst>
              </a:tr>
              <a:tr h="615298">
                <a:tc gridSpan="2">
                  <a:txBody>
                    <a:bodyPr/>
                    <a:lstStyle/>
                    <a:p>
                      <a:r>
                        <a:rPr lang="en-US" sz="1400" kern="1200" dirty="0">
                          <a:solidFill>
                            <a:schemeClr val="dk1"/>
                          </a:solidFill>
                          <a:latin typeface="+mn-lt"/>
                          <a:ea typeface="+mn-ea"/>
                          <a:cs typeface="+mn-cs"/>
                        </a:rPr>
                        <a:t>HORIZON-CL3-2024-CS-01-01</a:t>
                      </a:r>
                      <a:endParaRPr lang="en-GB" sz="1400" kern="1200" dirty="0">
                        <a:solidFill>
                          <a:schemeClr val="dk1"/>
                        </a:solidFill>
                        <a:latin typeface="+mn-lt"/>
                        <a:ea typeface="+mn-ea"/>
                        <a:cs typeface="+mn-cs"/>
                      </a:endParaRPr>
                    </a:p>
                  </a:txBody>
                  <a:tcPr marL="68580" marR="68580" marT="34290" marB="34290"/>
                </a:tc>
                <a:tc hMerge="1">
                  <a:txBody>
                    <a:bodyPr/>
                    <a:lstStyle/>
                    <a:p>
                      <a:endParaRPr lang="en-GB" sz="1400" kern="1200" dirty="0">
                        <a:solidFill>
                          <a:schemeClr val="dk1"/>
                        </a:solidFill>
                        <a:latin typeface="+mn-lt"/>
                        <a:ea typeface="+mn-ea"/>
                        <a:cs typeface="+mn-cs"/>
                      </a:endParaRPr>
                    </a:p>
                  </a:txBody>
                  <a:tcPr marL="68580" marR="68580" marT="34290" marB="34290"/>
                </a:tc>
                <a:tc>
                  <a:txBody>
                    <a:bodyPr/>
                    <a:lstStyle/>
                    <a:p>
                      <a:r>
                        <a:rPr lang="en-GB" sz="1400" dirty="0"/>
                        <a:t>IA</a:t>
                      </a:r>
                      <a:endParaRPr lang="en-GB" sz="1400" kern="1200" dirty="0">
                        <a:solidFill>
                          <a:schemeClr val="dk1"/>
                        </a:solidFill>
                        <a:latin typeface="+mn-lt"/>
                        <a:ea typeface="+mn-ea"/>
                        <a:cs typeface="+mn-cs"/>
                      </a:endParaRPr>
                    </a:p>
                  </a:txBody>
                  <a:tcPr marL="68580" marR="68580" marT="34290" marB="34290"/>
                </a:tc>
                <a:tc>
                  <a:txBody>
                    <a:bodyPr/>
                    <a:lstStyle/>
                    <a:p>
                      <a:r>
                        <a:rPr lang="en-IE" sz="1400" dirty="0"/>
                        <a:t>37,00</a:t>
                      </a:r>
                      <a:endParaRPr lang="en-GB" sz="1400" kern="1200" dirty="0">
                        <a:solidFill>
                          <a:schemeClr val="dk1"/>
                        </a:solidFill>
                        <a:latin typeface="+mn-lt"/>
                        <a:ea typeface="+mn-ea"/>
                        <a:cs typeface="+mn-cs"/>
                      </a:endParaRPr>
                    </a:p>
                  </a:txBody>
                  <a:tcPr marL="68580" marR="68580" marT="34290" marB="34290"/>
                </a:tc>
                <a:tc>
                  <a:txBody>
                    <a:bodyPr/>
                    <a:lstStyle/>
                    <a:p>
                      <a:r>
                        <a:rPr lang="en-US" sz="1400" kern="1200" dirty="0">
                          <a:solidFill>
                            <a:schemeClr val="dk1"/>
                          </a:solidFill>
                          <a:latin typeface="+mn-lt"/>
                          <a:ea typeface="+mn-ea"/>
                          <a:cs typeface="+mn-cs"/>
                        </a:rPr>
                        <a:t>6</a:t>
                      </a:r>
                      <a:endParaRPr lang="en-GB" sz="1400" kern="1200" dirty="0">
                        <a:solidFill>
                          <a:schemeClr val="dk1"/>
                        </a:solidFill>
                        <a:latin typeface="+mn-lt"/>
                        <a:ea typeface="+mn-ea"/>
                        <a:cs typeface="+mn-cs"/>
                      </a:endParaRPr>
                    </a:p>
                  </a:txBody>
                  <a:tcPr marL="68580" marR="68580" marT="34290" marB="34290"/>
                </a:tc>
                <a:tc>
                  <a:txBody>
                    <a:bodyPr/>
                    <a:lstStyle/>
                    <a:p>
                      <a:r>
                        <a:rPr lang="en-GB" sz="1400" dirty="0"/>
                        <a:t>27/06/2024</a:t>
                      </a:r>
                      <a:endParaRPr lang="en-GB" sz="1400" kern="1200" dirty="0">
                        <a:solidFill>
                          <a:schemeClr val="dk1"/>
                        </a:solidFill>
                        <a:latin typeface="+mn-lt"/>
                        <a:ea typeface="+mn-ea"/>
                        <a:cs typeface="+mn-cs"/>
                      </a:endParaRPr>
                    </a:p>
                  </a:txBody>
                  <a:tcPr marL="68580" marR="68580" marT="34290" marB="34290"/>
                </a:tc>
                <a:tc>
                  <a:txBody>
                    <a:bodyPr/>
                    <a:lstStyle/>
                    <a:p>
                      <a:pPr algn="ctr"/>
                      <a:r>
                        <a:rPr lang="en-GB" sz="1400" dirty="0"/>
                        <a:t>20/11/2024</a:t>
                      </a:r>
                    </a:p>
                  </a:txBody>
                  <a:tcPr marL="68580" marR="68580" marT="34290" marB="34290"/>
                </a:tc>
                <a:extLst>
                  <a:ext uri="{0D108BD9-81ED-4DB2-BD59-A6C34878D82A}">
                    <a16:rowId xmlns:a16="http://schemas.microsoft.com/office/drawing/2014/main" val="3469557945"/>
                  </a:ext>
                </a:extLst>
              </a:tr>
              <a:tr h="373937">
                <a:tc gridSpan="7">
                  <a:txBody>
                    <a:bodyPr/>
                    <a:lstStyle/>
                    <a:p>
                      <a:r>
                        <a:rPr lang="en-US" sz="1000" b="1" dirty="0"/>
                        <a:t>CS02 –Post-quantum cryptography transition</a:t>
                      </a:r>
                      <a:endParaRPr lang="en-GB" sz="1400" b="1" kern="1200" dirty="0">
                        <a:solidFill>
                          <a:schemeClr val="dk1"/>
                        </a:solidFill>
                        <a:latin typeface="+mn-lt"/>
                        <a:ea typeface="+mn-ea"/>
                        <a:cs typeface="+mn-cs"/>
                      </a:endParaRPr>
                    </a:p>
                  </a:txBody>
                  <a:tcPr marL="68580" marR="68580" marT="34290" marB="34290"/>
                </a:tc>
                <a:tc hMerge="1">
                  <a:txBody>
                    <a:bodyPr/>
                    <a:lstStyle/>
                    <a:p>
                      <a:endParaRPr lang="en-GB"/>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GB" sz="1800" b="1" kern="1200" dirty="0">
                        <a:solidFill>
                          <a:schemeClr val="dk1"/>
                        </a:solidFill>
                        <a:latin typeface="+mn-lt"/>
                        <a:ea typeface="+mn-ea"/>
                        <a:cs typeface="+mn-cs"/>
                      </a:endParaRPr>
                    </a:p>
                  </a:txBody>
                  <a:tcPr/>
                </a:tc>
                <a:extLst>
                  <a:ext uri="{0D108BD9-81ED-4DB2-BD59-A6C34878D82A}">
                    <a16:rowId xmlns:a16="http://schemas.microsoft.com/office/drawing/2014/main" val="3343870599"/>
                  </a:ext>
                </a:extLst>
              </a:tr>
              <a:tr h="654391">
                <a:tc gridSpan="2">
                  <a:txBody>
                    <a:bodyPr/>
                    <a:lstStyle/>
                    <a:p>
                      <a:r>
                        <a:rPr lang="en-US" sz="1400" kern="1200" dirty="0">
                          <a:solidFill>
                            <a:schemeClr val="dk1"/>
                          </a:solidFill>
                          <a:latin typeface="+mn-lt"/>
                          <a:ea typeface="+mn-ea"/>
                          <a:cs typeface="+mn-cs"/>
                        </a:rPr>
                        <a:t>HORIZON-CL3-2024-CS-01-02</a:t>
                      </a:r>
                      <a:endParaRPr lang="en-GB" sz="1400" kern="1200" dirty="0">
                        <a:solidFill>
                          <a:schemeClr val="dk1"/>
                        </a:solidFill>
                        <a:latin typeface="+mn-lt"/>
                        <a:ea typeface="+mn-ea"/>
                        <a:cs typeface="+mn-cs"/>
                      </a:endParaRPr>
                    </a:p>
                  </a:txBody>
                  <a:tcPr marL="68580" marR="68580" marT="34290" marB="34290"/>
                </a:tc>
                <a:tc hMerge="1">
                  <a:txBody>
                    <a:bodyPr/>
                    <a:lstStyle/>
                    <a:p>
                      <a:endParaRPr lang="en-GB" sz="1400" kern="1200" dirty="0">
                        <a:solidFill>
                          <a:schemeClr val="dk1"/>
                        </a:solidFill>
                        <a:latin typeface="+mn-lt"/>
                        <a:ea typeface="+mn-ea"/>
                        <a:cs typeface="+mn-cs"/>
                      </a:endParaRPr>
                    </a:p>
                  </a:txBody>
                  <a:tcPr marL="68580" marR="68580" marT="34290" marB="34290"/>
                </a:tc>
                <a:tc>
                  <a:txBody>
                    <a:bodyPr/>
                    <a:lstStyle/>
                    <a:p>
                      <a:r>
                        <a:rPr lang="en-GB" sz="1400" dirty="0"/>
                        <a:t>RIA</a:t>
                      </a:r>
                      <a:endParaRPr lang="en-GB" sz="1400" kern="1200" dirty="0">
                        <a:solidFill>
                          <a:schemeClr val="dk1"/>
                        </a:solidFill>
                        <a:latin typeface="+mn-lt"/>
                        <a:ea typeface="+mn-ea"/>
                        <a:cs typeface="+mn-cs"/>
                      </a:endParaRPr>
                    </a:p>
                  </a:txBody>
                  <a:tcPr marL="68580" marR="68580" marT="34290" marB="34290"/>
                </a:tc>
                <a:tc>
                  <a:txBody>
                    <a:bodyPr/>
                    <a:lstStyle/>
                    <a:p>
                      <a:r>
                        <a:rPr lang="en-GB" sz="1400" dirty="0"/>
                        <a:t>23,40</a:t>
                      </a:r>
                      <a:endParaRPr lang="en-GB" sz="1400" kern="1200" dirty="0">
                        <a:solidFill>
                          <a:schemeClr val="dk1"/>
                        </a:solidFill>
                        <a:latin typeface="+mn-lt"/>
                        <a:ea typeface="+mn-ea"/>
                        <a:cs typeface="+mn-cs"/>
                      </a:endParaRPr>
                    </a:p>
                  </a:txBody>
                  <a:tcPr marL="68580" marR="68580" marT="34290" marB="34290"/>
                </a:tc>
                <a:tc>
                  <a:txBody>
                    <a:bodyPr/>
                    <a:lstStyle/>
                    <a:p>
                      <a:r>
                        <a:rPr lang="en-GB" sz="1400" dirty="0"/>
                        <a:t>4</a:t>
                      </a:r>
                      <a:endParaRPr lang="en-GB" sz="1400" kern="1200" dirty="0">
                        <a:solidFill>
                          <a:schemeClr val="dk1"/>
                        </a:solidFill>
                        <a:latin typeface="+mn-lt"/>
                        <a:ea typeface="+mn-ea"/>
                        <a:cs typeface="+mn-cs"/>
                      </a:endParaRPr>
                    </a:p>
                  </a:txBody>
                  <a:tcPr marL="68580" marR="68580" marT="34290" marB="34290"/>
                </a:tc>
                <a:tc>
                  <a:txBody>
                    <a:bodyPr/>
                    <a:lstStyle/>
                    <a:p>
                      <a:r>
                        <a:rPr lang="en-GB" sz="1400" dirty="0"/>
                        <a:t>27/06/2024</a:t>
                      </a:r>
                      <a:endParaRPr lang="en-GB" sz="1400" kern="1200" dirty="0">
                        <a:solidFill>
                          <a:schemeClr val="dk1"/>
                        </a:solidFill>
                        <a:latin typeface="+mn-lt"/>
                        <a:ea typeface="+mn-ea"/>
                        <a:cs typeface="+mn-cs"/>
                      </a:endParaRPr>
                    </a:p>
                  </a:txBody>
                  <a:tcPr marL="68580" marR="68580" marT="34290" marB="34290"/>
                </a:tc>
                <a:tc>
                  <a:txBody>
                    <a:bodyPr/>
                    <a:lstStyle/>
                    <a:p>
                      <a:pPr algn="ctr"/>
                      <a:r>
                        <a:rPr lang="en-GB" sz="1400" dirty="0"/>
                        <a:t>20/11/2024</a:t>
                      </a:r>
                    </a:p>
                  </a:txBody>
                  <a:tcPr marL="68580" marR="68580" marT="34290" marB="34290"/>
                </a:tc>
                <a:extLst>
                  <a:ext uri="{0D108BD9-81ED-4DB2-BD59-A6C34878D82A}">
                    <a16:rowId xmlns:a16="http://schemas.microsoft.com/office/drawing/2014/main" val="4113523284"/>
                  </a:ext>
                </a:extLst>
              </a:tr>
            </a:tbl>
          </a:graphicData>
        </a:graphic>
      </p:graphicFrame>
    </p:spTree>
    <p:extLst>
      <p:ext uri="{BB962C8B-B14F-4D97-AF65-F5344CB8AC3E}">
        <p14:creationId xmlns:p14="http://schemas.microsoft.com/office/powerpoint/2010/main" val="24458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760" y="1134030"/>
            <a:ext cx="7617223" cy="890033"/>
          </a:xfrm>
        </p:spPr>
        <p:txBody>
          <a:bodyPr anchor="ctr"/>
          <a:lstStyle/>
          <a:p>
            <a:pPr algn="ctr"/>
            <a:r>
              <a:rPr lang="en-US" sz="3000" dirty="0"/>
              <a:t>Destination </a:t>
            </a:r>
            <a:br>
              <a:rPr lang="en-US" sz="3000" dirty="0"/>
            </a:br>
            <a:r>
              <a:rPr lang="en-US" sz="3000" dirty="0"/>
              <a:t>“Increased Cybersecurity (CS)”</a:t>
            </a:r>
            <a:endParaRPr lang="fr-BE" sz="3000" b="1" dirty="0"/>
          </a:p>
        </p:txBody>
      </p:sp>
      <p:sp>
        <p:nvSpPr>
          <p:cNvPr id="3" name="Subtitle 2"/>
          <p:cNvSpPr>
            <a:spLocks noGrp="1"/>
          </p:cNvSpPr>
          <p:nvPr>
            <p:ph type="subTitle" idx="1"/>
          </p:nvPr>
        </p:nvSpPr>
        <p:spPr>
          <a:xfrm>
            <a:off x="782783" y="2396833"/>
            <a:ext cx="7642200" cy="419681"/>
          </a:xfrm>
        </p:spPr>
        <p:txBody>
          <a:bodyPr anchor="ctr"/>
          <a:lstStyle/>
          <a:p>
            <a:pPr algn="ctr"/>
            <a:r>
              <a:rPr lang="fr-BE" dirty="0"/>
              <a:t>Call TOPICS 2024</a:t>
            </a:r>
          </a:p>
        </p:txBody>
      </p:sp>
    </p:spTree>
    <p:extLst>
      <p:ext uri="{BB962C8B-B14F-4D97-AF65-F5344CB8AC3E}">
        <p14:creationId xmlns:p14="http://schemas.microsoft.com/office/powerpoint/2010/main" val="3352631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650198" y="1269523"/>
            <a:ext cx="7865152" cy="3595254"/>
          </a:xfrm>
        </p:spPr>
        <p:txBody>
          <a:bodyPr>
            <a:normAutofit/>
          </a:bodyPr>
          <a:lstStyle/>
          <a:p>
            <a:pPr marL="257175" lvl="1" indent="-257175" algn="just">
              <a:spcBef>
                <a:spcPts val="0"/>
              </a:spcBef>
              <a:spcAft>
                <a:spcPts val="450"/>
              </a:spcAft>
              <a:buClr>
                <a:schemeClr val="accent2"/>
              </a:buClr>
              <a:buFont typeface="Wingdings" panose="05000000000000000000" pitchFamily="2" charset="2"/>
              <a:buChar char="Ø"/>
            </a:pPr>
            <a:r>
              <a:rPr lang="en-US" sz="1350" b="1" u="sng" dirty="0"/>
              <a:t>Projects’ results are expected to contribute to some or all of the following outcomes</a:t>
            </a:r>
            <a:r>
              <a:rPr lang="en-GB" sz="1350" dirty="0"/>
              <a:t>:</a:t>
            </a:r>
          </a:p>
          <a:p>
            <a:pPr marL="600075" lvl="2" indent="-257175" algn="just">
              <a:spcBef>
                <a:spcPts val="0"/>
              </a:spcBef>
              <a:spcAft>
                <a:spcPts val="450"/>
              </a:spcAft>
              <a:buClr>
                <a:schemeClr val="accent2"/>
              </a:buClr>
              <a:buFont typeface="Arial" panose="020B0604020202020204" pitchFamily="34" charset="0"/>
              <a:buChar char="●"/>
            </a:pPr>
            <a:r>
              <a:rPr lang="en-US" dirty="0"/>
              <a:t>Improved hardware and software security engineering; resilient systems design;</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Improved access to testing of hardware and software in virtual, closed and secure environments;</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Systematic and, where possible, automated study of vulnerabilities, software analysis, vulnerability discovery, and dynamic security assessment;</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Trustworthy certifiable hardware and software;</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AI-based security services e.g. predictive security, advanced anomaly and intrusion detection, system health checks.</a:t>
            </a:r>
          </a:p>
        </p:txBody>
      </p:sp>
      <p:sp>
        <p:nvSpPr>
          <p:cNvPr id="3" name="Title 2"/>
          <p:cNvSpPr>
            <a:spLocks noGrp="1"/>
          </p:cNvSpPr>
          <p:nvPr>
            <p:ph type="title"/>
          </p:nvPr>
        </p:nvSpPr>
        <p:spPr>
          <a:xfrm>
            <a:off x="650198" y="775343"/>
            <a:ext cx="7886700" cy="354828"/>
          </a:xfrm>
        </p:spPr>
        <p:txBody>
          <a:bodyPr>
            <a:noAutofit/>
          </a:bodyPr>
          <a:lstStyle/>
          <a:p>
            <a:r>
              <a:rPr lang="en-US" sz="1800" dirty="0"/>
              <a:t>HORIZON-CL3-2024-CS-01-01: Approaches and tools for security in software and hardware development and assessment</a:t>
            </a:r>
            <a:endParaRPr lang="fr-BE" sz="1800" dirty="0"/>
          </a:p>
        </p:txBody>
      </p:sp>
    </p:spTree>
    <p:extLst>
      <p:ext uri="{BB962C8B-B14F-4D97-AF65-F5344CB8AC3E}">
        <p14:creationId xmlns:p14="http://schemas.microsoft.com/office/powerpoint/2010/main" val="1085747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660971" y="705770"/>
            <a:ext cx="7865152" cy="3009288"/>
          </a:xfrm>
        </p:spPr>
        <p:txBody>
          <a:bodyPr>
            <a:noAutofit/>
          </a:bodyPr>
          <a:lstStyle/>
          <a:p>
            <a:pPr marL="257175" lvl="1" indent="-257175" algn="just">
              <a:spcBef>
                <a:spcPts val="0"/>
              </a:spcBef>
              <a:spcAft>
                <a:spcPts val="450"/>
              </a:spcAft>
              <a:buClr>
                <a:schemeClr val="accent2"/>
              </a:buClr>
              <a:buFont typeface="Wingdings" panose="05000000000000000000" pitchFamily="2" charset="2"/>
              <a:buChar char="Ø"/>
            </a:pPr>
            <a:r>
              <a:rPr lang="en-US" sz="1350" b="1" u="sng" dirty="0"/>
              <a:t>Projects’ results are expected to contribute to some or all of the following outcomes:</a:t>
            </a:r>
          </a:p>
          <a:p>
            <a:pPr marL="600075" lvl="2" indent="-257175" algn="just">
              <a:spcBef>
                <a:spcPts val="0"/>
              </a:spcBef>
              <a:spcAft>
                <a:spcPts val="450"/>
              </a:spcAft>
              <a:buClr>
                <a:schemeClr val="accent2"/>
              </a:buClr>
              <a:buFont typeface="Arial" panose="020B0604020202020204" pitchFamily="34" charset="0"/>
              <a:buChar char="●"/>
            </a:pPr>
            <a:r>
              <a:rPr lang="en-US" dirty="0"/>
              <a:t>Increasing the maturity of current post-quantum cryptographic algorithms and contribution to further </a:t>
            </a:r>
            <a:r>
              <a:rPr lang="en-US" dirty="0" err="1"/>
              <a:t>standardisation</a:t>
            </a:r>
            <a:r>
              <a:rPr lang="en-US" dirty="0"/>
              <a:t>;</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Easy-to-use tools for the large-scale implementation of post-quantum cryptographic algorithms, based on state-of-the-art standards;</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Secure and efficient transition from pre- to post-quantum encryption through tools implementing a hybrid approach combining </a:t>
            </a:r>
            <a:r>
              <a:rPr lang="en-US" dirty="0" err="1"/>
              <a:t>recognised</a:t>
            </a:r>
            <a:r>
              <a:rPr lang="en-US" dirty="0"/>
              <a:t> pre-quantum public key algorithms and additional post-quantum algorithms;</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Phase-in of post-quantum algorithms or protocols to new or existing applications;</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Demonstrators and good-practice implementations of post-quantum cryptographic algorithms on varied hardware and software platforms;</a:t>
            </a:r>
          </a:p>
          <a:p>
            <a:pPr marL="600075" lvl="2" indent="-257175" algn="just">
              <a:spcBef>
                <a:spcPts val="0"/>
              </a:spcBef>
              <a:spcAft>
                <a:spcPts val="450"/>
              </a:spcAft>
              <a:buClr>
                <a:schemeClr val="accent2"/>
              </a:buClr>
              <a:buFont typeface="Arial" panose="020B0604020202020204" pitchFamily="34" charset="0"/>
              <a:buChar char="●"/>
            </a:pPr>
            <a:endParaRPr lang="en-US" dirty="0"/>
          </a:p>
          <a:p>
            <a:pPr marL="600075" lvl="2" indent="-257175" algn="just">
              <a:spcBef>
                <a:spcPts val="0"/>
              </a:spcBef>
              <a:spcAft>
                <a:spcPts val="450"/>
              </a:spcAft>
              <a:buClr>
                <a:schemeClr val="accent2"/>
              </a:buClr>
              <a:buFont typeface="Arial" panose="020B0604020202020204" pitchFamily="34" charset="0"/>
              <a:buChar char="●"/>
            </a:pPr>
            <a:r>
              <a:rPr lang="en-US" dirty="0"/>
              <a:t>Application-oriented recommendations for the widespread implementation of post-quantum cryptography across the EU.</a:t>
            </a:r>
          </a:p>
        </p:txBody>
      </p:sp>
      <p:sp>
        <p:nvSpPr>
          <p:cNvPr id="3" name="Title 2"/>
          <p:cNvSpPr>
            <a:spLocks noGrp="1"/>
          </p:cNvSpPr>
          <p:nvPr>
            <p:ph type="title"/>
          </p:nvPr>
        </p:nvSpPr>
        <p:spPr>
          <a:xfrm>
            <a:off x="650197" y="295088"/>
            <a:ext cx="7886700" cy="354828"/>
          </a:xfrm>
        </p:spPr>
        <p:txBody>
          <a:bodyPr>
            <a:noAutofit/>
          </a:bodyPr>
          <a:lstStyle/>
          <a:p>
            <a:br>
              <a:rPr lang="en-US" sz="1800" dirty="0"/>
            </a:br>
            <a:r>
              <a:rPr lang="en-US" sz="1800" dirty="0"/>
              <a:t>HORIZON-CL3-2024-CS-01-02: Post-quantum cryptography transition</a:t>
            </a:r>
            <a:endParaRPr lang="fr-BE" sz="1800" dirty="0"/>
          </a:p>
        </p:txBody>
      </p:sp>
    </p:spTree>
    <p:extLst>
      <p:ext uri="{BB962C8B-B14F-4D97-AF65-F5344CB8AC3E}">
        <p14:creationId xmlns:p14="http://schemas.microsoft.com/office/powerpoint/2010/main" val="409084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650198" y="1260155"/>
            <a:ext cx="7865152" cy="3009288"/>
          </a:xfrm>
        </p:spPr>
        <p:txBody>
          <a:bodyPr>
            <a:noAutofit/>
          </a:bodyPr>
          <a:lstStyle/>
          <a:p>
            <a:pPr algn="l"/>
            <a:r>
              <a:rPr lang="en-US" sz="1050" b="1" dirty="0">
                <a:solidFill>
                  <a:srgbClr val="333333"/>
                </a:solidFill>
                <a:latin typeface="+mj-lt"/>
              </a:rPr>
              <a:t>General conditions</a:t>
            </a:r>
            <a:endParaRPr lang="en-US" sz="1050" dirty="0">
              <a:solidFill>
                <a:srgbClr val="333333"/>
              </a:solidFill>
              <a:latin typeface="+mj-lt"/>
            </a:endParaRPr>
          </a:p>
          <a:p>
            <a:pPr algn="l"/>
            <a:r>
              <a:rPr lang="en-US" sz="1050" b="1" dirty="0">
                <a:solidFill>
                  <a:srgbClr val="333333"/>
                </a:solidFill>
                <a:latin typeface="+mj-lt"/>
              </a:rPr>
              <a:t>1. Admissibility conditions: </a:t>
            </a:r>
            <a:r>
              <a:rPr lang="en-US" sz="1050" dirty="0">
                <a:solidFill>
                  <a:srgbClr val="333333"/>
                </a:solidFill>
                <a:latin typeface="+mj-lt"/>
              </a:rPr>
              <a:t>described in </a:t>
            </a:r>
            <a:r>
              <a:rPr lang="en-US" sz="1050" dirty="0">
                <a:solidFill>
                  <a:srgbClr val="004494"/>
                </a:solidFill>
                <a:latin typeface="+mj-lt"/>
                <a:hlinkClick r:id="rId3"/>
              </a:rPr>
              <a:t>Annex A</a:t>
            </a:r>
            <a:r>
              <a:rPr lang="en-US" sz="1050" dirty="0">
                <a:solidFill>
                  <a:srgbClr val="333333"/>
                </a:solidFill>
                <a:latin typeface="+mj-lt"/>
              </a:rPr>
              <a:t> and </a:t>
            </a:r>
            <a:r>
              <a:rPr lang="en-US" sz="1050" dirty="0">
                <a:solidFill>
                  <a:srgbClr val="004494"/>
                </a:solidFill>
                <a:latin typeface="+mj-lt"/>
                <a:hlinkClick r:id="rId3"/>
              </a:rPr>
              <a:t>Annex E</a:t>
            </a:r>
            <a:r>
              <a:rPr lang="en-US" sz="1050" dirty="0">
                <a:solidFill>
                  <a:srgbClr val="333333"/>
                </a:solidFill>
                <a:latin typeface="+mj-lt"/>
              </a:rPr>
              <a:t> of the Horizon Europe Work Programme General Annexes</a:t>
            </a:r>
          </a:p>
          <a:p>
            <a:pPr algn="l"/>
            <a:r>
              <a:rPr lang="en-US" sz="1050" b="1" dirty="0">
                <a:solidFill>
                  <a:srgbClr val="333333"/>
                </a:solidFill>
                <a:latin typeface="+mj-lt"/>
              </a:rPr>
              <a:t>2. Eligible countries: </a:t>
            </a:r>
            <a:r>
              <a:rPr lang="en-US" sz="1050" dirty="0">
                <a:solidFill>
                  <a:srgbClr val="333333"/>
                </a:solidFill>
                <a:latin typeface="+mj-lt"/>
              </a:rPr>
              <a:t>described in </a:t>
            </a:r>
            <a:r>
              <a:rPr lang="en-US" sz="1050" dirty="0">
                <a:solidFill>
                  <a:srgbClr val="004494"/>
                </a:solidFill>
                <a:latin typeface="+mj-lt"/>
                <a:hlinkClick r:id="rId3"/>
              </a:rPr>
              <a:t>Annex B</a:t>
            </a:r>
            <a:r>
              <a:rPr lang="en-US" sz="1050" dirty="0">
                <a:solidFill>
                  <a:srgbClr val="333333"/>
                </a:solidFill>
                <a:latin typeface="+mj-lt"/>
              </a:rPr>
              <a:t> of the Work Programme General Annexes</a:t>
            </a:r>
          </a:p>
          <a:p>
            <a:pPr algn="l"/>
            <a:r>
              <a:rPr lang="en-US" sz="1050" dirty="0">
                <a:solidFill>
                  <a:srgbClr val="333333"/>
                </a:solidFill>
                <a:latin typeface="+mj-lt"/>
              </a:rPr>
              <a:t>A number of non-EU/non-Associated Countries that are not automatically eligible for funding have made specific provisions for making funding available for their participants in Horizon Europe projects. See the information in the </a:t>
            </a:r>
            <a:r>
              <a:rPr lang="en-US" sz="1050" dirty="0">
                <a:solidFill>
                  <a:srgbClr val="004494"/>
                </a:solidFill>
                <a:latin typeface="+mj-lt"/>
                <a:hlinkClick r:id="rId4"/>
              </a:rPr>
              <a:t>Horizon Europe Programme Guide</a:t>
            </a:r>
            <a:r>
              <a:rPr lang="en-US" sz="1050" dirty="0">
                <a:solidFill>
                  <a:srgbClr val="333333"/>
                </a:solidFill>
                <a:latin typeface="+mj-lt"/>
              </a:rPr>
              <a:t>.</a:t>
            </a:r>
          </a:p>
          <a:p>
            <a:pPr algn="l"/>
            <a:r>
              <a:rPr lang="en-US" sz="1050" b="1" dirty="0">
                <a:solidFill>
                  <a:srgbClr val="333333"/>
                </a:solidFill>
                <a:latin typeface="+mj-lt"/>
              </a:rPr>
              <a:t>3. Other eligibility conditions:</a:t>
            </a:r>
            <a:r>
              <a:rPr lang="en-US" sz="1050" dirty="0">
                <a:solidFill>
                  <a:srgbClr val="333333"/>
                </a:solidFill>
                <a:latin typeface="+mj-lt"/>
              </a:rPr>
              <a:t> described in </a:t>
            </a:r>
            <a:r>
              <a:rPr lang="en-US" sz="1050" dirty="0">
                <a:solidFill>
                  <a:srgbClr val="004494"/>
                </a:solidFill>
                <a:latin typeface="+mj-lt"/>
                <a:hlinkClick r:id="rId3"/>
              </a:rPr>
              <a:t>Annex B</a:t>
            </a:r>
            <a:r>
              <a:rPr lang="en-US" sz="1050" dirty="0">
                <a:solidFill>
                  <a:srgbClr val="333333"/>
                </a:solidFill>
                <a:latin typeface="+mj-lt"/>
              </a:rPr>
              <a:t> of the Work Programme General Annexes</a:t>
            </a:r>
          </a:p>
          <a:p>
            <a:pPr algn="l"/>
            <a:r>
              <a:rPr lang="en-US" sz="1050" b="1" dirty="0">
                <a:solidFill>
                  <a:srgbClr val="333333"/>
                </a:solidFill>
                <a:latin typeface="+mj-lt"/>
              </a:rPr>
              <a:t>4. Financial and operational capacity and exclusion: </a:t>
            </a:r>
            <a:r>
              <a:rPr lang="en-US" sz="1050" dirty="0">
                <a:solidFill>
                  <a:srgbClr val="333333"/>
                </a:solidFill>
                <a:latin typeface="+mj-lt"/>
              </a:rPr>
              <a:t>described in </a:t>
            </a:r>
            <a:r>
              <a:rPr lang="en-US" sz="1050" dirty="0">
                <a:solidFill>
                  <a:srgbClr val="004494"/>
                </a:solidFill>
                <a:latin typeface="+mj-lt"/>
                <a:hlinkClick r:id="rId3"/>
              </a:rPr>
              <a:t>Annex C</a:t>
            </a:r>
            <a:r>
              <a:rPr lang="en-US" sz="1050" dirty="0">
                <a:solidFill>
                  <a:srgbClr val="333333"/>
                </a:solidFill>
                <a:latin typeface="+mj-lt"/>
              </a:rPr>
              <a:t> of the Work Programme General Annexes</a:t>
            </a:r>
          </a:p>
          <a:p>
            <a:pPr algn="l"/>
            <a:r>
              <a:rPr lang="en-US" sz="1050" b="1" dirty="0">
                <a:solidFill>
                  <a:srgbClr val="333333"/>
                </a:solidFill>
                <a:latin typeface="+mj-lt"/>
              </a:rPr>
              <a:t>5. Award criteria, scoring and thresholds</a:t>
            </a:r>
            <a:r>
              <a:rPr lang="en-US" sz="1050" dirty="0">
                <a:solidFill>
                  <a:srgbClr val="333333"/>
                </a:solidFill>
                <a:latin typeface="+mj-lt"/>
              </a:rPr>
              <a:t> are described in </a:t>
            </a:r>
            <a:r>
              <a:rPr lang="en-US" sz="1050" dirty="0">
                <a:solidFill>
                  <a:srgbClr val="004494"/>
                </a:solidFill>
                <a:latin typeface="+mj-lt"/>
                <a:hlinkClick r:id="rId3"/>
              </a:rPr>
              <a:t>Annex D</a:t>
            </a:r>
            <a:r>
              <a:rPr lang="en-US" sz="1050" dirty="0">
                <a:solidFill>
                  <a:srgbClr val="333333"/>
                </a:solidFill>
                <a:latin typeface="+mj-lt"/>
              </a:rPr>
              <a:t> of the Work Programme General Annexes</a:t>
            </a:r>
          </a:p>
          <a:p>
            <a:pPr algn="l"/>
            <a:r>
              <a:rPr lang="en-US" sz="1050" b="1" dirty="0">
                <a:solidFill>
                  <a:srgbClr val="333333"/>
                </a:solidFill>
                <a:latin typeface="+mj-lt"/>
              </a:rPr>
              <a:t>6. Submission and evaluation processes</a:t>
            </a:r>
            <a:r>
              <a:rPr lang="en-US" sz="1050" dirty="0">
                <a:solidFill>
                  <a:srgbClr val="333333"/>
                </a:solidFill>
                <a:latin typeface="+mj-lt"/>
              </a:rPr>
              <a:t> are described in </a:t>
            </a:r>
            <a:r>
              <a:rPr lang="en-US" sz="1050" dirty="0">
                <a:solidFill>
                  <a:srgbClr val="004494"/>
                </a:solidFill>
                <a:latin typeface="+mj-lt"/>
                <a:hlinkClick r:id="rId3"/>
              </a:rPr>
              <a:t>Annex F</a:t>
            </a:r>
            <a:r>
              <a:rPr lang="en-US" sz="1050" dirty="0">
                <a:solidFill>
                  <a:srgbClr val="333333"/>
                </a:solidFill>
                <a:latin typeface="+mj-lt"/>
              </a:rPr>
              <a:t> of the Work Programme General Annexes and the </a:t>
            </a:r>
            <a:r>
              <a:rPr lang="en-US" sz="1050" dirty="0">
                <a:solidFill>
                  <a:srgbClr val="004494"/>
                </a:solidFill>
                <a:latin typeface="+mj-lt"/>
                <a:hlinkClick r:id="rId5"/>
              </a:rPr>
              <a:t>Online Manual</a:t>
            </a:r>
            <a:endParaRPr lang="en-US" sz="1050" dirty="0">
              <a:solidFill>
                <a:srgbClr val="333333"/>
              </a:solidFill>
              <a:latin typeface="+mj-lt"/>
            </a:endParaRPr>
          </a:p>
          <a:p>
            <a:pPr algn="l"/>
            <a:r>
              <a:rPr lang="en-US" sz="1050" b="1" dirty="0">
                <a:solidFill>
                  <a:srgbClr val="333333"/>
                </a:solidFill>
                <a:latin typeface="+mj-lt"/>
              </a:rPr>
              <a:t>7. Indicative timeline for evaluation and grant agreement: </a:t>
            </a:r>
            <a:r>
              <a:rPr lang="en-US" sz="1050" dirty="0">
                <a:solidFill>
                  <a:srgbClr val="333333"/>
                </a:solidFill>
                <a:latin typeface="+mj-lt"/>
              </a:rPr>
              <a:t>described in </a:t>
            </a:r>
            <a:r>
              <a:rPr lang="en-US" sz="1050" dirty="0">
                <a:solidFill>
                  <a:srgbClr val="004494"/>
                </a:solidFill>
                <a:latin typeface="+mj-lt"/>
                <a:hlinkClick r:id="rId3"/>
              </a:rPr>
              <a:t>Annex F</a:t>
            </a:r>
            <a:r>
              <a:rPr lang="en-US" sz="1050" dirty="0">
                <a:solidFill>
                  <a:srgbClr val="333333"/>
                </a:solidFill>
                <a:latin typeface="+mj-lt"/>
              </a:rPr>
              <a:t> of the Work Programme General Annexes</a:t>
            </a:r>
          </a:p>
          <a:p>
            <a:pPr algn="l"/>
            <a:r>
              <a:rPr lang="en-US" sz="1050" b="1" dirty="0">
                <a:solidFill>
                  <a:srgbClr val="333333"/>
                </a:solidFill>
                <a:latin typeface="+mj-lt"/>
              </a:rPr>
              <a:t>8. Legal and financial set-up of the grants: </a:t>
            </a:r>
            <a:r>
              <a:rPr lang="en-US" sz="1050" dirty="0">
                <a:solidFill>
                  <a:srgbClr val="333333"/>
                </a:solidFill>
                <a:latin typeface="+mj-lt"/>
              </a:rPr>
              <a:t>described in </a:t>
            </a:r>
            <a:r>
              <a:rPr lang="en-US" sz="1050" dirty="0">
                <a:solidFill>
                  <a:srgbClr val="004494"/>
                </a:solidFill>
                <a:latin typeface="+mj-lt"/>
                <a:hlinkClick r:id="rId3"/>
              </a:rPr>
              <a:t>Annex G</a:t>
            </a:r>
            <a:r>
              <a:rPr lang="en-US" sz="1050" dirty="0">
                <a:solidFill>
                  <a:srgbClr val="333333"/>
                </a:solidFill>
                <a:latin typeface="+mj-lt"/>
              </a:rPr>
              <a:t> of the Work Programme General Annexes</a:t>
            </a:r>
          </a:p>
        </p:txBody>
      </p:sp>
      <p:sp>
        <p:nvSpPr>
          <p:cNvPr id="3" name="Title 2"/>
          <p:cNvSpPr>
            <a:spLocks noGrp="1"/>
          </p:cNvSpPr>
          <p:nvPr>
            <p:ph type="title"/>
          </p:nvPr>
        </p:nvSpPr>
        <p:spPr>
          <a:xfrm>
            <a:off x="639423" y="671171"/>
            <a:ext cx="7886700" cy="354828"/>
          </a:xfrm>
        </p:spPr>
        <p:txBody>
          <a:bodyPr>
            <a:noAutofit/>
          </a:bodyPr>
          <a:lstStyle/>
          <a:p>
            <a:r>
              <a:rPr lang="en-US" sz="1800" dirty="0"/>
              <a:t>General conditions for call: Increased Cybersecurity 2023 (HORIZON-CL3-2023-CS-01)</a:t>
            </a:r>
            <a:endParaRPr lang="fr-BE" sz="1800" dirty="0"/>
          </a:p>
        </p:txBody>
      </p:sp>
    </p:spTree>
    <p:extLst>
      <p:ext uri="{BB962C8B-B14F-4D97-AF65-F5344CB8AC3E}">
        <p14:creationId xmlns:p14="http://schemas.microsoft.com/office/powerpoint/2010/main" val="1268742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650198" y="1260155"/>
            <a:ext cx="7865152" cy="3009288"/>
          </a:xfrm>
        </p:spPr>
        <p:txBody>
          <a:bodyPr>
            <a:noAutofit/>
          </a:bodyPr>
          <a:lstStyle/>
          <a:p>
            <a:pPr marL="128588" indent="-128588">
              <a:buFont typeface="Wingdings" panose="05000000000000000000" pitchFamily="2" charset="2"/>
              <a:buChar char="ü"/>
            </a:pPr>
            <a:r>
              <a:rPr lang="en-US" b="0" i="0" u="none" strike="noStrike" dirty="0">
                <a:solidFill>
                  <a:srgbClr val="004494"/>
                </a:solidFill>
                <a:effectLst/>
                <a:latin typeface="+mj-lt"/>
                <a:hlinkClick r:id="rId3"/>
              </a:rPr>
              <a:t>HE Main Work Programme 2023–2024 – 1. General Introduction</a:t>
            </a:r>
            <a:endParaRPr lang="en-US" b="0" i="0" dirty="0">
              <a:solidFill>
                <a:srgbClr val="333333"/>
              </a:solidFill>
              <a:effectLst/>
              <a:latin typeface="+mj-lt"/>
            </a:endParaRPr>
          </a:p>
          <a:p>
            <a:pPr marL="128588" indent="-128588">
              <a:buFont typeface="Wingdings" panose="05000000000000000000" pitchFamily="2" charset="2"/>
              <a:buChar char="ü"/>
            </a:pPr>
            <a:r>
              <a:rPr lang="en-US" b="0" i="0" u="none" strike="noStrike" dirty="0">
                <a:solidFill>
                  <a:srgbClr val="004494"/>
                </a:solidFill>
                <a:effectLst/>
                <a:latin typeface="+mj-lt"/>
                <a:hlinkClick r:id="rId4"/>
              </a:rPr>
              <a:t>HE Main Work Programme 2023–2024 – 6. Civil Security for Society</a:t>
            </a:r>
            <a:endParaRPr lang="en-US" b="0" i="0" dirty="0">
              <a:solidFill>
                <a:srgbClr val="333333"/>
              </a:solidFill>
              <a:effectLst/>
              <a:latin typeface="+mj-lt"/>
            </a:endParaRPr>
          </a:p>
          <a:p>
            <a:pPr marL="128588" indent="-128588">
              <a:buFont typeface="Wingdings" panose="05000000000000000000" pitchFamily="2" charset="2"/>
              <a:buChar char="ü"/>
            </a:pPr>
            <a:r>
              <a:rPr lang="en-US" b="0" i="0" u="none" strike="noStrike" dirty="0">
                <a:solidFill>
                  <a:srgbClr val="004494"/>
                </a:solidFill>
                <a:effectLst/>
                <a:latin typeface="+mj-lt"/>
                <a:hlinkClick r:id="rId5"/>
              </a:rPr>
              <a:t>HE Main Work Programme 2023–2024 – 13. General Annexes</a:t>
            </a:r>
            <a:endParaRPr lang="en-US" b="0" i="0" dirty="0">
              <a:solidFill>
                <a:srgbClr val="333333"/>
              </a:solidFill>
              <a:effectLst/>
              <a:latin typeface="+mj-lt"/>
            </a:endParaRPr>
          </a:p>
          <a:p>
            <a:pPr marL="128588" indent="-128588">
              <a:buFont typeface="Wingdings" panose="05000000000000000000" pitchFamily="2" charset="2"/>
              <a:buChar char="ü"/>
            </a:pPr>
            <a:r>
              <a:rPr lang="en-US" b="0" i="0" dirty="0">
                <a:solidFill>
                  <a:srgbClr val="333333"/>
                </a:solidFill>
                <a:effectLst/>
                <a:latin typeface="+mj-lt"/>
              </a:rPr>
              <a:t> </a:t>
            </a:r>
            <a:r>
              <a:rPr lang="en-US" b="0" i="0" u="none" strike="noStrike" dirty="0">
                <a:solidFill>
                  <a:srgbClr val="004494"/>
                </a:solidFill>
                <a:effectLst/>
                <a:latin typeface="+mj-lt"/>
                <a:hlinkClick r:id="rId6"/>
              </a:rPr>
              <a:t>HE Programme Guide</a:t>
            </a:r>
            <a:endParaRPr lang="en-US" b="0" i="0" dirty="0">
              <a:solidFill>
                <a:srgbClr val="333333"/>
              </a:solidFill>
              <a:effectLst/>
              <a:latin typeface="+mj-lt"/>
            </a:endParaRPr>
          </a:p>
          <a:p>
            <a:pPr marL="128588" indent="-128588">
              <a:buFont typeface="Wingdings" panose="05000000000000000000" pitchFamily="2" charset="2"/>
              <a:buChar char="ü"/>
            </a:pPr>
            <a:r>
              <a:rPr lang="en-US" b="0" i="0" u="none" strike="noStrike" dirty="0">
                <a:solidFill>
                  <a:srgbClr val="004494"/>
                </a:solidFill>
                <a:effectLst/>
                <a:latin typeface="+mj-lt"/>
                <a:hlinkClick r:id="rId7"/>
              </a:rPr>
              <a:t>HE Framework Programme and Rules for Participation Regulation 2021/695</a:t>
            </a:r>
            <a:endParaRPr lang="en-US" b="0" i="0" dirty="0">
              <a:solidFill>
                <a:srgbClr val="333333"/>
              </a:solidFill>
              <a:effectLst/>
              <a:latin typeface="+mj-lt"/>
            </a:endParaRPr>
          </a:p>
          <a:p>
            <a:pPr marL="128588" indent="-128588">
              <a:buFont typeface="Wingdings" panose="05000000000000000000" pitchFamily="2" charset="2"/>
              <a:buChar char="ü"/>
            </a:pPr>
            <a:r>
              <a:rPr lang="en-US" b="0" i="0" u="none" strike="noStrike" dirty="0">
                <a:solidFill>
                  <a:srgbClr val="004494"/>
                </a:solidFill>
                <a:effectLst/>
                <a:latin typeface="+mj-lt"/>
                <a:hlinkClick r:id="rId8"/>
              </a:rPr>
              <a:t>HE Specific Programme Decision 2021/764</a:t>
            </a:r>
            <a:endParaRPr lang="en-US" b="0" i="0" dirty="0">
              <a:solidFill>
                <a:srgbClr val="333333"/>
              </a:solidFill>
              <a:effectLst/>
              <a:latin typeface="+mj-lt"/>
            </a:endParaRPr>
          </a:p>
          <a:p>
            <a:pPr marL="128588" indent="-128588">
              <a:buFont typeface="Wingdings" panose="05000000000000000000" pitchFamily="2" charset="2"/>
              <a:buChar char="ü"/>
            </a:pPr>
            <a:r>
              <a:rPr lang="en-US" b="0" i="0" u="none" strike="noStrike" dirty="0">
                <a:solidFill>
                  <a:srgbClr val="004494"/>
                </a:solidFill>
                <a:effectLst/>
                <a:latin typeface="+mj-lt"/>
                <a:hlinkClick r:id="rId9"/>
              </a:rPr>
              <a:t>EU Financial Regulation</a:t>
            </a:r>
            <a:endParaRPr lang="en-US" b="0" i="0" dirty="0">
              <a:solidFill>
                <a:srgbClr val="333333"/>
              </a:solidFill>
              <a:effectLst/>
              <a:latin typeface="+mj-lt"/>
            </a:endParaRPr>
          </a:p>
        </p:txBody>
      </p:sp>
      <p:sp>
        <p:nvSpPr>
          <p:cNvPr id="3" name="Title 2"/>
          <p:cNvSpPr>
            <a:spLocks noGrp="1"/>
          </p:cNvSpPr>
          <p:nvPr>
            <p:ph type="title"/>
          </p:nvPr>
        </p:nvSpPr>
        <p:spPr>
          <a:xfrm>
            <a:off x="639423" y="671171"/>
            <a:ext cx="7886700" cy="354828"/>
          </a:xfrm>
        </p:spPr>
        <p:txBody>
          <a:bodyPr>
            <a:noAutofit/>
          </a:bodyPr>
          <a:lstStyle/>
          <a:p>
            <a:r>
              <a:rPr lang="en-US" sz="1800" dirty="0"/>
              <a:t>Additional documents</a:t>
            </a:r>
            <a:endParaRPr lang="fr-BE" sz="1800" dirty="0"/>
          </a:p>
        </p:txBody>
      </p:sp>
    </p:spTree>
    <p:extLst>
      <p:ext uri="{BB962C8B-B14F-4D97-AF65-F5344CB8AC3E}">
        <p14:creationId xmlns:p14="http://schemas.microsoft.com/office/powerpoint/2010/main" val="2630314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37092-2E8C-B7CD-3FE9-C9AC06DA5294}"/>
              </a:ext>
            </a:extLst>
          </p:cNvPr>
          <p:cNvSpPr>
            <a:spLocks noGrp="1"/>
          </p:cNvSpPr>
          <p:nvPr>
            <p:ph type="body" sz="quarter" idx="17"/>
          </p:nvPr>
        </p:nvSpPr>
        <p:spPr>
          <a:xfrm>
            <a:off x="650197" y="1026000"/>
            <a:ext cx="8395831" cy="3077558"/>
          </a:xfrm>
        </p:spPr>
        <p:txBody>
          <a:bodyPr/>
          <a:lstStyle/>
          <a:p>
            <a:pPr marL="457200" algn="l">
              <a:spcAft>
                <a:spcPts val="0"/>
              </a:spcAft>
            </a:pPr>
            <a:r>
              <a:rPr lang="en-US" sz="1600" b="1" i="0" dirty="0">
                <a:solidFill>
                  <a:srgbClr val="242424"/>
                </a:solidFill>
                <a:effectLst/>
                <a:latin typeface="Calibri" panose="020F0502020204030204" pitchFamily="34" charset="0"/>
              </a:rPr>
              <a:t>Grant Management in Horizon Europe</a:t>
            </a:r>
            <a:endParaRPr lang="en-US" sz="1600" b="0" i="0" dirty="0">
              <a:solidFill>
                <a:srgbClr val="242424"/>
              </a:solidFill>
              <a:effectLst/>
              <a:latin typeface="Calibri" panose="020F0502020204030204" pitchFamily="34" charset="0"/>
            </a:endParaRPr>
          </a:p>
          <a:p>
            <a:pPr marL="457200" algn="l">
              <a:spcAft>
                <a:spcPts val="0"/>
              </a:spcAft>
            </a:pPr>
            <a:r>
              <a:rPr lang="en-US" sz="1600" b="1" i="0" dirty="0">
                <a:solidFill>
                  <a:srgbClr val="242424"/>
                </a:solidFill>
                <a:effectLst/>
                <a:latin typeface="Calibri" panose="020F0502020204030204" pitchFamily="34" charset="0"/>
              </a:rPr>
              <a:t>Date:</a:t>
            </a:r>
            <a:r>
              <a:rPr lang="en-US" sz="1600" b="0" i="0" dirty="0">
                <a:solidFill>
                  <a:srgbClr val="242424"/>
                </a:solidFill>
                <a:effectLst/>
                <a:latin typeface="Calibri" panose="020F0502020204030204" pitchFamily="34" charset="0"/>
              </a:rPr>
              <a:t> 05 November 2024, 09:30h to 13:00h (CEST, Brussels Time)</a:t>
            </a:r>
          </a:p>
          <a:p>
            <a:pPr marL="457200" algn="l">
              <a:spcAft>
                <a:spcPts val="0"/>
              </a:spcAft>
            </a:pPr>
            <a:r>
              <a:rPr lang="en-US" sz="1600" b="1" i="0" dirty="0">
                <a:solidFill>
                  <a:srgbClr val="242424"/>
                </a:solidFill>
                <a:effectLst/>
                <a:latin typeface="Calibri" panose="020F0502020204030204" pitchFamily="34" charset="0"/>
              </a:rPr>
              <a:t>Event Website:</a:t>
            </a:r>
            <a:r>
              <a:rPr lang="en-US" sz="1600" b="0" i="0" dirty="0">
                <a:solidFill>
                  <a:srgbClr val="242424"/>
                </a:solidFill>
                <a:effectLst/>
                <a:latin typeface="Calibri" panose="020F0502020204030204" pitchFamily="34" charset="0"/>
              </a:rPr>
              <a:t> </a:t>
            </a:r>
            <a:r>
              <a:rPr lang="en-US" sz="1600" b="0" i="0" u="sng" dirty="0">
                <a:solidFill>
                  <a:srgbClr val="0000FF"/>
                </a:solidFill>
                <a:effectLst/>
                <a:latin typeface="Calibri" panose="020F0502020204030204" pitchFamily="34" charset="0"/>
                <a:hlinkClick r:id="rId2"/>
              </a:rPr>
              <a:t>Horizon Implementation Day: Grant Management in Horizon Europe (05 November 2024) (europa.eu)</a:t>
            </a:r>
            <a:r>
              <a:rPr lang="en-US" sz="1600" b="1" i="0" dirty="0">
                <a:solidFill>
                  <a:srgbClr val="242424"/>
                </a:solidFill>
                <a:effectLst/>
                <a:latin typeface="Calibri" panose="020F0502020204030204" pitchFamily="34" charset="0"/>
              </a:rPr>
              <a:t> </a:t>
            </a:r>
            <a:endParaRPr lang="en-GB" dirty="0"/>
          </a:p>
        </p:txBody>
      </p:sp>
      <p:sp>
        <p:nvSpPr>
          <p:cNvPr id="3" name="Title 2">
            <a:extLst>
              <a:ext uri="{FF2B5EF4-FFF2-40B4-BE49-F238E27FC236}">
                <a16:creationId xmlns:a16="http://schemas.microsoft.com/office/drawing/2014/main" id="{C4FA6659-77A0-5191-0B90-EC050EE3D47D}"/>
              </a:ext>
            </a:extLst>
          </p:cNvPr>
          <p:cNvSpPr>
            <a:spLocks noGrp="1"/>
          </p:cNvSpPr>
          <p:nvPr>
            <p:ph type="title"/>
          </p:nvPr>
        </p:nvSpPr>
        <p:spPr>
          <a:xfrm>
            <a:off x="628650" y="462034"/>
            <a:ext cx="7886700" cy="354828"/>
          </a:xfrm>
        </p:spPr>
        <p:txBody>
          <a:bodyPr/>
          <a:lstStyle/>
          <a:p>
            <a:br>
              <a:rPr lang="en-GB" dirty="0"/>
            </a:br>
            <a:br>
              <a:rPr lang="en-GB" dirty="0"/>
            </a:br>
            <a:br>
              <a:rPr lang="en-GB" dirty="0"/>
            </a:br>
            <a:br>
              <a:rPr lang="en-GB" dirty="0"/>
            </a:br>
            <a:br>
              <a:rPr lang="en-GB" dirty="0"/>
            </a:br>
            <a:r>
              <a:rPr lang="en-GB" dirty="0"/>
              <a:t>2024 Horizon Implementations Days </a:t>
            </a:r>
            <a:br>
              <a:rPr lang="en-GB" dirty="0"/>
            </a:br>
            <a:r>
              <a:rPr lang="en-GB" sz="1400" dirty="0">
                <a:solidFill>
                  <a:schemeClr val="tx1"/>
                </a:solidFill>
              </a:rPr>
              <a:t>(</a:t>
            </a:r>
            <a:r>
              <a:rPr lang="en-US" sz="1400" b="0" i="0" dirty="0">
                <a:solidFill>
                  <a:schemeClr val="tx1"/>
                </a:solidFill>
                <a:effectLst/>
                <a:latin typeface="Calibri" panose="020F0502020204030204" pitchFamily="34" charset="0"/>
              </a:rPr>
              <a:t>remote only, no need to register</a:t>
            </a:r>
            <a:r>
              <a:rPr lang="en-GB" sz="1400"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4266261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8BB27-86F1-00FC-7786-522F1765FA79}"/>
              </a:ext>
            </a:extLst>
          </p:cNvPr>
          <p:cNvSpPr>
            <a:spLocks noGrp="1"/>
          </p:cNvSpPr>
          <p:nvPr>
            <p:ph type="title"/>
          </p:nvPr>
        </p:nvSpPr>
        <p:spPr>
          <a:xfrm>
            <a:off x="650197" y="-278877"/>
            <a:ext cx="8051327" cy="994172"/>
          </a:xfrm>
        </p:spPr>
        <p:txBody>
          <a:bodyPr>
            <a:normAutofit/>
          </a:bodyPr>
          <a:lstStyle/>
          <a:p>
            <a:r>
              <a:rPr lang="en-US" sz="2000" b="0" dirty="0">
                <a:solidFill>
                  <a:schemeClr val="bg1"/>
                </a:solidFill>
                <a:latin typeface="Calibri" panose="020F0502020204030204"/>
              </a:rPr>
              <a:t>	</a:t>
            </a:r>
            <a:r>
              <a:rPr lang="en-US" b="0" dirty="0">
                <a:solidFill>
                  <a:schemeClr val="bg1"/>
                </a:solidFill>
                <a:latin typeface="Calibri" panose="020F0502020204030204"/>
              </a:rPr>
              <a:t>Q&amp;A</a:t>
            </a:r>
            <a:endParaRPr lang="en-IE" b="0" dirty="0">
              <a:solidFill>
                <a:schemeClr val="bg1"/>
              </a:solidFill>
            </a:endParaRPr>
          </a:p>
        </p:txBody>
      </p:sp>
      <p:pic>
        <p:nvPicPr>
          <p:cNvPr id="4" name="Picture 3" descr="Risultati immagini per punto di domanda">
            <a:extLst>
              <a:ext uri="{FF2B5EF4-FFF2-40B4-BE49-F238E27FC236}">
                <a16:creationId xmlns:a16="http://schemas.microsoft.com/office/drawing/2014/main" id="{CF7CE931-8913-47BA-A499-F32E8A08DB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98" r="17835"/>
          <a:stretch/>
        </p:blipFill>
        <p:spPr bwMode="auto">
          <a:xfrm>
            <a:off x="3357252" y="1392905"/>
            <a:ext cx="2011582" cy="2513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8C9097-E977-AD97-509B-0A0EF0F08D7D}"/>
              </a:ext>
            </a:extLst>
          </p:cNvPr>
          <p:cNvSpPr txBox="1"/>
          <p:nvPr/>
        </p:nvSpPr>
        <p:spPr>
          <a:xfrm>
            <a:off x="2690997" y="3971996"/>
            <a:ext cx="3461658" cy="523220"/>
          </a:xfrm>
          <a:prstGeom prst="rect">
            <a:avLst/>
          </a:prstGeom>
          <a:noFill/>
        </p:spPr>
        <p:txBody>
          <a:bodyPr wrap="square" rtlCol="0">
            <a:spAutoFit/>
          </a:bodyPr>
          <a:lstStyle/>
          <a:p>
            <a:r>
              <a:rPr lang="en-GB" dirty="0"/>
              <a:t>DEP questions: </a:t>
            </a:r>
            <a:r>
              <a:rPr lang="en-GB" dirty="0">
                <a:hlinkClick r:id="rId3"/>
              </a:rPr>
              <a:t>dep@eccc.europa.eu</a:t>
            </a:r>
            <a:endParaRPr lang="en-GB" dirty="0"/>
          </a:p>
          <a:p>
            <a:r>
              <a:rPr lang="en-GB" dirty="0"/>
              <a:t>HE questions: </a:t>
            </a:r>
            <a:r>
              <a:rPr lang="en-GB" dirty="0">
                <a:hlinkClick r:id="rId4"/>
              </a:rPr>
              <a:t>Research Enquiry Service</a:t>
            </a:r>
            <a:endParaRPr lang="en-GB" dirty="0"/>
          </a:p>
        </p:txBody>
      </p:sp>
    </p:spTree>
    <p:extLst>
      <p:ext uri="{BB962C8B-B14F-4D97-AF65-F5344CB8AC3E}">
        <p14:creationId xmlns:p14="http://schemas.microsoft.com/office/powerpoint/2010/main" val="1249755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2092500" y="4457700"/>
            <a:ext cx="4188300" cy="685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Thank you!</a:t>
            </a:r>
            <a:endParaRPr/>
          </a:p>
        </p:txBody>
      </p:sp>
      <p:sp>
        <p:nvSpPr>
          <p:cNvPr id="140" name="Google Shape;140;p15"/>
          <p:cNvSpPr txBox="1">
            <a:spLocks noGrp="1"/>
          </p:cNvSpPr>
          <p:nvPr>
            <p:ph type="body" idx="1"/>
          </p:nvPr>
        </p:nvSpPr>
        <p:spPr>
          <a:xfrm>
            <a:off x="6617900" y="4659350"/>
            <a:ext cx="2158200" cy="36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IE"/>
              <a:t>Europe digitally secured</a:t>
            </a:r>
          </a:p>
        </p:txBody>
      </p:sp>
      <p:sp>
        <p:nvSpPr>
          <p:cNvPr id="141" name="Google Shape;141;p15"/>
          <p:cNvSpPr txBox="1">
            <a:spLocks noGrp="1"/>
          </p:cNvSpPr>
          <p:nvPr>
            <p:ph type="subTitle" idx="2"/>
          </p:nvPr>
        </p:nvSpPr>
        <p:spPr>
          <a:xfrm>
            <a:off x="2473525" y="1632075"/>
            <a:ext cx="1903500" cy="400200"/>
          </a:xfrm>
          <a:prstGeom prst="rect">
            <a:avLst/>
          </a:prstGeom>
        </p:spPr>
        <p:txBody>
          <a:bodyPr spcFirstLastPara="1" wrap="square" lIns="91425" tIns="91425" rIns="91425" bIns="91425" anchor="ctr" anchorCtr="0">
            <a:noAutofit/>
          </a:bodyPr>
          <a:lstStyle/>
          <a:p>
            <a:pPr marL="0" lvl="0" indent="0">
              <a:spcAft>
                <a:spcPts val="1200"/>
              </a:spcAft>
            </a:pPr>
            <a:r>
              <a:rPr lang="en-US" u="sng">
                <a:hlinkClick r:id="rId3"/>
              </a:rPr>
              <a:t>ECCC Newsletter</a:t>
            </a:r>
            <a:endParaRPr sz="1000">
              <a:solidFill>
                <a:schemeClr val="tx1"/>
              </a:solidFill>
            </a:endParaRPr>
          </a:p>
        </p:txBody>
      </p:sp>
      <p:sp>
        <p:nvSpPr>
          <p:cNvPr id="142" name="Google Shape;142;p15"/>
          <p:cNvSpPr txBox="1">
            <a:spLocks noGrp="1"/>
          </p:cNvSpPr>
          <p:nvPr>
            <p:ph type="subTitle" idx="3"/>
          </p:nvPr>
        </p:nvSpPr>
        <p:spPr>
          <a:xfrm>
            <a:off x="4685375" y="1632075"/>
            <a:ext cx="1903500" cy="400200"/>
          </a:xfrm>
          <a:prstGeom prst="rect">
            <a:avLst/>
          </a:prstGeom>
        </p:spPr>
        <p:txBody>
          <a:bodyPr spcFirstLastPara="1" wrap="square" lIns="91425" tIns="91425" rIns="91425" bIns="91425" anchor="ctr" anchorCtr="0">
            <a:noAutofit/>
          </a:bodyPr>
          <a:lstStyle/>
          <a:p>
            <a:pPr marL="0" lvl="0" indent="0">
              <a:spcAft>
                <a:spcPts val="1200"/>
              </a:spcAft>
            </a:pPr>
            <a:r>
              <a:rPr lang="en-US" u="sng">
                <a:hlinkClick r:id="rId4"/>
              </a:rPr>
              <a:t>ECCC LinkedIn</a:t>
            </a:r>
            <a:endParaRPr>
              <a:solidFill>
                <a:schemeClr val="tx1"/>
              </a:solidFill>
            </a:endParaRPr>
          </a:p>
        </p:txBody>
      </p:sp>
      <p:sp>
        <p:nvSpPr>
          <p:cNvPr id="143" name="Google Shape;143;p15"/>
          <p:cNvSpPr txBox="1">
            <a:spLocks noGrp="1"/>
          </p:cNvSpPr>
          <p:nvPr>
            <p:ph type="subTitle" idx="4"/>
          </p:nvPr>
        </p:nvSpPr>
        <p:spPr>
          <a:xfrm>
            <a:off x="2473525" y="2239338"/>
            <a:ext cx="1903500" cy="400200"/>
          </a:xfrm>
          <a:prstGeom prst="rect">
            <a:avLst/>
          </a:prstGeom>
        </p:spPr>
        <p:txBody>
          <a:bodyPr spcFirstLastPara="1" wrap="square" lIns="91425" tIns="91425" rIns="91425" bIns="91425" anchor="ctr" anchorCtr="0">
            <a:noAutofit/>
          </a:bodyPr>
          <a:lstStyle/>
          <a:p>
            <a:pPr marL="0" lvl="0" indent="0">
              <a:spcAft>
                <a:spcPts val="1200"/>
              </a:spcAft>
            </a:pPr>
            <a:r>
              <a:rPr lang="en-US" u="sng">
                <a:hlinkClick r:id="rId5"/>
              </a:rPr>
              <a:t>ECCC Twitter/X</a:t>
            </a:r>
            <a:endParaRPr lang="en-IE" sz="1000">
              <a:solidFill>
                <a:schemeClr val="tx1"/>
              </a:solidFill>
            </a:endParaRPr>
          </a:p>
        </p:txBody>
      </p:sp>
      <p:sp>
        <p:nvSpPr>
          <p:cNvPr id="144" name="Google Shape;144;p15"/>
          <p:cNvSpPr txBox="1">
            <a:spLocks noGrp="1"/>
          </p:cNvSpPr>
          <p:nvPr>
            <p:ph type="subTitle" idx="5"/>
          </p:nvPr>
        </p:nvSpPr>
        <p:spPr>
          <a:xfrm>
            <a:off x="4685375" y="2239338"/>
            <a:ext cx="1903500" cy="400200"/>
          </a:xfrm>
          <a:prstGeom prst="rect">
            <a:avLst/>
          </a:prstGeom>
        </p:spPr>
        <p:txBody>
          <a:bodyPr spcFirstLastPara="1" wrap="square" lIns="91425" tIns="91425" rIns="91425" bIns="91425" anchor="ctr" anchorCtr="0">
            <a:noAutofit/>
          </a:bodyPr>
          <a:lstStyle/>
          <a:p>
            <a:pPr marL="0" lvl="0" indent="0">
              <a:spcAft>
                <a:spcPts val="1200"/>
              </a:spcAft>
            </a:pPr>
            <a:r>
              <a:rPr lang="en-US" u="sng">
                <a:hlinkClick r:id="rId6"/>
              </a:rPr>
              <a:t>ECCC Instagram</a:t>
            </a:r>
            <a:endParaRPr sz="1000">
              <a:solidFill>
                <a:schemeClr val="tx1"/>
              </a:solidFill>
            </a:endParaRPr>
          </a:p>
        </p:txBody>
      </p:sp>
      <p:sp>
        <p:nvSpPr>
          <p:cNvPr id="145" name="Google Shape;145;p15"/>
          <p:cNvSpPr txBox="1">
            <a:spLocks noGrp="1"/>
          </p:cNvSpPr>
          <p:nvPr>
            <p:ph type="title" idx="6"/>
          </p:nvPr>
        </p:nvSpPr>
        <p:spPr>
          <a:xfrm>
            <a:off x="2209625" y="664575"/>
            <a:ext cx="4071300" cy="646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Keep in touch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3"/>
          </p:nvPr>
        </p:nvSpPr>
        <p:spPr/>
        <p:txBody>
          <a:bodyPr/>
          <a:lstStyle/>
          <a:p>
            <a:r>
              <a:rPr lang="en-IE" dirty="0"/>
              <a:t>ECCC – Strategic Agenda (2023 – 2027)</a:t>
            </a:r>
            <a:endParaRPr lang="en-US" dirty="0"/>
          </a:p>
        </p:txBody>
      </p:sp>
      <p:graphicFrame>
        <p:nvGraphicFramePr>
          <p:cNvPr id="3" name="Diagram 2"/>
          <p:cNvGraphicFramePr/>
          <p:nvPr/>
        </p:nvGraphicFramePr>
        <p:xfrm>
          <a:off x="2356419" y="1412904"/>
          <a:ext cx="6603831" cy="3436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762560" y="1820057"/>
            <a:ext cx="1826201" cy="954107"/>
          </a:xfrm>
          <a:prstGeom prst="rect">
            <a:avLst/>
          </a:prstGeom>
          <a:noFill/>
        </p:spPr>
        <p:txBody>
          <a:bodyPr wrap="square" rtlCol="0">
            <a:spAutoFit/>
          </a:bodyPr>
          <a:lstStyle/>
          <a:p>
            <a:pPr algn="ctr"/>
            <a:r>
              <a:rPr lang="en-US" b="1" dirty="0">
                <a:latin typeface="Montserrat" panose="020B0604020202020204" charset="0"/>
              </a:rPr>
              <a:t>Strengthen  R&amp;D and innovation expertise </a:t>
            </a:r>
          </a:p>
          <a:p>
            <a:pPr algn="ctr"/>
            <a:endParaRPr lang="en-IE" b="1" dirty="0">
              <a:latin typeface="Montserrat" panose="020B0604020202020204" charset="0"/>
            </a:endParaRPr>
          </a:p>
        </p:txBody>
      </p:sp>
      <p:sp>
        <p:nvSpPr>
          <p:cNvPr id="7" name="TextBox 6"/>
          <p:cNvSpPr txBox="1"/>
          <p:nvPr/>
        </p:nvSpPr>
        <p:spPr>
          <a:xfrm>
            <a:off x="2609226" y="2745726"/>
            <a:ext cx="1834836" cy="2154436"/>
          </a:xfrm>
          <a:prstGeom prst="rect">
            <a:avLst/>
          </a:prstGeom>
          <a:noFill/>
        </p:spPr>
        <p:txBody>
          <a:bodyPr wrap="square" rtlCol="0">
            <a:spAutoFit/>
          </a:bodyPr>
          <a:lstStyle/>
          <a:p>
            <a:pPr algn="just"/>
            <a:endParaRPr lang="en-IE" dirty="0">
              <a:latin typeface="Montserrat" panose="020B0604020202020204" charset="0"/>
            </a:endParaRPr>
          </a:p>
          <a:p>
            <a:pPr marL="171450" indent="-171450" algn="just">
              <a:buFont typeface="Arial" panose="020B0604020202020204" pitchFamily="34" charset="0"/>
              <a:buChar char="•"/>
            </a:pPr>
            <a:r>
              <a:rPr lang="en-US" sz="1200" dirty="0">
                <a:latin typeface="Montserrat" panose="020B0604020202020204" charset="0"/>
              </a:rPr>
              <a:t>Development of cybersecurity skills: education and professional training</a:t>
            </a:r>
            <a:endParaRPr lang="en-IE" sz="1200" dirty="0">
              <a:latin typeface="Montserrat" panose="020B0604020202020204" charset="0"/>
            </a:endParaRPr>
          </a:p>
          <a:p>
            <a:pPr marL="171450" indent="-171450" algn="just">
              <a:buFont typeface="Arial" panose="020B0604020202020204" pitchFamily="34" charset="0"/>
              <a:buChar char="•"/>
            </a:pPr>
            <a:endParaRPr lang="en-IE" sz="1200" dirty="0">
              <a:latin typeface="Montserrat" panose="020B0604020202020204" charset="0"/>
            </a:endParaRPr>
          </a:p>
          <a:p>
            <a:pPr marL="171450" indent="-171450" algn="just">
              <a:buFont typeface="Arial" panose="020B0604020202020204" pitchFamily="34" charset="0"/>
              <a:buChar char="•"/>
            </a:pPr>
            <a:r>
              <a:rPr lang="en-US" sz="1200" dirty="0">
                <a:latin typeface="Montserrat" panose="020B0604020202020204" charset="0"/>
              </a:rPr>
              <a:t>Cybersecurity skills framework and competence assessment</a:t>
            </a:r>
          </a:p>
        </p:txBody>
      </p:sp>
      <p:sp>
        <p:nvSpPr>
          <p:cNvPr id="8" name="TextBox 7"/>
          <p:cNvSpPr txBox="1"/>
          <p:nvPr/>
        </p:nvSpPr>
        <p:spPr>
          <a:xfrm>
            <a:off x="6849482" y="2842479"/>
            <a:ext cx="1850772" cy="1938992"/>
          </a:xfrm>
          <a:prstGeom prst="rect">
            <a:avLst/>
          </a:prstGeom>
          <a:noFill/>
        </p:spPr>
        <p:txBody>
          <a:bodyPr wrap="square" rtlCol="0">
            <a:spAutoFit/>
          </a:bodyPr>
          <a:lstStyle/>
          <a:p>
            <a:pPr marL="171450" indent="-171450" algn="just">
              <a:buFont typeface="Arial" panose="020B0604020202020204" pitchFamily="34" charset="0"/>
              <a:buChar char="•"/>
            </a:pPr>
            <a:endParaRPr lang="en-IE" sz="1200" dirty="0">
              <a:latin typeface="Montserrat" panose="020B0604020202020204" charset="0"/>
            </a:endParaRPr>
          </a:p>
          <a:p>
            <a:pPr marL="171450" indent="-171450" algn="just">
              <a:buFont typeface="Arial" panose="020B0604020202020204" pitchFamily="34" charset="0"/>
              <a:buChar char="•"/>
            </a:pPr>
            <a:r>
              <a:rPr lang="en-US" sz="1200" dirty="0">
                <a:latin typeface="Montserrat" panose="020B0604020202020204" charset="0"/>
              </a:rPr>
              <a:t>Processes and tools for managing cybersecurity information and risk management</a:t>
            </a:r>
          </a:p>
          <a:p>
            <a:pPr marL="171450" indent="-171450" algn="just">
              <a:buFont typeface="Arial" panose="020B0604020202020204" pitchFamily="34" charset="0"/>
              <a:buChar char="•"/>
            </a:pPr>
            <a:r>
              <a:rPr lang="en-US" sz="1200" dirty="0">
                <a:latin typeface="Montserrat" panose="020B0604020202020204" charset="0"/>
              </a:rPr>
              <a:t>Secure and resilient hardware and software systems	</a:t>
            </a:r>
          </a:p>
        </p:txBody>
      </p:sp>
      <p:sp>
        <p:nvSpPr>
          <p:cNvPr id="9" name="TextBox 8"/>
          <p:cNvSpPr txBox="1"/>
          <p:nvPr/>
        </p:nvSpPr>
        <p:spPr>
          <a:xfrm>
            <a:off x="152975" y="1573835"/>
            <a:ext cx="1884946" cy="1754326"/>
          </a:xfrm>
          <a:prstGeom prst="rect">
            <a:avLst/>
          </a:prstGeom>
          <a:noFill/>
        </p:spPr>
        <p:txBody>
          <a:bodyPr wrap="square" rtlCol="0">
            <a:spAutoFit/>
          </a:bodyPr>
          <a:lstStyle/>
          <a:p>
            <a:pPr algn="just"/>
            <a:r>
              <a:rPr lang="en-US" sz="1200" dirty="0">
                <a:solidFill>
                  <a:schemeClr val="tx1"/>
                </a:solidFill>
                <a:latin typeface="Montserrat" panose="020B0604020202020204" charset="0"/>
              </a:rPr>
              <a:t>Priorities and actions that are deemed of strategic importance in boosting cybersecurity innovation in Europe, while contributing to achieving the mission of ECCC:</a:t>
            </a:r>
          </a:p>
        </p:txBody>
      </p:sp>
      <p:sp>
        <p:nvSpPr>
          <p:cNvPr id="10" name="TextBox 9"/>
          <p:cNvSpPr txBox="1"/>
          <p:nvPr/>
        </p:nvSpPr>
        <p:spPr>
          <a:xfrm>
            <a:off x="2637973" y="1640491"/>
            <a:ext cx="1729955" cy="954107"/>
          </a:xfrm>
          <a:prstGeom prst="rect">
            <a:avLst/>
          </a:prstGeom>
          <a:noFill/>
        </p:spPr>
        <p:txBody>
          <a:bodyPr wrap="square" rtlCol="0">
            <a:spAutoFit/>
          </a:bodyPr>
          <a:lstStyle/>
          <a:p>
            <a:pPr algn="ctr"/>
            <a:r>
              <a:rPr lang="en-US" b="1" dirty="0">
                <a:latin typeface="Montserrat" panose="020B0604020202020204" charset="0"/>
              </a:rPr>
              <a:t>Support and grow the professional workforce</a:t>
            </a:r>
          </a:p>
        </p:txBody>
      </p:sp>
      <p:sp>
        <p:nvSpPr>
          <p:cNvPr id="11" name="TextBox 10"/>
          <p:cNvSpPr txBox="1"/>
          <p:nvPr/>
        </p:nvSpPr>
        <p:spPr>
          <a:xfrm>
            <a:off x="4762560" y="2750146"/>
            <a:ext cx="2044356" cy="2123658"/>
          </a:xfrm>
          <a:prstGeom prst="rect">
            <a:avLst/>
          </a:prstGeom>
          <a:noFill/>
        </p:spPr>
        <p:txBody>
          <a:bodyPr wrap="square" rtlCol="0">
            <a:spAutoFit/>
          </a:bodyPr>
          <a:lstStyle/>
          <a:p>
            <a:endParaRPr lang="en-IE" sz="1200" dirty="0">
              <a:latin typeface="Montserrat" panose="020B0604020202020204" charset="0"/>
            </a:endParaRPr>
          </a:p>
          <a:p>
            <a:pPr marL="171450" indent="-171450">
              <a:buFont typeface="Arial" panose="020B0604020202020204" pitchFamily="34" charset="0"/>
              <a:buChar char="•"/>
            </a:pPr>
            <a:r>
              <a:rPr lang="en-US" sz="1200" dirty="0">
                <a:latin typeface="Montserrat" panose="020B0604020202020204" charset="0"/>
              </a:rPr>
              <a:t>Promoting post-quantum cryptography </a:t>
            </a:r>
            <a:r>
              <a:rPr lang="en-US" sz="1200" dirty="0" err="1">
                <a:latin typeface="Montserrat" panose="020B0604020202020204" charset="0"/>
              </a:rPr>
              <a:t>standardisation</a:t>
            </a:r>
            <a:r>
              <a:rPr lang="en-US" sz="1200" dirty="0">
                <a:latin typeface="Montserrat" panose="020B0604020202020204" charset="0"/>
              </a:rPr>
              <a:t> and adoption</a:t>
            </a:r>
            <a:endParaRPr lang="en-IE" sz="1200" dirty="0">
              <a:latin typeface="Montserrat" panose="020B0604020202020204" charset="0"/>
            </a:endParaRPr>
          </a:p>
          <a:p>
            <a:pPr marL="171450" indent="-171450">
              <a:buFont typeface="Arial" panose="020B0604020202020204" pitchFamily="34" charset="0"/>
              <a:buChar char="•"/>
            </a:pPr>
            <a:r>
              <a:rPr lang="en-US" sz="1200" dirty="0">
                <a:latin typeface="Montserrat" panose="020B0604020202020204" charset="0"/>
              </a:rPr>
              <a:t>Support for EU </a:t>
            </a:r>
            <a:r>
              <a:rPr lang="en-US" sz="1200" dirty="0" err="1">
                <a:latin typeface="Montserrat" panose="020B0604020202020204" charset="0"/>
              </a:rPr>
              <a:t>Cybersec</a:t>
            </a:r>
            <a:r>
              <a:rPr lang="en-US" sz="1200" dirty="0">
                <a:latin typeface="Montserrat" panose="020B0604020202020204" charset="0"/>
              </a:rPr>
              <a:t>. Certification</a:t>
            </a:r>
            <a:endParaRPr lang="en-IE" sz="1200" dirty="0">
              <a:latin typeface="Montserrat" panose="020B0604020202020204" charset="0"/>
            </a:endParaRPr>
          </a:p>
          <a:p>
            <a:pPr marL="171450" indent="-171450">
              <a:buFont typeface="Arial" panose="020B0604020202020204" pitchFamily="34" charset="0"/>
              <a:buChar char="•"/>
            </a:pPr>
            <a:r>
              <a:rPr lang="en-US" sz="1200" dirty="0">
                <a:latin typeface="Montserrat" panose="020B0604020202020204" charset="0"/>
              </a:rPr>
              <a:t>Promoting info-sharing</a:t>
            </a:r>
          </a:p>
        </p:txBody>
      </p:sp>
      <p:sp>
        <p:nvSpPr>
          <p:cNvPr id="12" name="TextBox 11"/>
          <p:cNvSpPr txBox="1"/>
          <p:nvPr/>
        </p:nvSpPr>
        <p:spPr>
          <a:xfrm>
            <a:off x="6889870" y="1624063"/>
            <a:ext cx="1769997" cy="1169551"/>
          </a:xfrm>
          <a:prstGeom prst="rect">
            <a:avLst/>
          </a:prstGeom>
          <a:noFill/>
        </p:spPr>
        <p:txBody>
          <a:bodyPr wrap="square" rtlCol="0">
            <a:spAutoFit/>
          </a:bodyPr>
          <a:lstStyle/>
          <a:p>
            <a:pPr algn="ctr"/>
            <a:r>
              <a:rPr lang="en-US" b="1" dirty="0">
                <a:latin typeface="Montserrat" panose="020B0604020202020204" charset="0"/>
              </a:rPr>
              <a:t>Support SMEs to develop and use strategic cybersecurity solutions </a:t>
            </a:r>
          </a:p>
        </p:txBody>
      </p:sp>
      <p:sp>
        <p:nvSpPr>
          <p:cNvPr id="2" name="Rectangle 1"/>
          <p:cNvSpPr/>
          <p:nvPr/>
        </p:nvSpPr>
        <p:spPr>
          <a:xfrm>
            <a:off x="0" y="834106"/>
            <a:ext cx="9030384" cy="523220"/>
          </a:xfrm>
          <a:prstGeom prst="rect">
            <a:avLst/>
          </a:prstGeom>
        </p:spPr>
        <p:txBody>
          <a:bodyPr wrap="square">
            <a:spAutoFit/>
          </a:bodyPr>
          <a:lstStyle/>
          <a:p>
            <a:pPr algn="ctr"/>
            <a:r>
              <a:rPr lang="en-US" b="1" dirty="0">
                <a:solidFill>
                  <a:schemeClr val="tx1"/>
                </a:solidFill>
                <a:latin typeface="Montserrat" panose="020B0604020202020204" charset="0"/>
                <a:ea typeface="Calibri" panose="020F0502020204030204" pitchFamily="34" charset="0"/>
                <a:cs typeface="Times New Roman" panose="02020603050405020304" pitchFamily="18" charset="0"/>
              </a:rPr>
              <a:t>The Agenda’s goal is to create a unified and common vision to the </a:t>
            </a:r>
          </a:p>
          <a:p>
            <a:pPr algn="ctr"/>
            <a:r>
              <a:rPr lang="en-US" b="1" dirty="0">
                <a:solidFill>
                  <a:schemeClr val="tx1"/>
                </a:solidFill>
                <a:latin typeface="Montserrat" panose="020B0604020202020204" charset="0"/>
                <a:ea typeface="Calibri" panose="020F0502020204030204" pitchFamily="34" charset="0"/>
                <a:cs typeface="Times New Roman" panose="02020603050405020304" pitchFamily="18" charset="0"/>
              </a:rPr>
              <a:t>EU investment in cybersecurity:</a:t>
            </a:r>
            <a:endParaRPr lang="en-US" b="1" dirty="0">
              <a:solidFill>
                <a:schemeClr val="tx1"/>
              </a:solidFill>
              <a:latin typeface="Montserrat" panose="020B0604020202020204" charset="0"/>
            </a:endParaRPr>
          </a:p>
        </p:txBody>
      </p:sp>
    </p:spTree>
    <p:extLst>
      <p:ext uri="{BB962C8B-B14F-4D97-AF65-F5344CB8AC3E}">
        <p14:creationId xmlns:p14="http://schemas.microsoft.com/office/powerpoint/2010/main" val="368479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35521" y="3330214"/>
            <a:ext cx="10541000" cy="1955800"/>
          </a:xfrm>
          <a:prstGeom prst="rect">
            <a:avLst/>
          </a:prstGeom>
          <a:solidFill>
            <a:schemeClr val="bg2"/>
          </a:solidFill>
        </p:spPr>
        <p:txBody>
          <a:bodyPr wrap="square" rtlCol="0">
            <a:spAutoFit/>
          </a:bodyPr>
          <a:lstStyle/>
          <a:p>
            <a:endParaRPr lang="en-US" dirty="0"/>
          </a:p>
        </p:txBody>
      </p:sp>
      <p:pic>
        <p:nvPicPr>
          <p:cNvPr id="6" name="Image 48">
            <a:extLst>
              <a:ext uri="{FF2B5EF4-FFF2-40B4-BE49-F238E27FC236}">
                <a16:creationId xmlns:a16="http://schemas.microsoft.com/office/drawing/2014/main" id="{D905C00E-1E47-B845-922A-542E19A05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123" y="906069"/>
            <a:ext cx="1468823" cy="1392560"/>
          </a:xfrm>
          <a:prstGeom prst="rect">
            <a:avLst/>
          </a:prstGeom>
        </p:spPr>
      </p:pic>
      <p:sp>
        <p:nvSpPr>
          <p:cNvPr id="7" name="Rectangle 6"/>
          <p:cNvSpPr/>
          <p:nvPr/>
        </p:nvSpPr>
        <p:spPr>
          <a:xfrm>
            <a:off x="5757707" y="1050858"/>
            <a:ext cx="2620930" cy="462697"/>
          </a:xfrm>
          <a:prstGeom prst="rect">
            <a:avLst/>
          </a:prstGeom>
          <a:solidFill>
            <a:schemeClr val="accent6">
              <a:lumMod val="95000"/>
            </a:schemeClr>
          </a:solidFill>
          <a:ln w="6350">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w="0"/>
                <a:solidFill>
                  <a:schemeClr val="bg1">
                    <a:lumMod val="50000"/>
                  </a:schemeClr>
                </a:solidFill>
                <a:effectLst/>
                <a:uLnTx/>
                <a:uFillTx/>
                <a:latin typeface="Montserrat" panose="020B0604020202020204" charset="0"/>
                <a:cs typeface="Calibri" panose="020F0502020204030204" pitchFamily="34" charset="0"/>
              </a:rPr>
              <a:t>Horizon Europe </a:t>
            </a:r>
          </a:p>
        </p:txBody>
      </p:sp>
      <p:sp>
        <p:nvSpPr>
          <p:cNvPr id="8" name="Rectangle 7"/>
          <p:cNvSpPr/>
          <p:nvPr/>
        </p:nvSpPr>
        <p:spPr>
          <a:xfrm>
            <a:off x="3085294" y="1050858"/>
            <a:ext cx="2562980" cy="462697"/>
          </a:xfrm>
          <a:prstGeom prst="rect">
            <a:avLst/>
          </a:prstGeom>
          <a:solidFill>
            <a:schemeClr val="accent6">
              <a:lumMod val="95000"/>
            </a:schemeClr>
          </a:solidFill>
          <a:ln w="6350">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w="0"/>
                <a:solidFill>
                  <a:schemeClr val="bg1">
                    <a:lumMod val="50000"/>
                  </a:schemeClr>
                </a:solidFill>
                <a:effectLst/>
                <a:uLnTx/>
                <a:uFillTx/>
                <a:latin typeface="Montserrat" panose="020B0604020202020204" charset="0"/>
                <a:cs typeface="Calibri" panose="020F0502020204030204" pitchFamily="34" charset="0"/>
              </a:rPr>
              <a:t>Digital Europe Programme </a:t>
            </a:r>
          </a:p>
        </p:txBody>
      </p:sp>
      <p:sp>
        <p:nvSpPr>
          <p:cNvPr id="11" name="Rectangle 10"/>
          <p:cNvSpPr/>
          <p:nvPr/>
        </p:nvSpPr>
        <p:spPr>
          <a:xfrm>
            <a:off x="2139590" y="2637126"/>
            <a:ext cx="568800" cy="1969200"/>
          </a:xfrm>
          <a:prstGeom prst="rect">
            <a:avLst/>
          </a:prstGeom>
          <a:solidFill>
            <a:schemeClr val="tx2">
              <a:lumMod val="10000"/>
              <a:lumOff val="90000"/>
            </a:schemeClr>
          </a:solidFill>
          <a:ln w="6350">
            <a:noFill/>
            <a:prstDash val="dash"/>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w="0">
                  <a:noFill/>
                </a:ln>
                <a:solidFill>
                  <a:schemeClr val="tx2"/>
                </a:solidFill>
                <a:effectLst/>
                <a:uLnTx/>
                <a:uFillTx/>
                <a:latin typeface="Montserrat" panose="020B0604020202020204" charset="0"/>
                <a:cs typeface="Calibri" panose="020F0502020204030204" pitchFamily="34" charset="0"/>
              </a:rPr>
              <a:t>Co-investment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w="0">
                  <a:noFill/>
                </a:ln>
                <a:solidFill>
                  <a:schemeClr val="tx2"/>
                </a:solidFill>
                <a:effectLst/>
                <a:uLnTx/>
                <a:uFillTx/>
                <a:latin typeface="Montserrat" panose="020B0604020202020204" charset="0"/>
                <a:cs typeface="Calibri" panose="020F0502020204030204" pitchFamily="34" charset="0"/>
              </a:rPr>
              <a:t>by Member States</a:t>
            </a:r>
            <a:r>
              <a:rPr kumimoji="0" lang="en-GB" sz="1200" b="1" i="0" u="none" strike="noStrike" kern="1200" cap="none" spc="0" normalizeH="0" noProof="0" dirty="0">
                <a:ln w="0">
                  <a:noFill/>
                </a:ln>
                <a:solidFill>
                  <a:schemeClr val="tx2"/>
                </a:solidFill>
                <a:effectLst/>
                <a:uLnTx/>
                <a:uFillTx/>
                <a:latin typeface="Montserrat" panose="020B0604020202020204" charset="0"/>
                <a:cs typeface="Calibri" panose="020F0502020204030204" pitchFamily="34" charset="0"/>
              </a:rPr>
              <a:t> </a:t>
            </a:r>
            <a:r>
              <a:rPr kumimoji="0" lang="en-GB" sz="1200" b="1" i="0" u="none" strike="noStrike" kern="1200" cap="none" spc="0" normalizeH="0" baseline="0" noProof="0" dirty="0">
                <a:ln w="0">
                  <a:noFill/>
                </a:ln>
                <a:solidFill>
                  <a:schemeClr val="tx2"/>
                </a:solidFill>
                <a:effectLst/>
                <a:uLnTx/>
                <a:uFillTx/>
                <a:latin typeface="Montserrat" panose="020B0604020202020204" charset="0"/>
                <a:cs typeface="Calibri" panose="020F0502020204030204" pitchFamily="34" charset="0"/>
              </a:rPr>
              <a:t>(voluntary)</a:t>
            </a:r>
          </a:p>
        </p:txBody>
      </p:sp>
      <p:sp>
        <p:nvSpPr>
          <p:cNvPr id="14" name="Rectangle 13"/>
          <p:cNvSpPr/>
          <p:nvPr/>
        </p:nvSpPr>
        <p:spPr>
          <a:xfrm>
            <a:off x="644820" y="2650162"/>
            <a:ext cx="568800" cy="1969200"/>
          </a:xfrm>
          <a:prstGeom prst="rect">
            <a:avLst/>
          </a:prstGeom>
          <a:solidFill>
            <a:schemeClr val="tx2">
              <a:lumMod val="10000"/>
              <a:lumOff val="90000"/>
            </a:schemeClr>
          </a:solidFill>
          <a:ln w="6350">
            <a:noFill/>
            <a:prstDash val="dash"/>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kern="1200" dirty="0">
                <a:ln w="0">
                  <a:noFill/>
                </a:ln>
                <a:solidFill>
                  <a:schemeClr val="tx2"/>
                </a:solidFill>
                <a:latin typeface="Montserrat" panose="020B0604020202020204" charset="0"/>
                <a:cs typeface="Calibri" panose="020F0502020204030204" pitchFamily="34" charset="0"/>
              </a:rPr>
              <a:t>Co-investment</a:t>
            </a:r>
            <a:r>
              <a:rPr kumimoji="0" lang="en-GB" sz="1200" b="1" i="0" u="none" strike="noStrike" kern="1200" cap="none" spc="0" normalizeH="0" baseline="0" noProof="0" dirty="0">
                <a:ln w="0">
                  <a:noFill/>
                </a:ln>
                <a:solidFill>
                  <a:schemeClr val="tx2"/>
                </a:solidFill>
                <a:effectLst/>
                <a:uLnTx/>
                <a:uFillTx/>
                <a:latin typeface="Montserrat" panose="020B0604020202020204" charset="0"/>
                <a:cs typeface="Calibri" panose="020F0502020204030204" pitchFamily="34" charset="0"/>
              </a:rPr>
              <a:t> by industry on project basis </a:t>
            </a:r>
          </a:p>
        </p:txBody>
      </p:sp>
      <p:sp>
        <p:nvSpPr>
          <p:cNvPr id="19" name="Rectangle 18"/>
          <p:cNvSpPr/>
          <p:nvPr/>
        </p:nvSpPr>
        <p:spPr bwMode="auto">
          <a:xfrm>
            <a:off x="5418511" y="1166702"/>
            <a:ext cx="81502"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F5494"/>
              </a:solidFill>
              <a:effectLst/>
              <a:uLnTx/>
              <a:uFillTx/>
              <a:latin typeface="Montserrat" panose="020B0604020202020204" charset="0"/>
              <a:ea typeface="+mn-ea"/>
              <a:cs typeface="+mn-cs"/>
            </a:endParaRPr>
          </a:p>
        </p:txBody>
      </p:sp>
      <p:sp>
        <p:nvSpPr>
          <p:cNvPr id="20" name="Oval 19"/>
          <p:cNvSpPr/>
          <p:nvPr/>
        </p:nvSpPr>
        <p:spPr bwMode="auto">
          <a:xfrm>
            <a:off x="1435708" y="1155957"/>
            <a:ext cx="392198" cy="310348"/>
          </a:xfrm>
          <a:prstGeom prst="ellipse">
            <a:avLst/>
          </a:prstGeom>
          <a:solidFill>
            <a:srgbClr val="FFC000"/>
          </a:solidFill>
          <a:ln>
            <a:noFill/>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F5494"/>
                </a:solidFill>
                <a:effectLst/>
                <a:uLnTx/>
                <a:uFillTx/>
                <a:latin typeface="Montserrat" panose="020B0604020202020204" charset="0"/>
                <a:ea typeface="+mn-ea"/>
                <a:cs typeface="+mn-cs"/>
              </a:rPr>
              <a:t>€</a:t>
            </a:r>
          </a:p>
        </p:txBody>
      </p:sp>
      <p:sp>
        <p:nvSpPr>
          <p:cNvPr id="13" name="Rectangle 12"/>
          <p:cNvSpPr/>
          <p:nvPr/>
        </p:nvSpPr>
        <p:spPr>
          <a:xfrm>
            <a:off x="3106904" y="3978273"/>
            <a:ext cx="2475011" cy="628053"/>
          </a:xfrm>
          <a:prstGeom prst="rect">
            <a:avLst/>
          </a:prstGeom>
          <a:solidFill>
            <a:schemeClr val="accent1"/>
          </a:solidFill>
          <a:ln w="6350">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defTabSz="457200">
              <a:buClrTx/>
              <a:buFontTx/>
              <a:buNone/>
            </a:pPr>
            <a:r>
              <a:rPr lang="de-DE" sz="1200" b="1" kern="1200" dirty="0" err="1">
                <a:ln w="0"/>
                <a:solidFill>
                  <a:schemeClr val="bg1">
                    <a:lumMod val="50000"/>
                  </a:schemeClr>
                </a:solidFill>
                <a:latin typeface="Montserrat" panose="020B0604020202020204" charset="0"/>
                <a:cs typeface="Calibri" panose="020F0502020204030204" pitchFamily="34" charset="0"/>
              </a:rPr>
              <a:t>Capacity</a:t>
            </a:r>
            <a:r>
              <a:rPr lang="de-DE" sz="1200" b="1" kern="1200" dirty="0">
                <a:ln w="0"/>
                <a:solidFill>
                  <a:schemeClr val="bg1">
                    <a:lumMod val="50000"/>
                  </a:schemeClr>
                </a:solidFill>
                <a:latin typeface="Montserrat" panose="020B0604020202020204" charset="0"/>
                <a:cs typeface="Calibri" panose="020F0502020204030204" pitchFamily="34" charset="0"/>
              </a:rPr>
              <a:t> </a:t>
            </a:r>
            <a:r>
              <a:rPr lang="de-DE" sz="1200" b="1" kern="1200" dirty="0" err="1">
                <a:ln w="0"/>
                <a:solidFill>
                  <a:schemeClr val="bg1">
                    <a:lumMod val="50000"/>
                  </a:schemeClr>
                </a:solidFill>
                <a:latin typeface="Montserrat" panose="020B0604020202020204" charset="0"/>
                <a:cs typeface="Calibri" panose="020F0502020204030204" pitchFamily="34" charset="0"/>
              </a:rPr>
              <a:t>building</a:t>
            </a:r>
            <a:r>
              <a:rPr lang="de-DE" sz="1200" b="1" kern="1200" dirty="0">
                <a:ln w="0"/>
                <a:solidFill>
                  <a:schemeClr val="bg1">
                    <a:lumMod val="50000"/>
                  </a:schemeClr>
                </a:solidFill>
                <a:latin typeface="Montserrat" panose="020B0604020202020204" charset="0"/>
                <a:cs typeface="Calibri" panose="020F0502020204030204" pitchFamily="34" charset="0"/>
              </a:rPr>
              <a:t> </a:t>
            </a:r>
            <a:r>
              <a:rPr lang="de-DE" sz="1200" b="1" kern="1200" dirty="0" err="1">
                <a:ln w="0"/>
                <a:solidFill>
                  <a:schemeClr val="bg1">
                    <a:lumMod val="50000"/>
                  </a:schemeClr>
                </a:solidFill>
                <a:latin typeface="Montserrat" panose="020B0604020202020204" charset="0"/>
                <a:cs typeface="Calibri" panose="020F0502020204030204" pitchFamily="34" charset="0"/>
              </a:rPr>
              <a:t>projects</a:t>
            </a:r>
            <a:endParaRPr lang="en-GB" sz="1200" b="1" kern="1200" dirty="0">
              <a:ln w="0"/>
              <a:solidFill>
                <a:schemeClr val="bg1">
                  <a:lumMod val="50000"/>
                </a:schemeClr>
              </a:solidFill>
              <a:latin typeface="Montserrat" panose="020B0604020202020204" charset="0"/>
              <a:cs typeface="Calibri" panose="020F0502020204030204" pitchFamily="34" charset="0"/>
            </a:endParaRPr>
          </a:p>
        </p:txBody>
      </p:sp>
      <p:sp>
        <p:nvSpPr>
          <p:cNvPr id="21" name="Rectangle 20"/>
          <p:cNvSpPr/>
          <p:nvPr/>
        </p:nvSpPr>
        <p:spPr>
          <a:xfrm>
            <a:off x="4750173" y="3140699"/>
            <a:ext cx="2015067" cy="628053"/>
          </a:xfrm>
          <a:prstGeom prst="rect">
            <a:avLst/>
          </a:prstGeom>
          <a:solidFill>
            <a:schemeClr val="accent6">
              <a:lumMod val="95000"/>
            </a:schemeClr>
          </a:solidFill>
          <a:ln w="6350">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defTabSz="457200">
              <a:buClrTx/>
              <a:buFontTx/>
              <a:buNone/>
            </a:pPr>
            <a:r>
              <a:rPr lang="en-GB" sz="1200" b="1" kern="1200" dirty="0">
                <a:ln w="0"/>
                <a:solidFill>
                  <a:schemeClr val="bg1">
                    <a:lumMod val="50000"/>
                  </a:schemeClr>
                </a:solidFill>
                <a:latin typeface="Montserrat" panose="020B0604020202020204" charset="0"/>
                <a:cs typeface="Calibri" panose="020F0502020204030204" pitchFamily="34" charset="0"/>
              </a:rPr>
              <a:t>Network of National Coordination Centres</a:t>
            </a:r>
          </a:p>
        </p:txBody>
      </p:sp>
      <p:sp>
        <p:nvSpPr>
          <p:cNvPr id="23" name="Rectangle 22"/>
          <p:cNvSpPr/>
          <p:nvPr/>
        </p:nvSpPr>
        <p:spPr>
          <a:xfrm>
            <a:off x="5757707" y="3987724"/>
            <a:ext cx="2620930" cy="628053"/>
          </a:xfrm>
          <a:prstGeom prst="rect">
            <a:avLst/>
          </a:prstGeom>
          <a:solidFill>
            <a:schemeClr val="accent1"/>
          </a:solidFill>
          <a:ln w="6350">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defTabSz="457200">
              <a:buClrTx/>
              <a:buFontTx/>
              <a:buNone/>
            </a:pPr>
            <a:r>
              <a:rPr lang="de-DE" sz="1200" b="1" kern="1200" dirty="0">
                <a:ln w="0"/>
                <a:solidFill>
                  <a:schemeClr val="bg1">
                    <a:lumMod val="50000"/>
                  </a:schemeClr>
                </a:solidFill>
                <a:latin typeface="Montserrat" panose="020B0604020202020204" charset="0"/>
                <a:cs typeface="Calibri" panose="020F0502020204030204" pitchFamily="34" charset="0"/>
              </a:rPr>
              <a:t>Collaborative R+D </a:t>
            </a:r>
            <a:r>
              <a:rPr lang="de-DE" sz="1200" b="1" kern="1200" dirty="0" err="1">
                <a:ln w="0"/>
                <a:solidFill>
                  <a:schemeClr val="bg1">
                    <a:lumMod val="50000"/>
                  </a:schemeClr>
                </a:solidFill>
                <a:latin typeface="Montserrat" panose="020B0604020202020204" charset="0"/>
                <a:cs typeface="Calibri" panose="020F0502020204030204" pitchFamily="34" charset="0"/>
              </a:rPr>
              <a:t>projects</a:t>
            </a:r>
            <a:endParaRPr lang="en-GB" sz="1200" b="1" kern="1200" dirty="0">
              <a:ln w="0"/>
              <a:solidFill>
                <a:schemeClr val="bg1">
                  <a:lumMod val="50000"/>
                </a:schemeClr>
              </a:solidFill>
              <a:latin typeface="Montserrat" panose="020B0604020202020204" charset="0"/>
              <a:cs typeface="Calibri" panose="020F0502020204030204" pitchFamily="34" charset="0"/>
            </a:endParaRPr>
          </a:p>
        </p:txBody>
      </p:sp>
      <p:sp>
        <p:nvSpPr>
          <p:cNvPr id="16" name="Rectangle : coins arrondis 31">
            <a:extLst>
              <a:ext uri="{FF2B5EF4-FFF2-40B4-BE49-F238E27FC236}">
                <a16:creationId xmlns:a16="http://schemas.microsoft.com/office/drawing/2014/main" id="{81B40C65-2CD3-A71D-C937-42EC3846445C}"/>
              </a:ext>
            </a:extLst>
          </p:cNvPr>
          <p:cNvSpPr/>
          <p:nvPr/>
        </p:nvSpPr>
        <p:spPr>
          <a:xfrm>
            <a:off x="3121841" y="1941108"/>
            <a:ext cx="5271732" cy="74143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European Cybersecurity Competence Centre</a:t>
            </a:r>
          </a:p>
        </p:txBody>
      </p:sp>
      <p:pic>
        <p:nvPicPr>
          <p:cNvPr id="17" name="image1.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5572694" y="1968553"/>
            <a:ext cx="356675" cy="420772"/>
          </a:xfrm>
          <a:prstGeom prst="rect">
            <a:avLst/>
          </a:prstGeom>
          <a:ln>
            <a:noFill/>
          </a:ln>
          <a:extLst>
            <a:ext uri="{53640926-AAD7-44D8-BBD7-CCE9431645EC}">
              <a14:shadowObscured xmlns:a14="http://schemas.microsoft.com/office/drawing/2010/main"/>
            </a:ext>
          </a:extLst>
        </p:spPr>
      </p:pic>
      <p:cxnSp>
        <p:nvCxnSpPr>
          <p:cNvPr id="18" name="Straight Arrow Connector 17"/>
          <p:cNvCxnSpPr>
            <a:cxnSpLocks/>
          </p:cNvCxnSpPr>
          <p:nvPr/>
        </p:nvCxnSpPr>
        <p:spPr bwMode="auto">
          <a:xfrm>
            <a:off x="7023343" y="1532129"/>
            <a:ext cx="3370" cy="367876"/>
          </a:xfrm>
          <a:prstGeom prst="straightConnector1">
            <a:avLst/>
          </a:prstGeom>
          <a:noFill/>
          <a:ln w="38100" cap="flat" cmpd="sng" algn="ctr">
            <a:solidFill>
              <a:srgbClr val="F2C75E"/>
            </a:solidFill>
            <a:prstDash val="solid"/>
            <a:round/>
            <a:headEnd type="none" w="med" len="med"/>
            <a:tailEnd type="arrow"/>
          </a:ln>
          <a:effectLst/>
        </p:spPr>
      </p:cxnSp>
      <p:cxnSp>
        <p:nvCxnSpPr>
          <p:cNvPr id="22" name="Straight Arrow Connector 21"/>
          <p:cNvCxnSpPr>
            <a:cxnSpLocks/>
          </p:cNvCxnSpPr>
          <p:nvPr/>
        </p:nvCxnSpPr>
        <p:spPr bwMode="auto">
          <a:xfrm>
            <a:off x="4366784" y="1538833"/>
            <a:ext cx="3370" cy="367876"/>
          </a:xfrm>
          <a:prstGeom prst="straightConnector1">
            <a:avLst/>
          </a:prstGeom>
          <a:noFill/>
          <a:ln w="38100" cap="flat" cmpd="sng" algn="ctr">
            <a:solidFill>
              <a:srgbClr val="F2C75E"/>
            </a:solidFill>
            <a:prstDash val="solid"/>
            <a:round/>
            <a:headEnd type="none" w="med" len="med"/>
            <a:tailEnd type="arrow"/>
          </a:ln>
          <a:effectLst/>
        </p:spPr>
      </p:cxnSp>
      <p:cxnSp>
        <p:nvCxnSpPr>
          <p:cNvPr id="24" name="Straight Arrow Connector 23"/>
          <p:cNvCxnSpPr>
            <a:cxnSpLocks/>
          </p:cNvCxnSpPr>
          <p:nvPr/>
        </p:nvCxnSpPr>
        <p:spPr bwMode="auto">
          <a:xfrm>
            <a:off x="4369908" y="2771725"/>
            <a:ext cx="0" cy="1116000"/>
          </a:xfrm>
          <a:prstGeom prst="straightConnector1">
            <a:avLst/>
          </a:prstGeom>
          <a:noFill/>
          <a:ln w="38100" cap="flat" cmpd="sng" algn="ctr">
            <a:solidFill>
              <a:srgbClr val="F2C75E"/>
            </a:solidFill>
            <a:prstDash val="solid"/>
            <a:round/>
            <a:headEnd type="none" w="med" len="med"/>
            <a:tailEnd type="arrow"/>
          </a:ln>
          <a:effectLst/>
        </p:spPr>
      </p:cxnSp>
      <p:cxnSp>
        <p:nvCxnSpPr>
          <p:cNvPr id="25" name="Straight Arrow Connector 24"/>
          <p:cNvCxnSpPr>
            <a:cxnSpLocks/>
          </p:cNvCxnSpPr>
          <p:nvPr/>
        </p:nvCxnSpPr>
        <p:spPr bwMode="auto">
          <a:xfrm>
            <a:off x="7023343" y="2794980"/>
            <a:ext cx="0" cy="1116000"/>
          </a:xfrm>
          <a:prstGeom prst="straightConnector1">
            <a:avLst/>
          </a:prstGeom>
          <a:noFill/>
          <a:ln w="38100" cap="flat" cmpd="sng" algn="ctr">
            <a:solidFill>
              <a:srgbClr val="F2C75E"/>
            </a:solidFill>
            <a:prstDash val="solid"/>
            <a:round/>
            <a:headEnd type="none" w="med" len="med"/>
            <a:tailEnd type="arrow"/>
          </a:ln>
          <a:effectLst/>
        </p:spPr>
      </p:cxnSp>
      <p:cxnSp>
        <p:nvCxnSpPr>
          <p:cNvPr id="27" name="Straight Arrow Connector 26"/>
          <p:cNvCxnSpPr>
            <a:cxnSpLocks/>
          </p:cNvCxnSpPr>
          <p:nvPr/>
        </p:nvCxnSpPr>
        <p:spPr bwMode="auto">
          <a:xfrm>
            <a:off x="5747661" y="2727682"/>
            <a:ext cx="3370" cy="367876"/>
          </a:xfrm>
          <a:prstGeom prst="straightConnector1">
            <a:avLst/>
          </a:prstGeom>
          <a:noFill/>
          <a:ln w="38100" cap="flat" cmpd="sng" algn="ctr">
            <a:solidFill>
              <a:srgbClr val="F2C75E"/>
            </a:solidFill>
            <a:prstDash val="solid"/>
            <a:round/>
            <a:headEnd type="none" w="med" len="med"/>
            <a:tailEnd type="arrow"/>
          </a:ln>
          <a:effectLst/>
        </p:spPr>
      </p:cxnSp>
      <p:sp>
        <p:nvSpPr>
          <p:cNvPr id="28" name="Rectangle 27"/>
          <p:cNvSpPr/>
          <p:nvPr/>
        </p:nvSpPr>
        <p:spPr>
          <a:xfrm>
            <a:off x="1394660" y="2638248"/>
            <a:ext cx="568182" cy="1968078"/>
          </a:xfrm>
          <a:prstGeom prst="rect">
            <a:avLst/>
          </a:prstGeom>
          <a:solidFill>
            <a:schemeClr val="tx2">
              <a:lumMod val="10000"/>
              <a:lumOff val="90000"/>
            </a:schemeClr>
          </a:solidFill>
          <a:ln w="6350">
            <a:noFill/>
            <a:prstDash val="dash"/>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vert="vert270" rtlCol="0" anchor="ctr"/>
          <a:lstStyle/>
          <a:p>
            <a:pPr algn="ctr" defTabSz="457200">
              <a:buClrTx/>
              <a:buFontTx/>
              <a:buNone/>
            </a:pPr>
            <a:r>
              <a:rPr lang="en-GB" sz="1200" b="1" kern="1200" dirty="0">
                <a:ln w="0">
                  <a:noFill/>
                </a:ln>
                <a:solidFill>
                  <a:schemeClr val="tx2"/>
                </a:solidFill>
                <a:latin typeface="Montserrat" panose="020B0604020202020204" charset="0"/>
                <a:cs typeface="Calibri" panose="020F0502020204030204" pitchFamily="34" charset="0"/>
              </a:rPr>
              <a:t>Subsidiary EFTA Contribution</a:t>
            </a:r>
          </a:p>
        </p:txBody>
      </p:sp>
      <p:sp>
        <p:nvSpPr>
          <p:cNvPr id="30" name="Title 4"/>
          <p:cNvSpPr>
            <a:spLocks noGrp="1"/>
          </p:cNvSpPr>
          <p:nvPr>
            <p:ph type="title" idx="3"/>
          </p:nvPr>
        </p:nvSpPr>
        <p:spPr>
          <a:xfrm>
            <a:off x="722094" y="153930"/>
            <a:ext cx="8498907" cy="685800"/>
          </a:xfrm>
        </p:spPr>
        <p:txBody>
          <a:bodyPr>
            <a:normAutofit fontScale="90000"/>
          </a:bodyPr>
          <a:lstStyle/>
          <a:p>
            <a:r>
              <a:rPr lang="en-GB" dirty="0"/>
              <a:t>Proposed EU cybersecurity funding sources (2021-2027)</a:t>
            </a:r>
            <a:br>
              <a:rPr lang="en-GB" dirty="0"/>
            </a:br>
            <a:endParaRPr lang="en-US" dirty="0"/>
          </a:p>
        </p:txBody>
      </p:sp>
    </p:spTree>
    <p:extLst>
      <p:ext uri="{BB962C8B-B14F-4D97-AF65-F5344CB8AC3E}">
        <p14:creationId xmlns:p14="http://schemas.microsoft.com/office/powerpoint/2010/main" val="47220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3"/>
          </p:nvPr>
        </p:nvSpPr>
        <p:spPr/>
        <p:txBody>
          <a:bodyPr>
            <a:noAutofit/>
          </a:bodyPr>
          <a:lstStyle/>
          <a:p>
            <a:r>
              <a:rPr lang="en-US" sz="1600" dirty="0">
                <a:latin typeface="Montserrat" panose="020B0604020202020204" charset="0"/>
                <a:ea typeface="Times New Roman" panose="02020603050405020304" pitchFamily="18" charset="0"/>
                <a:cs typeface="Calibri" panose="020F0502020204030204" pitchFamily="34" charset="0"/>
              </a:rPr>
              <a:t>Overall overview ECCC portfolio for DEP calls </a:t>
            </a:r>
            <a:r>
              <a:rPr lang="en-IE" sz="1600" dirty="0"/>
              <a:t>Cyber 02, 03, 03b, 04, 06</a:t>
            </a:r>
            <a:r>
              <a:rPr lang="en-US" sz="1600" dirty="0">
                <a:latin typeface="Montserrat" panose="020B0604020202020204" charset="0"/>
                <a:ea typeface="Times New Roman" panose="02020603050405020304" pitchFamily="18" charset="0"/>
                <a:cs typeface="Calibri" panose="020F0502020204030204" pitchFamily="34" charset="0"/>
              </a:rPr>
              <a:t>: </a:t>
            </a:r>
            <a:br>
              <a:rPr lang="en-US" sz="1600" dirty="0">
                <a:latin typeface="Montserrat" panose="020B0604020202020204" charset="0"/>
                <a:ea typeface="Times New Roman" panose="02020603050405020304" pitchFamily="18" charset="0"/>
                <a:cs typeface="Calibri" panose="020F0502020204030204" pitchFamily="34" charset="0"/>
              </a:rPr>
            </a:br>
            <a:r>
              <a:rPr lang="en-US" sz="1600" dirty="0">
                <a:latin typeface="Montserrat" panose="020B0604020202020204" charset="0"/>
                <a:ea typeface="Times New Roman" panose="02020603050405020304" pitchFamily="18" charset="0"/>
                <a:cs typeface="Calibri" panose="020F0502020204030204" pitchFamily="34" charset="0"/>
              </a:rPr>
              <a:t>beneficiaries geographical distributions (coordinators and participants)</a:t>
            </a:r>
            <a:endParaRPr lang="en-US" sz="1600" dirty="0"/>
          </a:p>
        </p:txBody>
      </p:sp>
      <p:pic>
        <p:nvPicPr>
          <p:cNvPr id="6" name="Picture 5"/>
          <p:cNvPicPr>
            <a:picLocks noChangeAspect="1"/>
          </p:cNvPicPr>
          <p:nvPr/>
        </p:nvPicPr>
        <p:blipFill rotWithShape="1">
          <a:blip r:embed="rId3"/>
          <a:srcRect l="15000" t="1990" r="1548"/>
          <a:stretch/>
        </p:blipFill>
        <p:spPr>
          <a:xfrm>
            <a:off x="0" y="806878"/>
            <a:ext cx="5707380" cy="40868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4927800" y="685800"/>
            <a:ext cx="4792980" cy="4640580"/>
          </a:xfrm>
          <a:prstGeom prst="rect">
            <a:avLst/>
          </a:prstGeom>
        </p:spPr>
      </p:pic>
    </p:spTree>
    <p:extLst>
      <p:ext uri="{BB962C8B-B14F-4D97-AF65-F5344CB8AC3E}">
        <p14:creationId xmlns:p14="http://schemas.microsoft.com/office/powerpoint/2010/main" val="270048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934" y="3845137"/>
            <a:ext cx="2343573" cy="1158240"/>
          </a:xfrm>
          <a:prstGeom prst="rect">
            <a:avLst/>
          </a:prstGeom>
          <a:ln>
            <a:noFill/>
          </a:ln>
          <a:effectLst/>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en-US" dirty="0"/>
          </a:p>
        </p:txBody>
      </p:sp>
      <p:grpSp>
        <p:nvGrpSpPr>
          <p:cNvPr id="8" name="Group 7"/>
          <p:cNvGrpSpPr/>
          <p:nvPr/>
        </p:nvGrpSpPr>
        <p:grpSpPr>
          <a:xfrm>
            <a:off x="-352572" y="928913"/>
            <a:ext cx="9849144" cy="3091375"/>
            <a:chOff x="-108044" y="928913"/>
            <a:chExt cx="9849144" cy="3091375"/>
          </a:xfrm>
        </p:grpSpPr>
        <p:graphicFrame>
          <p:nvGraphicFramePr>
            <p:cNvPr id="11" name="Chart 10"/>
            <p:cNvGraphicFramePr>
              <a:graphicFrameLocks/>
            </p:cNvGraphicFramePr>
            <p:nvPr/>
          </p:nvGraphicFramePr>
          <p:xfrm>
            <a:off x="-108044" y="928913"/>
            <a:ext cx="5976596" cy="3091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5169100" y="1111118"/>
            <a:ext cx="4572000" cy="26543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488478" y="2299882"/>
              <a:ext cx="1016000" cy="307777"/>
            </a:xfrm>
            <a:prstGeom prst="rect">
              <a:avLst/>
            </a:prstGeom>
            <a:noFill/>
          </p:spPr>
          <p:txBody>
            <a:bodyPr wrap="square" rtlCol="0">
              <a:spAutoFit/>
            </a:bodyPr>
            <a:lstStyle/>
            <a:p>
              <a:r>
                <a:rPr lang="en-IE" b="1" dirty="0">
                  <a:solidFill>
                    <a:schemeClr val="tx1"/>
                  </a:solidFill>
                  <a:latin typeface="Montserrat" panose="020B0604020202020204" charset="0"/>
                </a:rPr>
                <a:t>50%</a:t>
              </a:r>
              <a:endParaRPr lang="en-US" b="1" dirty="0">
                <a:solidFill>
                  <a:schemeClr val="tx1"/>
                </a:solidFill>
                <a:latin typeface="Montserrat" panose="020B0604020202020204" charset="0"/>
              </a:endParaRPr>
            </a:p>
          </p:txBody>
        </p:sp>
        <p:sp>
          <p:nvSpPr>
            <p:cNvPr id="14" name="TextBox 13"/>
            <p:cNvSpPr txBox="1"/>
            <p:nvPr/>
          </p:nvSpPr>
          <p:spPr>
            <a:xfrm>
              <a:off x="1679456" y="1225301"/>
              <a:ext cx="1016000" cy="307777"/>
            </a:xfrm>
            <a:prstGeom prst="rect">
              <a:avLst/>
            </a:prstGeom>
            <a:noFill/>
          </p:spPr>
          <p:txBody>
            <a:bodyPr wrap="square" rtlCol="0">
              <a:spAutoFit/>
            </a:bodyPr>
            <a:lstStyle/>
            <a:p>
              <a:r>
                <a:rPr lang="en-IE" b="1" dirty="0">
                  <a:solidFill>
                    <a:schemeClr val="tx1"/>
                  </a:solidFill>
                  <a:latin typeface="Montserrat" panose="020B0604020202020204" charset="0"/>
                </a:rPr>
                <a:t>8%</a:t>
              </a:r>
              <a:endParaRPr lang="en-US" b="1" dirty="0">
                <a:solidFill>
                  <a:schemeClr val="tx1"/>
                </a:solidFill>
                <a:latin typeface="Montserrat" panose="020B0604020202020204" charset="0"/>
              </a:endParaRPr>
            </a:p>
          </p:txBody>
        </p:sp>
        <p:sp>
          <p:nvSpPr>
            <p:cNvPr id="15" name="TextBox 14"/>
            <p:cNvSpPr txBox="1"/>
            <p:nvPr/>
          </p:nvSpPr>
          <p:spPr>
            <a:xfrm>
              <a:off x="1174600" y="1600952"/>
              <a:ext cx="1016000" cy="307777"/>
            </a:xfrm>
            <a:prstGeom prst="rect">
              <a:avLst/>
            </a:prstGeom>
            <a:noFill/>
          </p:spPr>
          <p:txBody>
            <a:bodyPr wrap="square" rtlCol="0">
              <a:spAutoFit/>
            </a:bodyPr>
            <a:lstStyle/>
            <a:p>
              <a:r>
                <a:rPr lang="en-IE" b="1" dirty="0">
                  <a:solidFill>
                    <a:schemeClr val="tx1"/>
                  </a:solidFill>
                  <a:latin typeface="Montserrat" panose="020B0604020202020204" charset="0"/>
                </a:rPr>
                <a:t>8%</a:t>
              </a:r>
              <a:endParaRPr lang="en-US" b="1" dirty="0">
                <a:solidFill>
                  <a:schemeClr val="tx1"/>
                </a:solidFill>
                <a:latin typeface="Montserrat" panose="020B0604020202020204" charset="0"/>
              </a:endParaRPr>
            </a:p>
          </p:txBody>
        </p:sp>
        <p:sp>
          <p:nvSpPr>
            <p:cNvPr id="16" name="TextBox 15"/>
            <p:cNvSpPr txBox="1"/>
            <p:nvPr/>
          </p:nvSpPr>
          <p:spPr>
            <a:xfrm>
              <a:off x="929752" y="2284380"/>
              <a:ext cx="1016000" cy="307777"/>
            </a:xfrm>
            <a:prstGeom prst="rect">
              <a:avLst/>
            </a:prstGeom>
            <a:noFill/>
          </p:spPr>
          <p:txBody>
            <a:bodyPr wrap="square" rtlCol="0">
              <a:spAutoFit/>
            </a:bodyPr>
            <a:lstStyle/>
            <a:p>
              <a:r>
                <a:rPr lang="en-IE" b="1" dirty="0">
                  <a:solidFill>
                    <a:schemeClr val="tx1"/>
                  </a:solidFill>
                  <a:latin typeface="Montserrat" panose="020B0604020202020204" charset="0"/>
                </a:rPr>
                <a:t>12%</a:t>
              </a:r>
              <a:endParaRPr lang="en-US" b="1" dirty="0">
                <a:solidFill>
                  <a:schemeClr val="tx1"/>
                </a:solidFill>
                <a:latin typeface="Montserrat" panose="020B0604020202020204" charset="0"/>
              </a:endParaRPr>
            </a:p>
          </p:txBody>
        </p:sp>
        <p:sp>
          <p:nvSpPr>
            <p:cNvPr id="17" name="TextBox 16"/>
            <p:cNvSpPr txBox="1"/>
            <p:nvPr/>
          </p:nvSpPr>
          <p:spPr>
            <a:xfrm>
              <a:off x="1400056" y="2906399"/>
              <a:ext cx="1016000" cy="307777"/>
            </a:xfrm>
            <a:prstGeom prst="rect">
              <a:avLst/>
            </a:prstGeom>
            <a:noFill/>
          </p:spPr>
          <p:txBody>
            <a:bodyPr wrap="square" rtlCol="0">
              <a:spAutoFit/>
            </a:bodyPr>
            <a:lstStyle/>
            <a:p>
              <a:r>
                <a:rPr lang="en-IE" b="1" dirty="0">
                  <a:solidFill>
                    <a:schemeClr val="tx1"/>
                  </a:solidFill>
                  <a:latin typeface="Montserrat" panose="020B0604020202020204" charset="0"/>
                </a:rPr>
                <a:t>22%</a:t>
              </a:r>
              <a:endParaRPr lang="en-US" b="1" dirty="0">
                <a:solidFill>
                  <a:schemeClr val="tx1"/>
                </a:solidFill>
                <a:latin typeface="Montserrat" panose="020B0604020202020204" charset="0"/>
              </a:endParaRPr>
            </a:p>
          </p:txBody>
        </p:sp>
        <p:sp>
          <p:nvSpPr>
            <p:cNvPr id="18" name="Right Arrow 17"/>
            <p:cNvSpPr/>
            <p:nvPr/>
          </p:nvSpPr>
          <p:spPr>
            <a:xfrm>
              <a:off x="5572649" y="2252172"/>
              <a:ext cx="567266" cy="307777"/>
            </a:xfrm>
            <a:prstGeom prst="rightArrow">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4"/>
          <p:cNvSpPr>
            <a:spLocks noGrp="1"/>
          </p:cNvSpPr>
          <p:nvPr>
            <p:ph type="title" idx="3"/>
          </p:nvPr>
        </p:nvSpPr>
        <p:spPr>
          <a:xfrm>
            <a:off x="895350" y="0"/>
            <a:ext cx="8064900" cy="685800"/>
          </a:xfrm>
        </p:spPr>
        <p:txBody>
          <a:bodyPr>
            <a:normAutofit/>
          </a:bodyPr>
          <a:lstStyle/>
          <a:p>
            <a:r>
              <a:rPr lang="en-IE" dirty="0"/>
              <a:t>DEP – Cyber 02, 03, 04 – type of beneficiaries </a:t>
            </a:r>
            <a:endParaRPr lang="en-US" dirty="0"/>
          </a:p>
        </p:txBody>
      </p:sp>
    </p:spTree>
    <p:extLst>
      <p:ext uri="{BB962C8B-B14F-4D97-AF65-F5344CB8AC3E}">
        <p14:creationId xmlns:p14="http://schemas.microsoft.com/office/powerpoint/2010/main" val="218223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3"/>
          </p:nvPr>
        </p:nvSpPr>
        <p:spPr/>
        <p:txBody>
          <a:bodyPr>
            <a:normAutofit/>
          </a:bodyPr>
          <a:lstStyle/>
          <a:p>
            <a:r>
              <a:rPr lang="en-US" sz="1600" dirty="0">
                <a:latin typeface="Montserrat" panose="020B0604020202020204" charset="0"/>
                <a:ea typeface="Times New Roman" panose="02020603050405020304" pitchFamily="18" charset="0"/>
                <a:cs typeface="Calibri" panose="020F0502020204030204" pitchFamily="34" charset="0"/>
              </a:rPr>
              <a:t>DEP call CYBER-06: sector type distribution of participants </a:t>
            </a:r>
            <a:endParaRPr lang="en-US" sz="1600" dirty="0"/>
          </a:p>
        </p:txBody>
      </p:sp>
      <p:graphicFrame>
        <p:nvGraphicFramePr>
          <p:cNvPr id="8" name="Chart 7"/>
          <p:cNvGraphicFramePr>
            <a:graphicFrameLocks/>
          </p:cNvGraphicFramePr>
          <p:nvPr/>
        </p:nvGraphicFramePr>
        <p:xfrm>
          <a:off x="1328398" y="1469443"/>
          <a:ext cx="5434218" cy="29133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nvGraphicFramePr>
        <p:xfrm>
          <a:off x="56271" y="1641853"/>
          <a:ext cx="3047412" cy="1641870"/>
        </p:xfrm>
        <a:graphic>
          <a:graphicData uri="http://schemas.openxmlformats.org/drawingml/2006/table">
            <a:tbl>
              <a:tblPr>
                <a:tableStyleId>{5C22544A-7EE6-4342-B048-85BDC9FD1C3A}</a:tableStyleId>
              </a:tblPr>
              <a:tblGrid>
                <a:gridCol w="1591932">
                  <a:extLst>
                    <a:ext uri="{9D8B030D-6E8A-4147-A177-3AD203B41FA5}">
                      <a16:colId xmlns:a16="http://schemas.microsoft.com/office/drawing/2014/main" val="1844344720"/>
                    </a:ext>
                  </a:extLst>
                </a:gridCol>
                <a:gridCol w="727740">
                  <a:extLst>
                    <a:ext uri="{9D8B030D-6E8A-4147-A177-3AD203B41FA5}">
                      <a16:colId xmlns:a16="http://schemas.microsoft.com/office/drawing/2014/main" val="2056087"/>
                    </a:ext>
                  </a:extLst>
                </a:gridCol>
                <a:gridCol w="727740">
                  <a:extLst>
                    <a:ext uri="{9D8B030D-6E8A-4147-A177-3AD203B41FA5}">
                      <a16:colId xmlns:a16="http://schemas.microsoft.com/office/drawing/2014/main" val="2077110143"/>
                    </a:ext>
                  </a:extLst>
                </a:gridCol>
              </a:tblGrid>
              <a:tr h="182736">
                <a:tc>
                  <a:txBody>
                    <a:bodyPr/>
                    <a:lstStyle/>
                    <a:p>
                      <a:pPr algn="ctr" fontAlgn="ctr"/>
                      <a:r>
                        <a:rPr lang="en-US" sz="1200" b="1" u="none" strike="noStrike" dirty="0">
                          <a:solidFill>
                            <a:schemeClr val="tx2"/>
                          </a:solidFill>
                          <a:effectLst/>
                          <a:latin typeface="Montserrat" panose="020B0604020202020204" charset="0"/>
                        </a:rPr>
                        <a:t>Sector Type</a:t>
                      </a:r>
                      <a:endParaRPr lang="en-US" sz="1200" b="1" i="0" u="none" strike="noStrike" dirty="0">
                        <a:solidFill>
                          <a:schemeClr val="tx2"/>
                        </a:solidFill>
                        <a:effectLst/>
                        <a:latin typeface="Montserrat" panose="020B0604020202020204" charset="0"/>
                      </a:endParaRPr>
                    </a:p>
                  </a:txBody>
                  <a:tcPr marL="6350" marR="6350" marT="6350" marB="0" anchor="ctr">
                    <a:solidFill>
                      <a:srgbClr val="B381D9"/>
                    </a:solidFill>
                  </a:tcPr>
                </a:tc>
                <a:tc>
                  <a:txBody>
                    <a:bodyPr/>
                    <a:lstStyle/>
                    <a:p>
                      <a:pPr algn="ctr" fontAlgn="ctr"/>
                      <a:r>
                        <a:rPr lang="en-US" sz="1200" b="1" u="none" strike="noStrike" dirty="0">
                          <a:solidFill>
                            <a:schemeClr val="tx2"/>
                          </a:solidFill>
                          <a:effectLst/>
                          <a:latin typeface="Montserrat" panose="020B0604020202020204" charset="0"/>
                        </a:rPr>
                        <a:t>Number</a:t>
                      </a:r>
                      <a:endParaRPr lang="en-US" sz="1200" b="1" i="0" u="none" strike="noStrike" dirty="0">
                        <a:solidFill>
                          <a:schemeClr val="tx2"/>
                        </a:solidFill>
                        <a:effectLst/>
                        <a:latin typeface="Montserrat" panose="020B0604020202020204" charset="0"/>
                      </a:endParaRPr>
                    </a:p>
                  </a:txBody>
                  <a:tcPr marL="6350" marR="6350" marT="6350" marB="0" anchor="ctr">
                    <a:solidFill>
                      <a:srgbClr val="B381D9"/>
                    </a:solidFill>
                  </a:tcPr>
                </a:tc>
                <a:tc>
                  <a:txBody>
                    <a:bodyPr/>
                    <a:lstStyle/>
                    <a:p>
                      <a:pPr algn="ctr" fontAlgn="ctr"/>
                      <a:r>
                        <a:rPr lang="en-US" sz="1200" b="1" u="none" strike="noStrike" dirty="0">
                          <a:solidFill>
                            <a:schemeClr val="tx2"/>
                          </a:solidFill>
                          <a:effectLst/>
                          <a:latin typeface="Montserrat" panose="020B0604020202020204" charset="0"/>
                        </a:rPr>
                        <a:t>Rate</a:t>
                      </a:r>
                      <a:endParaRPr lang="en-US" sz="1200" b="1" i="0" u="none" strike="noStrike" dirty="0">
                        <a:solidFill>
                          <a:schemeClr val="tx2"/>
                        </a:solidFill>
                        <a:effectLst/>
                        <a:latin typeface="Montserrat" panose="020B0604020202020204" charset="0"/>
                      </a:endParaRPr>
                    </a:p>
                  </a:txBody>
                  <a:tcPr marL="6350" marR="6350" marT="6350" marB="0" anchor="ctr">
                    <a:solidFill>
                      <a:srgbClr val="B381D9"/>
                    </a:solidFill>
                  </a:tcPr>
                </a:tc>
                <a:extLst>
                  <a:ext uri="{0D108BD9-81ED-4DB2-BD59-A6C34878D82A}">
                    <a16:rowId xmlns:a16="http://schemas.microsoft.com/office/drawing/2014/main" val="660903217"/>
                  </a:ext>
                </a:extLst>
              </a:tr>
              <a:tr h="512840">
                <a:tc>
                  <a:txBody>
                    <a:bodyPr/>
                    <a:lstStyle/>
                    <a:p>
                      <a:pPr algn="ctr" fontAlgn="ctr"/>
                      <a:r>
                        <a:rPr lang="en-US" sz="1200" b="0" u="none" strike="noStrike" dirty="0">
                          <a:solidFill>
                            <a:schemeClr val="tx2"/>
                          </a:solidFill>
                          <a:effectLst/>
                          <a:latin typeface="Montserrat" panose="020B0604020202020204" charset="0"/>
                        </a:rPr>
                        <a:t>Higher or Secondary Education</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14</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7,5%</a:t>
                      </a:r>
                      <a:endParaRPr lang="en-US" sz="1200" b="0" i="0" u="none" strike="noStrike" dirty="0">
                        <a:solidFill>
                          <a:schemeClr val="tx2"/>
                        </a:solidFill>
                        <a:effectLst/>
                        <a:latin typeface="Montserrat" panose="020B0604020202020204" charset="0"/>
                      </a:endParaRPr>
                    </a:p>
                  </a:txBody>
                  <a:tcPr marL="6350" marR="6350" marT="6350" marB="0" anchor="ctr"/>
                </a:tc>
                <a:extLst>
                  <a:ext uri="{0D108BD9-81ED-4DB2-BD59-A6C34878D82A}">
                    <a16:rowId xmlns:a16="http://schemas.microsoft.com/office/drawing/2014/main" val="1435129836"/>
                  </a:ext>
                </a:extLst>
              </a:tr>
              <a:tr h="182736">
                <a:tc>
                  <a:txBody>
                    <a:bodyPr/>
                    <a:lstStyle/>
                    <a:p>
                      <a:pPr algn="ctr" fontAlgn="ctr"/>
                      <a:r>
                        <a:rPr lang="en-US" sz="1200" b="0" u="none" strike="noStrike" dirty="0">
                          <a:solidFill>
                            <a:schemeClr val="tx2"/>
                          </a:solidFill>
                          <a:effectLst/>
                          <a:latin typeface="Montserrat" panose="020B0604020202020204" charset="0"/>
                        </a:rPr>
                        <a:t>Other</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13</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7,0%</a:t>
                      </a:r>
                      <a:endParaRPr lang="en-US" sz="1200" b="0" i="0" u="none" strike="noStrike" dirty="0">
                        <a:solidFill>
                          <a:schemeClr val="tx2"/>
                        </a:solidFill>
                        <a:effectLst/>
                        <a:latin typeface="Montserrat" panose="020B0604020202020204" charset="0"/>
                      </a:endParaRPr>
                    </a:p>
                  </a:txBody>
                  <a:tcPr marL="6350" marR="6350" marT="6350" marB="0" anchor="ctr"/>
                </a:tc>
                <a:extLst>
                  <a:ext uri="{0D108BD9-81ED-4DB2-BD59-A6C34878D82A}">
                    <a16:rowId xmlns:a16="http://schemas.microsoft.com/office/drawing/2014/main" val="3322769344"/>
                  </a:ext>
                </a:extLst>
              </a:tr>
              <a:tr h="182736">
                <a:tc>
                  <a:txBody>
                    <a:bodyPr/>
                    <a:lstStyle/>
                    <a:p>
                      <a:pPr algn="ctr" fontAlgn="ctr"/>
                      <a:r>
                        <a:rPr lang="en-US" sz="1200" b="0" u="none" strike="noStrike" dirty="0">
                          <a:solidFill>
                            <a:schemeClr val="tx2"/>
                          </a:solidFill>
                          <a:effectLst/>
                          <a:latin typeface="Montserrat" panose="020B0604020202020204" charset="0"/>
                        </a:rPr>
                        <a:t>Private for Profit</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122</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65%</a:t>
                      </a:r>
                      <a:endParaRPr lang="en-US" sz="1200" b="0" i="0" u="none" strike="noStrike" dirty="0">
                        <a:solidFill>
                          <a:schemeClr val="tx2"/>
                        </a:solidFill>
                        <a:effectLst/>
                        <a:latin typeface="Montserrat" panose="020B0604020202020204" charset="0"/>
                      </a:endParaRPr>
                    </a:p>
                  </a:txBody>
                  <a:tcPr marL="6350" marR="6350" marT="6350" marB="0" anchor="ctr"/>
                </a:tc>
                <a:extLst>
                  <a:ext uri="{0D108BD9-81ED-4DB2-BD59-A6C34878D82A}">
                    <a16:rowId xmlns:a16="http://schemas.microsoft.com/office/drawing/2014/main" val="4200948752"/>
                  </a:ext>
                </a:extLst>
              </a:tr>
              <a:tr h="182736">
                <a:tc>
                  <a:txBody>
                    <a:bodyPr/>
                    <a:lstStyle/>
                    <a:p>
                      <a:pPr algn="ctr" fontAlgn="ctr"/>
                      <a:r>
                        <a:rPr lang="en-US" sz="1200" b="0" u="none" strike="noStrike" dirty="0">
                          <a:solidFill>
                            <a:schemeClr val="tx2"/>
                          </a:solidFill>
                          <a:effectLst/>
                          <a:latin typeface="Montserrat" panose="020B0604020202020204" charset="0"/>
                        </a:rPr>
                        <a:t>Public Body</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24</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12,8%</a:t>
                      </a:r>
                      <a:endParaRPr lang="en-US" sz="1200" b="0" i="0" u="none" strike="noStrike" dirty="0">
                        <a:solidFill>
                          <a:schemeClr val="tx2"/>
                        </a:solidFill>
                        <a:effectLst/>
                        <a:latin typeface="Montserrat" panose="020B0604020202020204" charset="0"/>
                      </a:endParaRPr>
                    </a:p>
                  </a:txBody>
                  <a:tcPr marL="6350" marR="6350" marT="6350" marB="0" anchor="ctr"/>
                </a:tc>
                <a:extLst>
                  <a:ext uri="{0D108BD9-81ED-4DB2-BD59-A6C34878D82A}">
                    <a16:rowId xmlns:a16="http://schemas.microsoft.com/office/drawing/2014/main" val="1294662574"/>
                  </a:ext>
                </a:extLst>
              </a:tr>
              <a:tr h="365472">
                <a:tc>
                  <a:txBody>
                    <a:bodyPr/>
                    <a:lstStyle/>
                    <a:p>
                      <a:pPr algn="ctr" fontAlgn="ctr"/>
                      <a:r>
                        <a:rPr lang="en-US" sz="1200" b="0" u="none" strike="noStrike" dirty="0">
                          <a:solidFill>
                            <a:schemeClr val="tx2"/>
                          </a:solidFill>
                          <a:effectLst/>
                          <a:latin typeface="Montserrat" panose="020B0604020202020204" charset="0"/>
                        </a:rPr>
                        <a:t>Research </a:t>
                      </a:r>
                      <a:r>
                        <a:rPr lang="en-US" sz="1200" b="0" u="none" strike="noStrike" dirty="0" err="1">
                          <a:solidFill>
                            <a:schemeClr val="tx2"/>
                          </a:solidFill>
                          <a:effectLst/>
                          <a:latin typeface="Montserrat" panose="020B0604020202020204" charset="0"/>
                        </a:rPr>
                        <a:t>Organisation</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14</a:t>
                      </a:r>
                      <a:endParaRPr lang="en-US" sz="1200" b="0" i="0" u="none" strike="noStrike" dirty="0">
                        <a:solidFill>
                          <a:schemeClr val="tx2"/>
                        </a:solidFill>
                        <a:effectLst/>
                        <a:latin typeface="Montserrat" panose="020B0604020202020204" charset="0"/>
                      </a:endParaRPr>
                    </a:p>
                  </a:txBody>
                  <a:tcPr marL="6350" marR="6350" marT="6350" marB="0" anchor="ctr"/>
                </a:tc>
                <a:tc>
                  <a:txBody>
                    <a:bodyPr/>
                    <a:lstStyle/>
                    <a:p>
                      <a:pPr algn="ctr" fontAlgn="ctr"/>
                      <a:r>
                        <a:rPr lang="en-US" sz="1200" b="0" u="none" strike="noStrike" dirty="0">
                          <a:solidFill>
                            <a:schemeClr val="tx2"/>
                          </a:solidFill>
                          <a:effectLst/>
                          <a:latin typeface="Montserrat" panose="020B0604020202020204" charset="0"/>
                        </a:rPr>
                        <a:t>7,5%</a:t>
                      </a:r>
                      <a:endParaRPr lang="en-US" sz="1200" b="0" i="0" u="none" strike="noStrike" dirty="0">
                        <a:solidFill>
                          <a:schemeClr val="tx2"/>
                        </a:solidFill>
                        <a:effectLst/>
                        <a:latin typeface="Montserrat" panose="020B0604020202020204" charset="0"/>
                      </a:endParaRPr>
                    </a:p>
                  </a:txBody>
                  <a:tcPr marL="6350" marR="6350" marT="6350" marB="0" anchor="ctr"/>
                </a:tc>
                <a:extLst>
                  <a:ext uri="{0D108BD9-81ED-4DB2-BD59-A6C34878D82A}">
                    <a16:rowId xmlns:a16="http://schemas.microsoft.com/office/drawing/2014/main" val="3146646795"/>
                  </a:ext>
                </a:extLst>
              </a:tr>
            </a:tbl>
          </a:graphicData>
        </a:graphic>
      </p:graphicFrame>
      <p:graphicFrame>
        <p:nvGraphicFramePr>
          <p:cNvPr id="2" name="Chart 1">
            <a:extLst>
              <a:ext uri="{FF2B5EF4-FFF2-40B4-BE49-F238E27FC236}">
                <a16:creationId xmlns:a16="http://schemas.microsoft.com/office/drawing/2014/main" id="{52FD6434-A60B-E9FD-2A93-AAB3AB9ACC54}"/>
              </a:ext>
            </a:extLst>
          </p:cNvPr>
          <p:cNvGraphicFramePr>
            <a:graphicFrameLocks/>
          </p:cNvGraphicFramePr>
          <p:nvPr/>
        </p:nvGraphicFramePr>
        <p:xfrm>
          <a:off x="5912838" y="1285691"/>
          <a:ext cx="2528714" cy="2072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824920"/>
      </p:ext>
    </p:extLst>
  </p:cSld>
  <p:clrMapOvr>
    <a:masterClrMapping/>
  </p:clrMapOvr>
</p:sld>
</file>

<file path=ppt/theme/theme1.xml><?xml version="1.0" encoding="utf-8"?>
<a:theme xmlns:a="http://schemas.openxmlformats.org/drawingml/2006/main" name="ECCC">
  <a:themeElements>
    <a:clrScheme name="Shift">
      <a:dk1>
        <a:srgbClr val="FFFFFF"/>
      </a:dk1>
      <a:lt1>
        <a:srgbClr val="2E52C1"/>
      </a:lt1>
      <a:dk2>
        <a:srgbClr val="003399"/>
      </a:dk2>
      <a:lt2>
        <a:srgbClr val="1D1D1B"/>
      </a:lt2>
      <a:accent1>
        <a:srgbClr val="FFCC00"/>
      </a:accent1>
      <a:accent2>
        <a:srgbClr val="999999"/>
      </a:accent2>
      <a:accent3>
        <a:srgbClr val="2E52C1"/>
      </a:accent3>
      <a:accent4>
        <a:srgbClr val="003399"/>
      </a:accent4>
      <a:accent5>
        <a:srgbClr val="1D1D1B"/>
      </a:accent5>
      <a:accent6>
        <a:srgbClr val="FFFFFF"/>
      </a:accent6>
      <a:hlink>
        <a:srgbClr val="069EFF"/>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1_ECCC">
  <a:themeElements>
    <a:clrScheme name="Shift">
      <a:dk1>
        <a:srgbClr val="FFFFFF"/>
      </a:dk1>
      <a:lt1>
        <a:srgbClr val="2E52C1"/>
      </a:lt1>
      <a:dk2>
        <a:srgbClr val="003399"/>
      </a:dk2>
      <a:lt2>
        <a:srgbClr val="1D1D1B"/>
      </a:lt2>
      <a:accent1>
        <a:srgbClr val="FFCC00"/>
      </a:accent1>
      <a:accent2>
        <a:srgbClr val="999999"/>
      </a:accent2>
      <a:accent3>
        <a:srgbClr val="2E52C1"/>
      </a:accent3>
      <a:accent4>
        <a:srgbClr val="003399"/>
      </a:accent4>
      <a:accent5>
        <a:srgbClr val="1D1D1B"/>
      </a:accent5>
      <a:accent6>
        <a:srgbClr val="FFFFFF"/>
      </a:accent6>
      <a:hlink>
        <a:srgbClr val="069EFF"/>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F34D2E4A26643BFE6A8DC71F6C8DE" ma:contentTypeVersion="13" ma:contentTypeDescription="Create a new document." ma:contentTypeScope="" ma:versionID="53cf44fbed887cc4510b5d82efc563e2">
  <xsd:schema xmlns:xsd="http://www.w3.org/2001/XMLSchema" xmlns:xs="http://www.w3.org/2001/XMLSchema" xmlns:p="http://schemas.microsoft.com/office/2006/metadata/properties" xmlns:ns2="16407f52-adb4-4bdd-9b6b-e05ff6371a6b" xmlns:ns3="3b2fa5b3-ff1a-4273-802a-de4d3a79be30" targetNamespace="http://schemas.microsoft.com/office/2006/metadata/properties" ma:root="true" ma:fieldsID="9bd5773054610eead2c42a4e8c851a83" ns2:_="" ns3:_="">
    <xsd:import namespace="16407f52-adb4-4bdd-9b6b-e05ff6371a6b"/>
    <xsd:import namespace="3b2fa5b3-ff1a-4273-802a-de4d3a79be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07f52-adb4-4bdd-9b6b-e05ff6371a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51e7c85-5697-4169-8760-745f83eb4ab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fa5b3-ff1a-4273-802a-de4d3a79be3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da2cc11-2dba-45a0-9259-dbdcf55134ac}" ma:internalName="TaxCatchAll" ma:showField="CatchAllData" ma:web="3b2fa5b3-ff1a-4273-802a-de4d3a79be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2fa5b3-ff1a-4273-802a-de4d3a79be30" xsi:nil="true"/>
    <lcf76f155ced4ddcb4097134ff3c332f xmlns="16407f52-adb4-4bdd-9b6b-e05ff6371a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C3454C-31F9-4B33-9E0A-A77B0A77F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07f52-adb4-4bdd-9b6b-e05ff6371a6b"/>
    <ds:schemaRef ds:uri="3b2fa5b3-ff1a-4273-802a-de4d3a79b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E3B28-AAEC-425D-8C70-A8CA8027AB31}">
  <ds:schemaRefs>
    <ds:schemaRef ds:uri="http://schemas.microsoft.com/sharepoint/v3/contenttype/forms"/>
  </ds:schemaRefs>
</ds:datastoreItem>
</file>

<file path=customXml/itemProps3.xml><?xml version="1.0" encoding="utf-8"?>
<ds:datastoreItem xmlns:ds="http://schemas.openxmlformats.org/officeDocument/2006/customXml" ds:itemID="{266654A9-46ED-43B9-9530-7B6E3BA0E93B}">
  <ds:schemaRefs>
    <ds:schemaRef ds:uri="http://schemas.microsoft.com/office/2006/documentManagement/types"/>
    <ds:schemaRef ds:uri="http://purl.org/dc/elements/1.1/"/>
    <ds:schemaRef ds:uri="http://schemas.microsoft.com/office/2006/metadata/properties"/>
    <ds:schemaRef ds:uri="a5835c61-ca2e-49ee-8dca-a76e9f0344a3"/>
    <ds:schemaRef ds:uri="http://schemas.openxmlformats.org/package/2006/metadata/core-properties"/>
    <ds:schemaRef ds:uri="ba7bd860-1739-4001-af8a-147771a6eb05"/>
    <ds:schemaRef ds:uri="http://www.w3.org/XML/1998/namespace"/>
    <ds:schemaRef ds:uri="http://purl.org/dc/terms/"/>
    <ds:schemaRef ds:uri="http://schemas.microsoft.com/office/infopath/2007/PartnerControls"/>
    <ds:schemaRef ds:uri="http://purl.org/dc/dcmitype/"/>
    <ds:schemaRef ds:uri="3b2fa5b3-ff1a-4273-802a-de4d3a79be30"/>
    <ds:schemaRef ds:uri="16407f52-adb4-4bdd-9b6b-e05ff6371a6b"/>
  </ds:schemaRefs>
</ds:datastoreItem>
</file>

<file path=docProps/app.xml><?xml version="1.0" encoding="utf-8"?>
<Properties xmlns="http://schemas.openxmlformats.org/officeDocument/2006/extended-properties" xmlns:vt="http://schemas.openxmlformats.org/officeDocument/2006/docPropsVTypes">
  <TotalTime>5592</TotalTime>
  <Words>5345</Words>
  <Application>Microsoft Office PowerPoint</Application>
  <PresentationFormat>On-screen Show (16:9)</PresentationFormat>
  <Paragraphs>493</Paragraphs>
  <Slides>48</Slides>
  <Notes>33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48</vt:i4>
      </vt:variant>
    </vt:vector>
  </HeadingPairs>
  <TitlesOfParts>
    <vt:vector size="63" baseType="lpstr">
      <vt:lpstr>Nunito</vt:lpstr>
      <vt:lpstr>Wingdings</vt:lpstr>
      <vt:lpstr>Arial</vt:lpstr>
      <vt:lpstr>Calibri Light</vt:lpstr>
      <vt:lpstr>Symbol</vt:lpstr>
      <vt:lpstr>Montserrat</vt:lpstr>
      <vt:lpstr>Arial</vt:lpstr>
      <vt:lpstr>Verdana</vt:lpstr>
      <vt:lpstr>Montserrat Medium</vt:lpstr>
      <vt:lpstr>EC Square Sans Pro Light</vt:lpstr>
      <vt:lpstr>Calibri</vt:lpstr>
      <vt:lpstr>ECCC</vt:lpstr>
      <vt:lpstr>Thème Office</vt:lpstr>
      <vt:lpstr>Office Theme</vt:lpstr>
      <vt:lpstr>1_ECCC</vt:lpstr>
      <vt:lpstr> ECCC Info Day   Digital Europe Programme and Horizon Europe on Cybersecurity   Ivan SCANNAPIECORO ECCC – Team Leader 22/10/2024</vt:lpstr>
      <vt:lpstr>Agenda </vt:lpstr>
      <vt:lpstr>The ECCC</vt:lpstr>
      <vt:lpstr>The ECCC</vt:lpstr>
      <vt:lpstr>ECCC – Strategic Agenda (2023 – 2027)</vt:lpstr>
      <vt:lpstr>Proposed EU cybersecurity funding sources (2021-2027) </vt:lpstr>
      <vt:lpstr>Overall overview ECCC portfolio for DEP calls Cyber 02, 03, 03b, 04, 06:  beneficiaries geographical distributions (coordinators and participants)</vt:lpstr>
      <vt:lpstr>DEP – Cyber 02, 03, 04 – type of beneficiaries </vt:lpstr>
      <vt:lpstr>DEP call CYBER-06: sector type distribution of participants </vt:lpstr>
      <vt:lpstr>  Digital Europe Programme</vt:lpstr>
      <vt:lpstr> Topics call list</vt:lpstr>
      <vt:lpstr> Timetable and deadlines </vt:lpstr>
      <vt:lpstr> DIGITAL-ECCC-2024-DEPLOY-CYBER-07-SOC </vt:lpstr>
      <vt:lpstr> DIGITAL-ECCC-2024-DEPLOY-CYBER-07-SOC </vt:lpstr>
      <vt:lpstr> DIGITAL-ECCC-2024-DEPLOY-CYBER-07-SOC </vt:lpstr>
      <vt:lpstr> DIGITAL-ECCC-2024-DEPLOY-CYBER-07-SOC </vt:lpstr>
      <vt:lpstr> DIGITAL-ECCC-2024-DEPLOY-CYBER-07-SOCPLAT</vt:lpstr>
      <vt:lpstr> DIGITAL-ECCC-2024-DEPLOY-CYBER-07-SOCPLAT</vt:lpstr>
      <vt:lpstr> DIGITAL-ECCC-2024-DEPLOY-CYBER-07-SOCPLAT</vt:lpstr>
      <vt:lpstr> DIGITAL-ECCC-2024-DEPLOY-CYBER-07-SOCPLAT</vt:lpstr>
      <vt:lpstr>          CfEIs</vt:lpstr>
      <vt:lpstr> DIGITAL-ECCC-2024-DEPLOY-CYBER-07-SOCSYS</vt:lpstr>
      <vt:lpstr> DIGITAL-ECCC-2024-DEPLOY-CYBER-07-SOCSYS</vt:lpstr>
      <vt:lpstr> DIGITAL-ECCC-2024-DEPLOY-CYBER-07-SOCSYS</vt:lpstr>
      <vt:lpstr> DIGITAL-ECCC-2024-DEPLOY-CYBER-07-KEYTECH</vt:lpstr>
      <vt:lpstr> DIGITAL-ECCC-2024-DEPLOY-CYBER-07-KEYTECH</vt:lpstr>
      <vt:lpstr> DIGITAL-ECCC-2024-DEPLOY-CYBER-07-KEYTECH</vt:lpstr>
      <vt:lpstr> DIGITAL-ECCC-2024-DEPLOY-CYBER-07-LARGEOPER </vt:lpstr>
      <vt:lpstr> DIGITAL-ECCC-2024-DEPLOY-CYBER-07-LARGEOPER </vt:lpstr>
      <vt:lpstr> DIGITAL-ECCC-2024-DEPLOY-CYBER-07-LARGEOPER </vt:lpstr>
      <vt:lpstr> DIGITAL-ECCC-2024-DEPLOY-CYBER-07-CYBERSEC-02 </vt:lpstr>
      <vt:lpstr> DIGITAL-ECCC-2024-DEPLOY-CYBER-07-CYBERSEC-02 </vt:lpstr>
      <vt:lpstr> DIGITAL-ECCC-2024-DEPLOY-CYBER-07-CYBERSEC-02 </vt:lpstr>
      <vt:lpstr> Specific topics conditions</vt:lpstr>
      <vt:lpstr> Awards criteria</vt:lpstr>
      <vt:lpstr> Budget categories and costs eligibility (1/2) </vt:lpstr>
      <vt:lpstr> Budget categories and costs eligibility (2/2) </vt:lpstr>
      <vt:lpstr> References </vt:lpstr>
      <vt:lpstr>Destination  “Increased cybersecurity and a more secure online environment”  </vt:lpstr>
      <vt:lpstr>Overview</vt:lpstr>
      <vt:lpstr>Destination  “Increased Cybersecurity (CS)”</vt:lpstr>
      <vt:lpstr>HORIZON-CL3-2024-CS-01-01: Approaches and tools for security in software and hardware development and assessment</vt:lpstr>
      <vt:lpstr> HORIZON-CL3-2024-CS-01-02: Post-quantum cryptography transition</vt:lpstr>
      <vt:lpstr>General conditions for call: Increased Cybersecurity 2023 (HORIZON-CL3-2023-CS-01)</vt:lpstr>
      <vt:lpstr>Additional documents</vt:lpstr>
      <vt:lpstr>     2024 Horizon Implementations Days  (remote only, no need to register)</vt:lpstr>
      <vt:lpstr>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BULARDA Daniela (CNECT-BUCHAREST-EXT)</dc:creator>
  <cp:lastModifiedBy>Ivan SCANNAPIECORO</cp:lastModifiedBy>
  <cp:revision>307</cp:revision>
  <dcterms:modified xsi:type="dcterms:W3CDTF">2024-10-16T09:23:31Z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0x010100D99F34D2E4A26643BFE6A8DC71F6C8DE</vt:lpwstr>
  </property>
  <property fmtid="{D5CDD505-2E9C-101B-9397-08002B2CF9AE}" pid="3" name="MSIP_Label_6bd9ddd1-4d20-43f6-abfa-fc3c07406f94_Enabled">
    <vt:lpwstr>true</vt:lpwstr>
  </property>
  <property fmtid="{D5CDD505-2E9C-101B-9397-08002B2CF9AE}" pid="4" name="MSIP_Label_6bd9ddd1-4d20-43f6-abfa-fc3c07406f94_SetDate">
    <vt:lpwstr>2023-08-22T11:15:53Z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436fe7ed-a606-4425-b9e9-7190aea0774d</vt:lpwstr>
  </property>
  <property fmtid="{D5CDD505-2E9C-101B-9397-08002B2CF9AE}" pid="9" name="MSIP_Label_6bd9ddd1-4d20-43f6-abfa-fc3c07406f94_ContentBits">
    <vt:lpwstr>0</vt:lpwstr>
  </property>
  <property fmtid="{D5CDD505-2E9C-101B-9397-08002B2CF9AE}" pid="10" name="MediaServiceImageTags">
    <vt:lpwstr/>
  </property>
</Properties>
</file>